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 id="2147483707" r:id="rId3"/>
    <p:sldMasterId id="2147483731" r:id="rId4"/>
  </p:sldMasterIdLst>
  <p:notesMasterIdLst>
    <p:notesMasterId r:id="rId68"/>
  </p:notesMasterIdLst>
  <p:sldIdLst>
    <p:sldId id="328" r:id="rId5"/>
    <p:sldId id="314" r:id="rId6"/>
    <p:sldId id="315" r:id="rId7"/>
    <p:sldId id="316" r:id="rId8"/>
    <p:sldId id="317" r:id="rId9"/>
    <p:sldId id="318" r:id="rId10"/>
    <p:sldId id="319" r:id="rId11"/>
    <p:sldId id="320" r:id="rId12"/>
    <p:sldId id="322" r:id="rId13"/>
    <p:sldId id="323" r:id="rId14"/>
    <p:sldId id="258" r:id="rId15"/>
    <p:sldId id="259" r:id="rId16"/>
    <p:sldId id="260" r:id="rId17"/>
    <p:sldId id="261" r:id="rId18"/>
    <p:sldId id="263" r:id="rId19"/>
    <p:sldId id="264" r:id="rId20"/>
    <p:sldId id="265" r:id="rId21"/>
    <p:sldId id="266" r:id="rId22"/>
    <p:sldId id="267" r:id="rId23"/>
    <p:sldId id="268" r:id="rId24"/>
    <p:sldId id="269" r:id="rId25"/>
    <p:sldId id="270" r:id="rId26"/>
    <p:sldId id="271" r:id="rId27"/>
    <p:sldId id="272" r:id="rId28"/>
    <p:sldId id="273" r:id="rId29"/>
    <p:sldId id="275" r:id="rId30"/>
    <p:sldId id="276"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3" r:id="rId56"/>
    <p:sldId id="304" r:id="rId57"/>
    <p:sldId id="305" r:id="rId58"/>
    <p:sldId id="306" r:id="rId59"/>
    <p:sldId id="307" r:id="rId60"/>
    <p:sldId id="308" r:id="rId61"/>
    <p:sldId id="327" r:id="rId62"/>
    <p:sldId id="326" r:id="rId63"/>
    <p:sldId id="311" r:id="rId64"/>
    <p:sldId id="312" r:id="rId65"/>
    <p:sldId id="324" r:id="rId66"/>
    <p:sldId id="325" r:id="rId67"/>
  </p:sldIdLst>
  <p:sldSz cx="9144000" cy="5143500" type="screen16x9"/>
  <p:notesSz cx="6858000" cy="9144000"/>
  <p:embeddedFontLst>
    <p:embeddedFont>
      <p:font typeface="Caveat" panose="020B0604020202020204" charset="0"/>
      <p:regular r:id="rId69"/>
      <p:bold r:id="rId70"/>
    </p:embeddedFont>
    <p:embeddedFont>
      <p:font typeface="Calibri Light" panose="020F0302020204030204" pitchFamily="34" charset="0"/>
      <p:regular r:id="rId71"/>
      <p:italic r:id="rId72"/>
    </p:embeddedFont>
    <p:embeddedFont>
      <p:font typeface="Calibri" panose="020F0502020204030204" pitchFamily="34" charset="0"/>
      <p:regular r:id="rId73"/>
      <p:bold r:id="rId74"/>
      <p:italic r:id="rId75"/>
      <p:boldItalic r:id="rId76"/>
    </p:embeddedFont>
    <p:embeddedFont>
      <p:font typeface="ＭＳ Ｐゴシック" panose="020B0600070205080204" pitchFamily="34" charset="-128"/>
      <p:regular r:id="rId77"/>
    </p:embeddedFont>
    <p:embeddedFont>
      <p:font typeface="Oswald" panose="020B0604020202020204" charset="0"/>
      <p:regular r:id="rId78"/>
      <p:bold r:id="rId79"/>
    </p:embeddedFont>
    <p:embeddedFont>
      <p:font typeface="Merriweather" panose="020B0604020202020204"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C277842-97B9-4282-ADDE-A637AEC94DB9}">
  <a:tblStyle styleId="{EC277842-97B9-4282-ADDE-A637AEC94DB9}"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DC0B048-12C6-4DD8-8465-0722D1703030}"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4" autoAdjust="0"/>
    <p:restoredTop sz="94660"/>
  </p:normalViewPr>
  <p:slideViewPr>
    <p:cSldViewPr snapToGrid="0">
      <p:cViewPr varScale="1">
        <p:scale>
          <a:sx n="139" d="100"/>
          <a:sy n="139" d="100"/>
        </p:scale>
        <p:origin x="222" y="114"/>
      </p:cViewPr>
      <p:guideLst>
        <p:guide orient="horz" pos="1620"/>
        <p:guide pos="2880"/>
      </p:guideLst>
    </p:cSldViewPr>
  </p:slideViewPr>
  <p:notesTextViewPr>
    <p:cViewPr>
      <p:scale>
        <a:sx n="1" d="1"/>
        <a:sy n="1" d="1"/>
      </p:scale>
      <p:origin x="0" y="0"/>
    </p:cViewPr>
  </p:notesTextViewPr>
  <p:sorterViewPr>
    <p:cViewPr>
      <p:scale>
        <a:sx n="100" d="100"/>
        <a:sy n="100" d="100"/>
      </p:scale>
      <p:origin x="0" y="-751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8.fntdata"/><Relationship Id="rId7" Type="http://schemas.openxmlformats.org/officeDocument/2006/relationships/slide" Target="slides/slide3.xml"/><Relationship Id="rId71"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font" Target="fonts/font14.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F8CF93-7CBB-4990-80A8-CBC2DCD54C9B}" type="slidenum">
              <a:rPr lang="en-US" smtClean="0"/>
              <a:t>1</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317655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04B7CA26-96E2-4703-B00C-E1E24903B1C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a:endParaRPr>
          </a:p>
        </p:txBody>
      </p:sp>
      <p:sp>
        <p:nvSpPr>
          <p:cNvPr id="14336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latin typeface="Arial" panose="020B0604020202020204" pitchFamily="34" charset="0"/>
                <a:ea typeface="ＭＳ Ｐゴシック" panose="020B0600070205080204" pitchFamily="34" charset="-128"/>
              </a:rPr>
              <a:t>The double recessive genotype, little T little T, gives a NON-TASTER phenotype that never tastes anything on the strip.</a:t>
            </a:r>
          </a:p>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a:p>
            <a:pPr eaLnBrk="1" hangingPunct="1">
              <a:spcBef>
                <a:spcPct val="0"/>
              </a:spcBef>
            </a:pPr>
            <a:r>
              <a:rPr lang="en-US" altLang="en-US" smtClean="0">
                <a:latin typeface="Arial" panose="020B0604020202020204" pitchFamily="34" charset="0"/>
                <a:ea typeface="ＭＳ Ｐゴシック" panose="020B0600070205080204" pitchFamily="34" charset="-128"/>
              </a:rPr>
              <a:t>Which person were you? Where you a supertaster that tasted the bitterness right away? Did it taste a little bitter after a while? Or did you just taste paper? Write down your phenotype, we are going to use it later in our data analysis.</a:t>
            </a:r>
          </a:p>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a:p>
            <a:pPr eaLnBrk="1" hangingPunct="1">
              <a:spcBef>
                <a:spcPct val="0"/>
              </a:spcBef>
            </a:pPr>
            <a:r>
              <a:rPr lang="en-US" altLang="en-US" smtClean="0">
                <a:latin typeface="Arial" panose="020B0604020202020204" pitchFamily="34" charset="0"/>
                <a:ea typeface="ＭＳ Ｐゴシック" panose="020B0600070205080204" pitchFamily="34" charset="-128"/>
              </a:rPr>
              <a:t>** Powepoint drawn graphics</a:t>
            </a:r>
          </a:p>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69448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c1eb0107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c1eb0107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c1eb0107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c1eb0107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410056233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410056233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c1eb01074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c1eb01074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7fa2e3715_0_7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7fa2e3715_0_7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c1eb01074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c1eb01074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c1eb01074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3c1eb01074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c1eb01074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c1eb01074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18882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1eb01074_1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3c1eb01074_1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7fa2e3715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7fa2e371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7fa2e3715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37fa2e3715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41e99a990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41e99a990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41e99a9905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41e99a9905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c2d78fd57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3c2d78fd57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37fa2e371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37fa2e371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37fa2e3715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37fa2e3715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37fa2e3715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37fa2e371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7fa2e3715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37fa2e371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c1eb01074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c1eb0107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7106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7fa2e3715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37fa2e3715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Remind students that these receptors are proteins!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7fa2e3715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37fa2e3715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37fa2e3715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37fa2e3715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c1eb01074_1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c1eb01074_1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4100562332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410056233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37fa2e3715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37fa2e3715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37fa2e3715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37fa2e3715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37fa2e3715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37fa2e3715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3c1eb01074_1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3c1eb01074_1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 the words DNA, protein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37fa2e3715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37fa2e3715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Clr>
                <a:srgbClr val="000000"/>
              </a:buClr>
              <a:buSzPct val="25000"/>
              <a:buFont typeface="Calibri"/>
              <a:buNone/>
            </a:pPr>
            <a:r>
              <a:rPr lang="en" sz="1200">
                <a:latin typeface="Calibri"/>
                <a:ea typeface="Calibri"/>
                <a:cs typeface="Calibri"/>
                <a:sym typeface="Calibri"/>
              </a:rPr>
              <a:t>There are multiple reasons for differences in food preferences(including cultural and economical)  and one important contributor is taste perception. In humans, and many other species, certain chemicals in food stimulate taste cells on our tongue, which in turn send messages to a specific region of our brain. The central nervous system then interprets what these messages mean and determines the appropriate response (continue chewing OR spit it out). Collectively, which taste cells and how many taste cells are activated helps to characterize the flavor of food.</a:t>
            </a:r>
          </a:p>
        </p:txBody>
      </p:sp>
    </p:spTree>
    <p:extLst>
      <p:ext uri="{BB962C8B-B14F-4D97-AF65-F5344CB8AC3E}">
        <p14:creationId xmlns:p14="http://schemas.microsoft.com/office/powerpoint/2010/main" val="37503587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41e767129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41e767129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3be55fcfd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3be55fcfd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41deb2840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41deb2840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41e99a9905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41e99a9905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37fa2e3715_0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37fa2e3715_0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41e99a9905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41e99a9905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41e99a9905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41e99a9905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3c1eb01074_1_7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3c1eb01074_1_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3c1eb01074_1_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3c1eb01074_1_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37fa2e3715_0_6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37fa2e3715_0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3374D2B-8D10-4EA1-A069-525A6F097BD3}"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sym typeface="Arial"/>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6055531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37fa2e3715_0_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37fa2e3715_0_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37fa2e3715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37fa2e3715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37fa2e3715_0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37fa2e3715_0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37fa2e3715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37fa2e3715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37fa2e3715_0_7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37fa2e3715_0_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37fa2e3715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1" name="Google Shape;931;g37fa2e3715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37fa2e3715_0_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37fa2e3715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37fa2e3715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37fa2e3715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37fa2e3715_0_7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37fa2e3715_0_7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25988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3a0d24b0de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3a0d24b0de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Although PTC is not found in nature, the ability to taste it correlates strongly with the ability to taste other bitter substances that do occur naturally, many of which are toxins. </a:t>
            </a:r>
            <a:br>
              <a:rPr lang="en-US" altLang="en-US" smtClean="0"/>
            </a:br>
            <a:r>
              <a:rPr lang="en-US" altLang="en-US" smtClean="0"/>
              <a:t/>
            </a:r>
            <a:br>
              <a:rPr lang="en-US" altLang="en-US" smtClean="0"/>
            </a:br>
            <a:r>
              <a:rPr lang="en-US" altLang="en-US" smtClean="0"/>
              <a:t>Plants produce a variety of toxic compounds in order to protect themselves from being eaten. The ability to discern bitter tastes evolved as a mechanism to prevent early humans from eating poisonous plants. Humans have about 30 genes that code for bitter taste receptors. Each receptor can interact with several compounds, allowing people to taste a wide variety of bitter substances.</a:t>
            </a:r>
          </a:p>
          <a:p>
            <a:pPr eaLnBrk="1" hangingPunct="1">
              <a:spcBef>
                <a:spcPct val="0"/>
              </a:spcBef>
            </a:pPr>
            <a:endParaRPr lang="en-US" altLang="en-US" smtClean="0"/>
          </a:p>
          <a:p>
            <a:pPr eaLnBrk="1" hangingPunct="1">
              <a:spcBef>
                <a:spcPct val="0"/>
              </a:spcBef>
            </a:pPr>
            <a:r>
              <a:rPr lang="en-US" altLang="en-US" smtClean="0"/>
              <a:t>If the ability to taste bitter compounds conveys a selective advantage, then shouldn't non-tasters have died off long ago? Why do so many people still carry the non-tasting PTC variant? Some scientists believe that non-tasters of PTC can taste another bitter compound. This scenario would give the greatest selective advantage to heterozygotes, or people who carry one tasting allele and one non-tasting allele.</a:t>
            </a:r>
          </a:p>
          <a:p>
            <a:pPr eaLnBrk="1" hangingPunct="1">
              <a:spcBef>
                <a:spcPct val="0"/>
              </a:spcBef>
            </a:pPr>
            <a:endParaRPr lang="en-US" altLang="en-US" smtClean="0"/>
          </a:p>
          <a:p>
            <a:pPr eaLnBrk="1" hangingPunct="1">
              <a:spcBef>
                <a:spcPct val="0"/>
              </a:spcBef>
            </a:pPr>
            <a:r>
              <a:rPr lang="en-US" altLang="en-US" smtClean="0"/>
              <a:t>webecoist.com/.../fatal-killer-poison-plants.jpg</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1C647E6F-65C6-4394-B102-C137E6674F4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sym typeface="Arial"/>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5376585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3a0d24b0d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3a0d24b0d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Soon after its discovery, geneticists determined that there is an inherited component that influences how we taste PTC. Today we know that the ability to taste PTC (or not) is conveyed by a single gene that codes for a taste receptor on the tongue. The PTC gene, TAS2R38, was discovered in 2003.</a:t>
            </a:r>
            <a:br>
              <a:rPr lang="en-US" altLang="en-US" smtClean="0"/>
            </a:br>
            <a:r>
              <a:rPr lang="en-US" altLang="en-US" smtClean="0"/>
              <a:t/>
            </a:r>
            <a:br>
              <a:rPr lang="en-US" altLang="en-US" smtClean="0"/>
            </a:br>
            <a:r>
              <a:rPr lang="en-US" altLang="en-US" smtClean="0"/>
              <a:t>There are two common forms (or alleles) of the PTC gene, and at least five rare forms. One of the common forms is a tasting allele, and the other is a non-tasting allele. Each allele codes for a bitter taste receptor protein with a slightly different shape. The shape of the receptor protein determines how strongly it can bind to PTC. Since all people have two copies of every gene, combinations of the bitter taste gene variants determine whether someone finds PTC intensely bitter, somewhat bitter, or without taste at all.</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3090220-7954-4AB7-A098-C495437FD7C3}"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sym typeface="Arial"/>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544911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532833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latin typeface="Arial" panose="020B0604020202020204" pitchFamily="34" charset="0"/>
                <a:ea typeface="ＭＳ Ｐゴシック" panose="020B0600070205080204" pitchFamily="34" charset="-128"/>
              </a:rPr>
              <a:t>This determines which trait is seen, which is a person’s phenotype. So, Tasting PTC comes from our genes!</a:t>
            </a:r>
          </a:p>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a:p>
            <a:pPr eaLnBrk="1" hangingPunct="1">
              <a:spcBef>
                <a:spcPct val="0"/>
              </a:spcBef>
            </a:pPr>
            <a:r>
              <a:rPr lang="en-US" altLang="en-US" smtClean="0">
                <a:latin typeface="Arial" panose="020B0604020202020204" pitchFamily="34" charset="0"/>
                <a:ea typeface="ＭＳ Ｐゴシック" panose="020B0600070205080204" pitchFamily="34" charset="-128"/>
              </a:rPr>
              <a:t>**Clip art</a:t>
            </a:r>
          </a:p>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D1F7FC6D-3FE4-4F7C-A06E-450C1454124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a:endParaRPr>
          </a:p>
        </p:txBody>
      </p:sp>
    </p:spTree>
    <p:extLst>
      <p:ext uri="{BB962C8B-B14F-4D97-AF65-F5344CB8AC3E}">
        <p14:creationId xmlns:p14="http://schemas.microsoft.com/office/powerpoint/2010/main" val="1040202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4005072"/>
          </a:xfrm>
          <a:prstGeom prst="rect">
            <a:avLst/>
          </a:prstGeom>
        </p:spPr>
      </p:pic>
      <p:sp>
        <p:nvSpPr>
          <p:cNvPr id="13" name="Text Placeholder 12"/>
          <p:cNvSpPr>
            <a:spLocks noGrp="1"/>
          </p:cNvSpPr>
          <p:nvPr>
            <p:ph type="body" sz="quarter" idx="13" hasCustomPrompt="1"/>
          </p:nvPr>
        </p:nvSpPr>
        <p:spPr>
          <a:xfrm>
            <a:off x="571501" y="4460430"/>
            <a:ext cx="7449344" cy="294856"/>
          </a:xfrm>
        </p:spPr>
        <p:txBody>
          <a:bodyPr tIns="0"/>
          <a:lstStyle>
            <a:lvl1pPr marL="0" indent="0" algn="l">
              <a:spcBef>
                <a:spcPts val="0"/>
              </a:spcBef>
              <a:spcAft>
                <a:spcPts val="0"/>
              </a:spcAft>
              <a:buNone/>
              <a:defRPr sz="2000" b="0" cap="all" spc="0" baseline="0">
                <a:solidFill>
                  <a:schemeClr val="accent1"/>
                </a:solidFill>
                <a:latin typeface="Calibri" panose="020F0502020204030204" pitchFamily="34" charset="0"/>
              </a:defRPr>
            </a:lvl1pPr>
          </a:lstStyle>
          <a:p>
            <a:pPr lvl="0"/>
            <a:r>
              <a:rPr lang="en-US" dirty="0" smtClean="0"/>
              <a:t>CLICK TO EDIT MASTER TEXT STYLES</a:t>
            </a:r>
          </a:p>
        </p:txBody>
      </p:sp>
      <p:sp>
        <p:nvSpPr>
          <p:cNvPr id="6" name="Text Placeholder 5"/>
          <p:cNvSpPr>
            <a:spLocks noGrp="1"/>
          </p:cNvSpPr>
          <p:nvPr>
            <p:ph type="body" sz="quarter" idx="10" hasCustomPrompt="1"/>
          </p:nvPr>
        </p:nvSpPr>
        <p:spPr>
          <a:xfrm>
            <a:off x="571501" y="4102228"/>
            <a:ext cx="7449344" cy="346274"/>
          </a:xfrm>
        </p:spPr>
        <p:txBody>
          <a:bodyPr rIns="0" anchor="ctr"/>
          <a:lstStyle>
            <a:lvl1pPr marL="0" indent="0" algn="l">
              <a:buNone/>
              <a:defRPr sz="2400" b="1" cap="all" spc="0" baseline="0">
                <a:solidFill>
                  <a:schemeClr val="accent1"/>
                </a:solidFill>
                <a:latin typeface="Calibri" panose="020F0502020204030204" pitchFamily="34" charset="0"/>
              </a:defRPr>
            </a:lvl1pPr>
          </a:lstStyle>
          <a:p>
            <a:pPr lvl="0"/>
            <a:r>
              <a:rPr lang="en-US" dirty="0" smtClean="0"/>
              <a:t>CLICK TO EDIT MASTER TEXT STYLES</a:t>
            </a:r>
          </a:p>
        </p:txBody>
      </p:sp>
      <p:sp>
        <p:nvSpPr>
          <p:cNvPr id="2" name="Title 1"/>
          <p:cNvSpPr>
            <a:spLocks noGrp="1"/>
          </p:cNvSpPr>
          <p:nvPr>
            <p:ph type="title" hasCustomPrompt="1"/>
          </p:nvPr>
        </p:nvSpPr>
        <p:spPr>
          <a:xfrm>
            <a:off x="571503" y="1490827"/>
            <a:ext cx="7441435" cy="514350"/>
          </a:xfrm>
          <a:prstGeom prst="rect">
            <a:avLst/>
          </a:prstGeom>
        </p:spPr>
        <p:txBody>
          <a:bodyPr vert="horz" lIns="0" tIns="0" rIns="0" bIns="0" anchor="ctr">
            <a:noAutofit/>
          </a:bodyPr>
          <a:lstStyle>
            <a:lvl1pPr algn="l">
              <a:defRPr sz="3600" b="1" spc="0" baseline="0">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smtClean="0"/>
              <a:t>CLICK TO EDIT MASTER TITLE STYLE</a:t>
            </a:r>
            <a:endParaRPr lang="en-US" dirty="0"/>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0449" y="4457738"/>
            <a:ext cx="2681900" cy="640080"/>
          </a:xfrm>
          <a:prstGeom prst="rect">
            <a:avLst/>
          </a:prstGeom>
        </p:spPr>
      </p:pic>
    </p:spTree>
    <p:extLst>
      <p:ext uri="{BB962C8B-B14F-4D97-AF65-F5344CB8AC3E}">
        <p14:creationId xmlns:p14="http://schemas.microsoft.com/office/powerpoint/2010/main" val="2237737890"/>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ection Slide_3">
    <p:spTree>
      <p:nvGrpSpPr>
        <p:cNvPr id="1" name=""/>
        <p:cNvGrpSpPr/>
        <p:nvPr/>
      </p:nvGrpSpPr>
      <p:grpSpPr>
        <a:xfrm>
          <a:off x="0" y="0"/>
          <a:ext cx="0" cy="0"/>
          <a:chOff x="0" y="0"/>
          <a:chExt cx="0" cy="0"/>
        </a:xfrm>
      </p:grpSpPr>
      <p:sp>
        <p:nvSpPr>
          <p:cNvPr id="6" name="Rectangle 5"/>
          <p:cNvSpPr/>
          <p:nvPr/>
        </p:nvSpPr>
        <p:spPr>
          <a:xfrm>
            <a:off x="0" y="4358640"/>
            <a:ext cx="9144000" cy="78486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17">
              <a:defRPr/>
            </a:pPr>
            <a:endParaRPr lang="en-US" sz="521">
              <a:solidFill>
                <a:srgbClr val="FFFFFF"/>
              </a:solidFill>
            </a:endParaRPr>
          </a:p>
        </p:txBody>
      </p:sp>
      <p:sp>
        <p:nvSpPr>
          <p:cNvPr id="2" name="Title 1"/>
          <p:cNvSpPr>
            <a:spLocks noGrp="1"/>
          </p:cNvSpPr>
          <p:nvPr>
            <p:ph type="title" hasCustomPrompt="1"/>
          </p:nvPr>
        </p:nvSpPr>
        <p:spPr>
          <a:xfrm>
            <a:off x="571503" y="1797303"/>
            <a:ext cx="7441435" cy="514350"/>
          </a:xfrm>
          <a:prstGeom prst="rect">
            <a:avLst/>
          </a:prstGeom>
        </p:spPr>
        <p:txBody>
          <a:bodyPr vert="horz" lIns="0" tIns="0" rIns="0" bIns="0" anchor="ctr">
            <a:noAutofit/>
          </a:bodyPr>
          <a:lstStyle>
            <a:lvl1pPr algn="l">
              <a:defRPr sz="3600" b="1" spc="0" baseline="0">
                <a:solidFill>
                  <a:schemeClr val="accent1"/>
                </a:solidFill>
                <a:effectLst/>
                <a:latin typeface="Calibri" panose="020F0502020204030204" pitchFamily="34" charset="0"/>
              </a:defRPr>
            </a:lvl1pPr>
          </a:lstStyle>
          <a:p>
            <a:r>
              <a:rPr lang="en-US" dirty="0" smtClean="0"/>
              <a:t>CLICK TO EDIT MASTER TITLE STYLE</a:t>
            </a:r>
            <a:endParaRPr lang="en-US" dirty="0"/>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9073" y="4608166"/>
            <a:ext cx="1915643" cy="457200"/>
          </a:xfrm>
          <a:prstGeom prst="rect">
            <a:avLst/>
          </a:prstGeom>
        </p:spPr>
      </p:pic>
    </p:spTree>
    <p:extLst>
      <p:ext uri="{BB962C8B-B14F-4D97-AF65-F5344CB8AC3E}">
        <p14:creationId xmlns:p14="http://schemas.microsoft.com/office/powerpoint/2010/main" val="14819857"/>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Rectangle 6"/>
          <p:cNvSpPr/>
          <p:nvPr/>
        </p:nvSpPr>
        <p:spPr>
          <a:xfrm>
            <a:off x="0" y="1007708"/>
            <a:ext cx="9144000" cy="35466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17">
              <a:defRPr/>
            </a:pPr>
            <a:endParaRPr lang="en-US" sz="521">
              <a:solidFill>
                <a:srgbClr val="FFFFFF"/>
              </a:solidFill>
            </a:endParaRPr>
          </a:p>
        </p:txBody>
      </p:sp>
      <p:sp>
        <p:nvSpPr>
          <p:cNvPr id="2" name="Title 1"/>
          <p:cNvSpPr>
            <a:spLocks noGrp="1"/>
          </p:cNvSpPr>
          <p:nvPr>
            <p:ph type="title" hasCustomPrompt="1"/>
          </p:nvPr>
        </p:nvSpPr>
        <p:spPr/>
        <p:txBody>
          <a:bodyPr/>
          <a:lstStyle>
            <a:lvl1pPr>
              <a:defRPr spc="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668629695"/>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7" name="Rectangle 6"/>
          <p:cNvSpPr/>
          <p:nvPr/>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17">
              <a:defRPr/>
            </a:pPr>
            <a:endParaRPr lang="en-US" sz="521">
              <a:solidFill>
                <a:srgbClr val="FFFFFF"/>
              </a:solidFill>
            </a:endParaRPr>
          </a:p>
        </p:txBody>
      </p:sp>
      <p:sp>
        <p:nvSpPr>
          <p:cNvPr id="4" name="Content Placeholder 3"/>
          <p:cNvSpPr>
            <a:spLocks noGrp="1"/>
          </p:cNvSpPr>
          <p:nvPr>
            <p:ph sz="quarter" idx="14"/>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hasCustomPrompt="1"/>
          </p:nvPr>
        </p:nvSpPr>
        <p:spPr>
          <a:xfrm>
            <a:off x="363538" y="440249"/>
            <a:ext cx="8416782" cy="492443"/>
          </a:xfrm>
        </p:spPr>
        <p:txBody>
          <a:bodyPr wrap="square" anchor="b">
            <a:spAutoFit/>
          </a:bodyPr>
          <a:lstStyle>
            <a:lvl1pPr>
              <a:defRPr spc="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190699442"/>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7" name="Rectangle 6"/>
          <p:cNvSpPr/>
          <p:nvPr/>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17">
              <a:defRPr/>
            </a:pPr>
            <a:endParaRPr lang="en-US" sz="521">
              <a:solidFill>
                <a:srgbClr val="FFFFFF"/>
              </a:solidFill>
            </a:endParaRPr>
          </a:p>
        </p:txBody>
      </p:sp>
      <p:sp>
        <p:nvSpPr>
          <p:cNvPr id="4" name="Content Placeholder 3"/>
          <p:cNvSpPr>
            <a:spLocks noGrp="1"/>
          </p:cNvSpPr>
          <p:nvPr>
            <p:ph sz="quarter" idx="14"/>
          </p:nvPr>
        </p:nvSpPr>
        <p:spPr>
          <a:xfrm>
            <a:off x="363538" y="1280162"/>
            <a:ext cx="4132262" cy="3114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hasCustomPrompt="1"/>
          </p:nvPr>
        </p:nvSpPr>
        <p:spPr>
          <a:xfrm>
            <a:off x="363538" y="440249"/>
            <a:ext cx="8416782" cy="492443"/>
          </a:xfrm>
        </p:spPr>
        <p:txBody>
          <a:bodyPr wrap="square" anchor="b">
            <a:spAutoFit/>
          </a:bodyPr>
          <a:lstStyle>
            <a:lvl1pPr>
              <a:defRPr spc="0" baseline="0"/>
            </a:lvl1pPr>
          </a:lstStyle>
          <a:p>
            <a:r>
              <a:rPr lang="en-US" dirty="0" smtClean="0"/>
              <a:t>CLICK TO EDIT MASTER TITLE STYLE</a:t>
            </a:r>
            <a:endParaRPr lang="en-US" dirty="0"/>
          </a:p>
        </p:txBody>
      </p:sp>
      <p:sp>
        <p:nvSpPr>
          <p:cNvPr id="5" name="Content Placeholder 3"/>
          <p:cNvSpPr>
            <a:spLocks noGrp="1"/>
          </p:cNvSpPr>
          <p:nvPr>
            <p:ph sz="quarter" idx="15"/>
          </p:nvPr>
        </p:nvSpPr>
        <p:spPr>
          <a:xfrm>
            <a:off x="4648060" y="1280162"/>
            <a:ext cx="4132262" cy="3114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9194094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ubtitle and Content">
    <p:spTree>
      <p:nvGrpSpPr>
        <p:cNvPr id="1" name=""/>
        <p:cNvGrpSpPr/>
        <p:nvPr/>
      </p:nvGrpSpPr>
      <p:grpSpPr>
        <a:xfrm>
          <a:off x="0" y="0"/>
          <a:ext cx="0" cy="0"/>
          <a:chOff x="0" y="0"/>
          <a:chExt cx="0" cy="0"/>
        </a:xfrm>
      </p:grpSpPr>
      <p:sp>
        <p:nvSpPr>
          <p:cNvPr id="7" name="Rectangle 6"/>
          <p:cNvSpPr/>
          <p:nvPr/>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17">
              <a:defRPr/>
            </a:pPr>
            <a:endParaRPr lang="en-US" sz="521">
              <a:solidFill>
                <a:srgbClr val="FFFFFF"/>
              </a:solidFill>
            </a:endParaRPr>
          </a:p>
        </p:txBody>
      </p:sp>
      <p:sp>
        <p:nvSpPr>
          <p:cNvPr id="4" name="Content Placeholder 3"/>
          <p:cNvSpPr>
            <a:spLocks noGrp="1"/>
          </p:cNvSpPr>
          <p:nvPr>
            <p:ph sz="quarter" idx="10"/>
          </p:nvPr>
        </p:nvSpPr>
        <p:spPr>
          <a:xfrm>
            <a:off x="363540" y="1554482"/>
            <a:ext cx="8416925" cy="2924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hasCustomPrompt="1"/>
          </p:nvPr>
        </p:nvSpPr>
        <p:spPr>
          <a:xfrm>
            <a:off x="363539" y="440166"/>
            <a:ext cx="8416925" cy="492443"/>
          </a:xfrm>
        </p:spPr>
        <p:txBody>
          <a:bodyPr>
            <a:spAutoFit/>
          </a:bodyPr>
          <a:lstStyle>
            <a:lvl1pPr>
              <a:defRPr spc="0" baseline="0"/>
            </a:lvl1pPr>
          </a:lstStyle>
          <a:p>
            <a:r>
              <a:rPr lang="en-US" dirty="0" smtClean="0"/>
              <a:t>CLICK TO EDIT MASTER TITLE STYLE</a:t>
            </a:r>
            <a:endParaRPr lang="en-US" dirty="0"/>
          </a:p>
        </p:txBody>
      </p:sp>
      <p:sp>
        <p:nvSpPr>
          <p:cNvPr id="5" name="Text Placeholder 4"/>
          <p:cNvSpPr>
            <a:spLocks noGrp="1"/>
          </p:cNvSpPr>
          <p:nvPr>
            <p:ph type="body" sz="quarter" idx="11"/>
          </p:nvPr>
        </p:nvSpPr>
        <p:spPr>
          <a:xfrm>
            <a:off x="363540" y="1146176"/>
            <a:ext cx="8416924" cy="352425"/>
          </a:xfrm>
        </p:spPr>
        <p:txBody>
          <a:bodyPr/>
          <a:lstStyle>
            <a:lvl1pPr marL="0" indent="0">
              <a:buNone/>
              <a:defRPr sz="2400">
                <a:solidFill>
                  <a:schemeClr val="accent1"/>
                </a:solidFill>
                <a:latin typeface="+mj-lt"/>
              </a:defRPr>
            </a:lvl1pPr>
            <a:lvl2pPr marL="231764" indent="0">
              <a:buNone/>
              <a:defRPr sz="2200">
                <a:solidFill>
                  <a:schemeClr val="accent1"/>
                </a:solidFill>
                <a:latin typeface="+mj-lt"/>
              </a:defRPr>
            </a:lvl2pPr>
            <a:lvl3pPr marL="457178" indent="0">
              <a:buNone/>
              <a:defRPr sz="2200">
                <a:solidFill>
                  <a:schemeClr val="accent1"/>
                </a:solidFill>
                <a:latin typeface="+mj-lt"/>
              </a:defRPr>
            </a:lvl3pPr>
            <a:lvl4pPr marL="688941" indent="0">
              <a:buNone/>
              <a:defRPr sz="2200">
                <a:solidFill>
                  <a:schemeClr val="accent1"/>
                </a:solidFill>
                <a:latin typeface="+mj-lt"/>
              </a:defRPr>
            </a:lvl4pPr>
            <a:lvl5pPr marL="914355" indent="0">
              <a:buNone/>
              <a:defRPr sz="2200">
                <a:solidFill>
                  <a:schemeClr val="accent1"/>
                </a:solidFill>
                <a:latin typeface="+mj-lt"/>
              </a:defRPr>
            </a:lvl5pPr>
          </a:lstStyle>
          <a:p>
            <a:pPr lvl="0"/>
            <a:r>
              <a:rPr lang="en-US" smtClean="0"/>
              <a:t>Click to edit Master text styles</a:t>
            </a:r>
          </a:p>
        </p:txBody>
      </p:sp>
    </p:spTree>
    <p:extLst>
      <p:ext uri="{BB962C8B-B14F-4D97-AF65-F5344CB8AC3E}">
        <p14:creationId xmlns:p14="http://schemas.microsoft.com/office/powerpoint/2010/main" val="2975769450"/>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Subtitle and Content">
    <p:spTree>
      <p:nvGrpSpPr>
        <p:cNvPr id="1" name=""/>
        <p:cNvGrpSpPr/>
        <p:nvPr/>
      </p:nvGrpSpPr>
      <p:grpSpPr>
        <a:xfrm>
          <a:off x="0" y="0"/>
          <a:ext cx="0" cy="0"/>
          <a:chOff x="0" y="0"/>
          <a:chExt cx="0" cy="0"/>
        </a:xfrm>
      </p:grpSpPr>
      <p:sp>
        <p:nvSpPr>
          <p:cNvPr id="7" name="Rectangle 6"/>
          <p:cNvSpPr/>
          <p:nvPr/>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17">
              <a:defRPr/>
            </a:pPr>
            <a:endParaRPr lang="en-US" sz="521">
              <a:solidFill>
                <a:srgbClr val="FFFFFF"/>
              </a:solidFill>
            </a:endParaRPr>
          </a:p>
        </p:txBody>
      </p:sp>
      <p:sp>
        <p:nvSpPr>
          <p:cNvPr id="4" name="Content Placeholder 3"/>
          <p:cNvSpPr>
            <a:spLocks noGrp="1"/>
          </p:cNvSpPr>
          <p:nvPr>
            <p:ph sz="quarter" idx="10"/>
          </p:nvPr>
        </p:nvSpPr>
        <p:spPr>
          <a:xfrm>
            <a:off x="363538" y="1554482"/>
            <a:ext cx="4133088" cy="29241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hasCustomPrompt="1"/>
          </p:nvPr>
        </p:nvSpPr>
        <p:spPr>
          <a:xfrm>
            <a:off x="363539" y="440166"/>
            <a:ext cx="8416925" cy="492443"/>
          </a:xfrm>
        </p:spPr>
        <p:txBody>
          <a:bodyPr>
            <a:spAutoFit/>
          </a:bodyPr>
          <a:lstStyle>
            <a:lvl1pPr>
              <a:defRPr spc="0" baseline="0"/>
            </a:lvl1pPr>
          </a:lstStyle>
          <a:p>
            <a:r>
              <a:rPr lang="en-US" dirty="0" smtClean="0"/>
              <a:t>CLICK TO EDIT MASTER TITLE STYLE</a:t>
            </a:r>
            <a:endParaRPr lang="en-US" dirty="0"/>
          </a:p>
        </p:txBody>
      </p:sp>
      <p:sp>
        <p:nvSpPr>
          <p:cNvPr id="5" name="Text Placeholder 4"/>
          <p:cNvSpPr>
            <a:spLocks noGrp="1"/>
          </p:cNvSpPr>
          <p:nvPr>
            <p:ph type="body" sz="quarter" idx="11"/>
          </p:nvPr>
        </p:nvSpPr>
        <p:spPr>
          <a:xfrm>
            <a:off x="363538" y="1146176"/>
            <a:ext cx="4133088" cy="352425"/>
          </a:xfrm>
        </p:spPr>
        <p:txBody>
          <a:bodyPr/>
          <a:lstStyle>
            <a:lvl1pPr marL="0" indent="0">
              <a:buNone/>
              <a:defRPr sz="2400">
                <a:solidFill>
                  <a:schemeClr val="accent1"/>
                </a:solidFill>
                <a:latin typeface="+mj-lt"/>
              </a:defRPr>
            </a:lvl1pPr>
            <a:lvl2pPr marL="231764" indent="0">
              <a:buNone/>
              <a:defRPr sz="2200">
                <a:solidFill>
                  <a:schemeClr val="accent1"/>
                </a:solidFill>
                <a:latin typeface="+mj-lt"/>
              </a:defRPr>
            </a:lvl2pPr>
            <a:lvl3pPr marL="457178" indent="0">
              <a:buNone/>
              <a:defRPr sz="2200">
                <a:solidFill>
                  <a:schemeClr val="accent1"/>
                </a:solidFill>
                <a:latin typeface="+mj-lt"/>
              </a:defRPr>
            </a:lvl3pPr>
            <a:lvl4pPr marL="688941" indent="0">
              <a:buNone/>
              <a:defRPr sz="2200">
                <a:solidFill>
                  <a:schemeClr val="accent1"/>
                </a:solidFill>
                <a:latin typeface="+mj-lt"/>
              </a:defRPr>
            </a:lvl4pPr>
            <a:lvl5pPr marL="914355" indent="0">
              <a:buNone/>
              <a:defRPr sz="2200">
                <a:solidFill>
                  <a:schemeClr val="accent1"/>
                </a:solidFill>
                <a:latin typeface="+mj-lt"/>
              </a:defRPr>
            </a:lvl5pPr>
          </a:lstStyle>
          <a:p>
            <a:pPr lvl="0"/>
            <a:r>
              <a:rPr lang="en-US" dirty="0" smtClean="0"/>
              <a:t>Click to edit Master text styles</a:t>
            </a:r>
          </a:p>
        </p:txBody>
      </p:sp>
      <p:sp>
        <p:nvSpPr>
          <p:cNvPr id="6" name="Content Placeholder 3"/>
          <p:cNvSpPr>
            <a:spLocks noGrp="1"/>
          </p:cNvSpPr>
          <p:nvPr>
            <p:ph sz="quarter" idx="12"/>
          </p:nvPr>
        </p:nvSpPr>
        <p:spPr>
          <a:xfrm>
            <a:off x="4647374" y="1554482"/>
            <a:ext cx="4133088" cy="2924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4"/>
          <p:cNvSpPr>
            <a:spLocks noGrp="1"/>
          </p:cNvSpPr>
          <p:nvPr>
            <p:ph type="body" sz="quarter" idx="13"/>
          </p:nvPr>
        </p:nvSpPr>
        <p:spPr>
          <a:xfrm>
            <a:off x="4647374" y="1146176"/>
            <a:ext cx="4133088" cy="352425"/>
          </a:xfrm>
        </p:spPr>
        <p:txBody>
          <a:bodyPr/>
          <a:lstStyle>
            <a:lvl1pPr marL="0" indent="0">
              <a:buNone/>
              <a:defRPr sz="2400">
                <a:solidFill>
                  <a:schemeClr val="accent1"/>
                </a:solidFill>
                <a:latin typeface="+mj-lt"/>
              </a:defRPr>
            </a:lvl1pPr>
            <a:lvl2pPr marL="231764" indent="0">
              <a:buNone/>
              <a:defRPr sz="2200">
                <a:solidFill>
                  <a:schemeClr val="accent1"/>
                </a:solidFill>
                <a:latin typeface="+mj-lt"/>
              </a:defRPr>
            </a:lvl2pPr>
            <a:lvl3pPr marL="457178" indent="0">
              <a:buNone/>
              <a:defRPr sz="2200">
                <a:solidFill>
                  <a:schemeClr val="accent1"/>
                </a:solidFill>
                <a:latin typeface="+mj-lt"/>
              </a:defRPr>
            </a:lvl3pPr>
            <a:lvl4pPr marL="688941" indent="0">
              <a:buNone/>
              <a:defRPr sz="2200">
                <a:solidFill>
                  <a:schemeClr val="accent1"/>
                </a:solidFill>
                <a:latin typeface="+mj-lt"/>
              </a:defRPr>
            </a:lvl4pPr>
            <a:lvl5pPr marL="914355" indent="0">
              <a:buNone/>
              <a:defRPr sz="2200">
                <a:solidFill>
                  <a:schemeClr val="accent1"/>
                </a:solidFill>
                <a:latin typeface="+mj-lt"/>
              </a:defRPr>
            </a:lvl5pPr>
          </a:lstStyle>
          <a:p>
            <a:pPr lvl="0"/>
            <a:r>
              <a:rPr lang="en-US" smtClean="0"/>
              <a:t>Click to edit Master text styles</a:t>
            </a:r>
          </a:p>
        </p:txBody>
      </p:sp>
    </p:spTree>
    <p:extLst>
      <p:ext uri="{BB962C8B-B14F-4D97-AF65-F5344CB8AC3E}">
        <p14:creationId xmlns:p14="http://schemas.microsoft.com/office/powerpoint/2010/main" val="3405469884"/>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5" y="1007705"/>
            <a:ext cx="2909455" cy="3551595"/>
          </a:xfrm>
        </p:spPr>
        <p:txBody>
          <a:bodyPr/>
          <a:lstStyle/>
          <a:p>
            <a:r>
              <a:rPr lang="en-US" smtClean="0"/>
              <a:t>Click icon to add picture</a:t>
            </a:r>
            <a:endParaRPr lang="en-US"/>
          </a:p>
        </p:txBody>
      </p:sp>
      <p:sp>
        <p:nvSpPr>
          <p:cNvPr id="13" name="Picture Placeholder 12"/>
          <p:cNvSpPr>
            <a:spLocks noGrp="1"/>
          </p:cNvSpPr>
          <p:nvPr>
            <p:ph type="pic" sz="quarter" idx="14"/>
          </p:nvPr>
        </p:nvSpPr>
        <p:spPr>
          <a:xfrm>
            <a:off x="6066255" y="1007705"/>
            <a:ext cx="3075709" cy="3551595"/>
          </a:xfrm>
        </p:spPr>
        <p:txBody>
          <a:bodyPr/>
          <a:lstStyle/>
          <a:p>
            <a:r>
              <a:rPr lang="en-US" smtClean="0"/>
              <a:t>Click icon to add picture</a:t>
            </a:r>
            <a:endParaRPr lang="en-US"/>
          </a:p>
        </p:txBody>
      </p:sp>
      <p:sp>
        <p:nvSpPr>
          <p:cNvPr id="6" name="Picture Placeholder 5"/>
          <p:cNvSpPr>
            <a:spLocks noGrp="1"/>
          </p:cNvSpPr>
          <p:nvPr>
            <p:ph type="pic" sz="quarter" idx="15"/>
          </p:nvPr>
        </p:nvSpPr>
        <p:spPr>
          <a:xfrm>
            <a:off x="2" y="1007705"/>
            <a:ext cx="3075709" cy="3551595"/>
          </a:xfrm>
        </p:spPr>
        <p:txBody>
          <a:bodyPr/>
          <a:lstStyle/>
          <a:p>
            <a:r>
              <a:rPr lang="en-US" dirty="0" smtClean="0"/>
              <a:t>Click icon to add picture</a:t>
            </a:r>
            <a:endParaRPr lang="en-US" dirty="0"/>
          </a:p>
        </p:txBody>
      </p:sp>
      <p:sp>
        <p:nvSpPr>
          <p:cNvPr id="2" name="Title 1"/>
          <p:cNvSpPr>
            <a:spLocks noGrp="1"/>
          </p:cNvSpPr>
          <p:nvPr>
            <p:ph type="title" hasCustomPrompt="1"/>
          </p:nvPr>
        </p:nvSpPr>
        <p:spPr>
          <a:xfrm>
            <a:off x="363540" y="440249"/>
            <a:ext cx="8416925" cy="492443"/>
          </a:xfrm>
          <a:prstGeom prst="rect">
            <a:avLst/>
          </a:prstGeom>
        </p:spPr>
        <p:txBody>
          <a:bodyPr vert="horz" wrap="square" lIns="91440" tIns="45720" rIns="91440" bIns="45720" anchor="b" anchorCtr="0">
            <a:spAutoFit/>
          </a:bodyPr>
          <a:lstStyle>
            <a:lvl1pPr algn="l">
              <a:lnSpc>
                <a:spcPct val="100000"/>
              </a:lnSpc>
              <a:defRPr lang="en-US" sz="2600" b="1" kern="1200" spc="0" baseline="0" dirty="0">
                <a:solidFill>
                  <a:schemeClr val="accent1"/>
                </a:solidFill>
                <a:latin typeface="Calibri" panose="020F0502020204030204" pitchFamily="34" charset="0"/>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3991312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2" y="1007707"/>
            <a:ext cx="6026727" cy="3551594"/>
          </a:xfrm>
        </p:spPr>
        <p:txBody>
          <a:bodyPr/>
          <a:lstStyle/>
          <a:p>
            <a:r>
              <a:rPr lang="en-US" smtClean="0"/>
              <a:t>Click icon to add picture</a:t>
            </a:r>
            <a:endParaRPr lang="en-US"/>
          </a:p>
        </p:txBody>
      </p:sp>
      <p:sp>
        <p:nvSpPr>
          <p:cNvPr id="4" name="Content Placeholder 3"/>
          <p:cNvSpPr>
            <a:spLocks noGrp="1"/>
          </p:cNvSpPr>
          <p:nvPr>
            <p:ph sz="quarter" idx="13"/>
          </p:nvPr>
        </p:nvSpPr>
        <p:spPr>
          <a:xfrm>
            <a:off x="6069993" y="1008065"/>
            <a:ext cx="3074009" cy="3551237"/>
          </a:xfrm>
          <a:solidFill>
            <a:schemeClr val="accent1"/>
          </a:solidFill>
        </p:spPr>
        <p:txBody>
          <a:bodyPr lIns="182880" rIns="274320" anchor="ctr"/>
          <a:lstStyle>
            <a:lvl1pPr marL="0" indent="0">
              <a:buNone/>
              <a:defRPr sz="22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4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hasCustomPrompt="1"/>
          </p:nvPr>
        </p:nvSpPr>
        <p:spPr>
          <a:xfrm>
            <a:off x="363540" y="440249"/>
            <a:ext cx="8416925" cy="492443"/>
          </a:xfrm>
          <a:prstGeom prst="rect">
            <a:avLst/>
          </a:prstGeom>
        </p:spPr>
        <p:txBody>
          <a:bodyPr vert="horz" wrap="square" lIns="91440" tIns="45720" rIns="91440" bIns="45720" anchor="b" anchorCtr="0">
            <a:spAutoFit/>
          </a:bodyPr>
          <a:lstStyle>
            <a:lvl1pPr algn="l">
              <a:defRPr sz="2600" b="1" spc="0" baseline="0">
                <a:solidFill>
                  <a:schemeClr val="accent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76752189"/>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and Takeaway (right)">
    <p:spTree>
      <p:nvGrpSpPr>
        <p:cNvPr id="1" name=""/>
        <p:cNvGrpSpPr/>
        <p:nvPr/>
      </p:nvGrpSpPr>
      <p:grpSpPr>
        <a:xfrm>
          <a:off x="0" y="0"/>
          <a:ext cx="0" cy="0"/>
          <a:chOff x="0" y="0"/>
          <a:chExt cx="0" cy="0"/>
        </a:xfrm>
      </p:grpSpPr>
      <p:sp>
        <p:nvSpPr>
          <p:cNvPr id="7" name="Rectangle 6"/>
          <p:cNvSpPr/>
          <p:nvPr/>
        </p:nvSpPr>
        <p:spPr>
          <a:xfrm>
            <a:off x="2" y="1007707"/>
            <a:ext cx="6053327" cy="35489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17">
              <a:defRPr/>
            </a:pPr>
            <a:endParaRPr lang="en-US" sz="521">
              <a:solidFill>
                <a:srgbClr val="FFFFFF"/>
              </a:solidFill>
            </a:endParaRPr>
          </a:p>
        </p:txBody>
      </p:sp>
      <p:sp>
        <p:nvSpPr>
          <p:cNvPr id="10" name="Text Placeholder 9"/>
          <p:cNvSpPr>
            <a:spLocks noGrp="1"/>
          </p:cNvSpPr>
          <p:nvPr>
            <p:ph type="body" sz="quarter" idx="14"/>
          </p:nvPr>
        </p:nvSpPr>
        <p:spPr>
          <a:xfrm>
            <a:off x="6053327" y="1005841"/>
            <a:ext cx="3099816" cy="3553460"/>
          </a:xfrm>
          <a:solidFill>
            <a:schemeClr val="accent1"/>
          </a:solidFill>
        </p:spPr>
        <p:txBody>
          <a:bodyPr lIns="182880" tIns="91440" rIns="274320" bIns="91440" anchor="ctr" anchorCtr="0"/>
          <a:lstStyle>
            <a:lvl1pPr marL="0" indent="0" algn="l">
              <a:buNone/>
              <a:defRPr sz="2000" baseline="0">
                <a:solidFill>
                  <a:schemeClr val="bg1"/>
                </a:solidFill>
              </a:defRPr>
            </a:lvl1pPr>
          </a:lstStyle>
          <a:p>
            <a:pPr lvl="0"/>
            <a:r>
              <a:rPr lang="en-US" smtClean="0"/>
              <a:t>Click to edit Master text styles</a:t>
            </a:r>
          </a:p>
        </p:txBody>
      </p:sp>
      <p:sp>
        <p:nvSpPr>
          <p:cNvPr id="4" name="Content Placeholder 3"/>
          <p:cNvSpPr>
            <a:spLocks noGrp="1"/>
          </p:cNvSpPr>
          <p:nvPr>
            <p:ph sz="quarter" idx="15"/>
          </p:nvPr>
        </p:nvSpPr>
        <p:spPr>
          <a:xfrm>
            <a:off x="363540" y="1280160"/>
            <a:ext cx="5689600" cy="31181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207035268"/>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akeaway (bottom)">
    <p:spTree>
      <p:nvGrpSpPr>
        <p:cNvPr id="1" name=""/>
        <p:cNvGrpSpPr/>
        <p:nvPr/>
      </p:nvGrpSpPr>
      <p:grpSpPr>
        <a:xfrm>
          <a:off x="0" y="0"/>
          <a:ext cx="0" cy="0"/>
          <a:chOff x="0" y="0"/>
          <a:chExt cx="0" cy="0"/>
        </a:xfrm>
      </p:grpSpPr>
      <p:sp>
        <p:nvSpPr>
          <p:cNvPr id="7" name="Rectangle 6"/>
          <p:cNvSpPr/>
          <p:nvPr/>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17">
              <a:defRPr/>
            </a:pPr>
            <a:endParaRPr lang="en-US" sz="521">
              <a:solidFill>
                <a:srgbClr val="FFFFFF"/>
              </a:solidFill>
            </a:endParaRPr>
          </a:p>
        </p:txBody>
      </p:sp>
      <p:sp>
        <p:nvSpPr>
          <p:cNvPr id="10" name="Text Placeholder 9"/>
          <p:cNvSpPr>
            <a:spLocks noGrp="1"/>
          </p:cNvSpPr>
          <p:nvPr>
            <p:ph type="body" sz="quarter" idx="14"/>
          </p:nvPr>
        </p:nvSpPr>
        <p:spPr>
          <a:xfrm>
            <a:off x="0" y="3908121"/>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smtClean="0"/>
              <a:t>Click to edit Master text styles</a:t>
            </a:r>
          </a:p>
        </p:txBody>
      </p:sp>
      <p:sp>
        <p:nvSpPr>
          <p:cNvPr id="4" name="Content Placeholder 3"/>
          <p:cNvSpPr>
            <a:spLocks noGrp="1"/>
          </p:cNvSpPr>
          <p:nvPr>
            <p:ph sz="quarter" idx="15"/>
          </p:nvPr>
        </p:nvSpPr>
        <p:spPr>
          <a:xfrm>
            <a:off x="363540" y="1280160"/>
            <a:ext cx="8416925" cy="2424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92119719"/>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ubtitle and Takeaway">
    <p:spTree>
      <p:nvGrpSpPr>
        <p:cNvPr id="1" name=""/>
        <p:cNvGrpSpPr/>
        <p:nvPr/>
      </p:nvGrpSpPr>
      <p:grpSpPr>
        <a:xfrm>
          <a:off x="0" y="0"/>
          <a:ext cx="0" cy="0"/>
          <a:chOff x="0" y="0"/>
          <a:chExt cx="0" cy="0"/>
        </a:xfrm>
      </p:grpSpPr>
      <p:sp>
        <p:nvSpPr>
          <p:cNvPr id="7" name="Rectangle 6"/>
          <p:cNvSpPr/>
          <p:nvPr/>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17">
              <a:defRPr/>
            </a:pPr>
            <a:endParaRPr lang="en-US" sz="521">
              <a:solidFill>
                <a:srgbClr val="FFFFFF"/>
              </a:solidFill>
            </a:endParaRPr>
          </a:p>
        </p:txBody>
      </p:sp>
      <p:sp>
        <p:nvSpPr>
          <p:cNvPr id="10" name="Text Placeholder 9"/>
          <p:cNvSpPr>
            <a:spLocks noGrp="1"/>
          </p:cNvSpPr>
          <p:nvPr>
            <p:ph type="body" sz="quarter" idx="14"/>
          </p:nvPr>
        </p:nvSpPr>
        <p:spPr>
          <a:xfrm>
            <a:off x="0" y="3908121"/>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smtClean="0"/>
              <a:t>Click to edit Master text styles</a:t>
            </a:r>
          </a:p>
        </p:txBody>
      </p:sp>
      <p:sp>
        <p:nvSpPr>
          <p:cNvPr id="8" name="Content Placeholder 3"/>
          <p:cNvSpPr>
            <a:spLocks noGrp="1"/>
          </p:cNvSpPr>
          <p:nvPr>
            <p:ph sz="quarter" idx="10"/>
          </p:nvPr>
        </p:nvSpPr>
        <p:spPr>
          <a:xfrm>
            <a:off x="363540" y="1554481"/>
            <a:ext cx="8416925" cy="22033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smtClean="0"/>
              <a:t>CLICK TO EDIT MASTER TITLE STYLE</a:t>
            </a:r>
            <a:endParaRPr lang="en-US" dirty="0"/>
          </a:p>
        </p:txBody>
      </p:sp>
      <p:sp>
        <p:nvSpPr>
          <p:cNvPr id="4" name="Text Placeholder 3"/>
          <p:cNvSpPr>
            <a:spLocks noGrp="1"/>
          </p:cNvSpPr>
          <p:nvPr>
            <p:ph type="body" sz="quarter" idx="15"/>
          </p:nvPr>
        </p:nvSpPr>
        <p:spPr>
          <a:xfrm>
            <a:off x="363540" y="1146176"/>
            <a:ext cx="8234362" cy="352425"/>
          </a:xfrm>
        </p:spPr>
        <p:txBody>
          <a:bodyPr/>
          <a:lstStyle>
            <a:lvl1pPr marL="0" indent="0">
              <a:buNone/>
              <a:defRPr sz="2400">
                <a:solidFill>
                  <a:schemeClr val="accent1"/>
                </a:solidFill>
                <a:latin typeface="+mj-lt"/>
              </a:defRPr>
            </a:lvl1pPr>
            <a:lvl2pPr marL="231764" indent="0">
              <a:buNone/>
              <a:defRPr sz="2400">
                <a:solidFill>
                  <a:schemeClr val="accent1"/>
                </a:solidFill>
                <a:latin typeface="+mj-lt"/>
              </a:defRPr>
            </a:lvl2pPr>
            <a:lvl3pPr marL="457178" indent="0">
              <a:buNone/>
              <a:defRPr sz="2400">
                <a:solidFill>
                  <a:schemeClr val="accent1"/>
                </a:solidFill>
                <a:latin typeface="+mj-lt"/>
              </a:defRPr>
            </a:lvl3pPr>
            <a:lvl4pPr marL="688941" indent="0">
              <a:buNone/>
              <a:defRPr sz="2400">
                <a:solidFill>
                  <a:schemeClr val="accent1"/>
                </a:solidFill>
                <a:latin typeface="+mj-lt"/>
              </a:defRPr>
            </a:lvl4pPr>
            <a:lvl5pPr marL="914355" indent="0">
              <a:buNone/>
              <a:defRPr sz="2400">
                <a:solidFill>
                  <a:schemeClr val="accent1"/>
                </a:solidFill>
                <a:latin typeface="+mj-lt"/>
              </a:defRPr>
            </a:lvl5pPr>
          </a:lstStyle>
          <a:p>
            <a:pPr lvl="0"/>
            <a:r>
              <a:rPr lang="en-US" smtClean="0"/>
              <a:t>Click to edit Master text styles</a:t>
            </a:r>
          </a:p>
        </p:txBody>
      </p:sp>
    </p:spTree>
    <p:extLst>
      <p:ext uri="{BB962C8B-B14F-4D97-AF65-F5344CB8AC3E}">
        <p14:creationId xmlns:p14="http://schemas.microsoft.com/office/powerpoint/2010/main" val="2519297030"/>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and Takeaway (left)">
    <p:spTree>
      <p:nvGrpSpPr>
        <p:cNvPr id="1" name=""/>
        <p:cNvGrpSpPr/>
        <p:nvPr/>
      </p:nvGrpSpPr>
      <p:grpSpPr>
        <a:xfrm>
          <a:off x="0" y="0"/>
          <a:ext cx="0" cy="0"/>
          <a:chOff x="0" y="0"/>
          <a:chExt cx="0" cy="0"/>
        </a:xfrm>
      </p:grpSpPr>
      <p:sp>
        <p:nvSpPr>
          <p:cNvPr id="7" name="Rectangle 6"/>
          <p:cNvSpPr/>
          <p:nvPr/>
        </p:nvSpPr>
        <p:spPr>
          <a:xfrm>
            <a:off x="2589069" y="1007707"/>
            <a:ext cx="6554932"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defTabSz="582017">
              <a:defRPr/>
            </a:pPr>
            <a:endParaRPr lang="en-US" sz="521">
              <a:solidFill>
                <a:srgbClr val="FFFFFF"/>
              </a:solidFill>
            </a:endParaRPr>
          </a:p>
        </p:txBody>
      </p:sp>
      <p:sp>
        <p:nvSpPr>
          <p:cNvPr id="11" name="Text Placeholder 10"/>
          <p:cNvSpPr>
            <a:spLocks noGrp="1"/>
          </p:cNvSpPr>
          <p:nvPr>
            <p:ph type="body" sz="quarter" idx="16"/>
          </p:nvPr>
        </p:nvSpPr>
        <p:spPr>
          <a:xfrm>
            <a:off x="1" y="1007707"/>
            <a:ext cx="2556164" cy="3551594"/>
          </a:xfrm>
          <a:solidFill>
            <a:schemeClr val="accent1"/>
          </a:solidFill>
        </p:spPr>
        <p:txBody>
          <a:bodyPr lIns="274320" tIns="137160" rIns="91440" bIns="182880" anchor="ctr"/>
          <a:lstStyle>
            <a:lvl1pPr marL="0" indent="0" algn="l">
              <a:buClr>
                <a:schemeClr val="bg1"/>
              </a:buClr>
              <a:buNone/>
              <a:defRPr sz="2000">
                <a:solidFill>
                  <a:schemeClr val="bg1"/>
                </a:solidFill>
              </a:defRPr>
            </a:lvl1pPr>
            <a:lvl2pPr marL="169855" indent="0" algn="ctr">
              <a:buClr>
                <a:schemeClr val="bg1"/>
              </a:buClr>
              <a:buNone/>
              <a:defRPr>
                <a:solidFill>
                  <a:schemeClr val="bg1"/>
                </a:solidFill>
              </a:defRPr>
            </a:lvl2pPr>
            <a:lvl3pPr marL="344471"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smtClean="0"/>
              <a:t>Click to edit Master text styles</a:t>
            </a:r>
          </a:p>
        </p:txBody>
      </p:sp>
      <p:sp>
        <p:nvSpPr>
          <p:cNvPr id="4" name="Content Placeholder 3"/>
          <p:cNvSpPr>
            <a:spLocks noGrp="1"/>
          </p:cNvSpPr>
          <p:nvPr>
            <p:ph sz="quarter" idx="17"/>
          </p:nvPr>
        </p:nvSpPr>
        <p:spPr>
          <a:xfrm>
            <a:off x="2699359" y="1554480"/>
            <a:ext cx="6081104" cy="29235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smtClean="0"/>
              <a:t>CLICK TO EDIT MASTER TITLE STYLE</a:t>
            </a:r>
            <a:endParaRPr lang="en-US" dirty="0"/>
          </a:p>
        </p:txBody>
      </p:sp>
      <p:sp>
        <p:nvSpPr>
          <p:cNvPr id="5" name="Text Placeholder 4"/>
          <p:cNvSpPr>
            <a:spLocks noGrp="1"/>
          </p:cNvSpPr>
          <p:nvPr>
            <p:ph type="body" sz="quarter" idx="18"/>
          </p:nvPr>
        </p:nvSpPr>
        <p:spPr>
          <a:xfrm>
            <a:off x="2699361" y="1146176"/>
            <a:ext cx="6001729" cy="352425"/>
          </a:xfrm>
        </p:spPr>
        <p:txBody>
          <a:bodyPr/>
          <a:lstStyle>
            <a:lvl1pPr marL="0" indent="0">
              <a:buNone/>
              <a:defRPr sz="2400">
                <a:solidFill>
                  <a:schemeClr val="accent1"/>
                </a:solidFill>
                <a:latin typeface="+mj-lt"/>
              </a:defRPr>
            </a:lvl1pPr>
            <a:lvl2pPr marL="231764" indent="0">
              <a:buNone/>
              <a:defRPr sz="2400">
                <a:solidFill>
                  <a:schemeClr val="accent1"/>
                </a:solidFill>
                <a:latin typeface="+mj-lt"/>
              </a:defRPr>
            </a:lvl2pPr>
            <a:lvl3pPr marL="457178" indent="0">
              <a:buNone/>
              <a:defRPr sz="2400">
                <a:solidFill>
                  <a:schemeClr val="accent1"/>
                </a:solidFill>
                <a:latin typeface="+mj-lt"/>
              </a:defRPr>
            </a:lvl3pPr>
            <a:lvl4pPr marL="688941" indent="0">
              <a:buNone/>
              <a:defRPr sz="2400">
                <a:solidFill>
                  <a:schemeClr val="accent1"/>
                </a:solidFill>
                <a:latin typeface="+mj-lt"/>
              </a:defRPr>
            </a:lvl4pPr>
            <a:lvl5pPr marL="914355" indent="0">
              <a:buNone/>
              <a:defRPr sz="2400">
                <a:solidFill>
                  <a:schemeClr val="accent1"/>
                </a:solidFill>
                <a:latin typeface="+mj-lt"/>
              </a:defRPr>
            </a:lvl5pPr>
          </a:lstStyle>
          <a:p>
            <a:pPr lvl="0"/>
            <a:r>
              <a:rPr lang="en-US" smtClean="0"/>
              <a:t>Click to edit Master text styles</a:t>
            </a:r>
          </a:p>
        </p:txBody>
      </p:sp>
    </p:spTree>
    <p:extLst>
      <p:ext uri="{BB962C8B-B14F-4D97-AF65-F5344CB8AC3E}">
        <p14:creationId xmlns:p14="http://schemas.microsoft.com/office/powerpoint/2010/main" val="3899343300"/>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5" y="1007708"/>
            <a:ext cx="2244436" cy="3552663"/>
          </a:xfrm>
        </p:spPr>
        <p:txBody>
          <a:bodyPr/>
          <a:lstStyle/>
          <a:p>
            <a:r>
              <a:rPr lang="en-US" smtClean="0"/>
              <a:t>Click icon to add picture</a:t>
            </a:r>
            <a:endParaRPr lang="en-US"/>
          </a:p>
        </p:txBody>
      </p:sp>
      <p:sp>
        <p:nvSpPr>
          <p:cNvPr id="6" name="Picture Placeholder 5"/>
          <p:cNvSpPr>
            <a:spLocks noGrp="1"/>
          </p:cNvSpPr>
          <p:nvPr>
            <p:ph type="pic" sz="quarter" idx="12"/>
          </p:nvPr>
        </p:nvSpPr>
        <p:spPr>
          <a:xfrm>
            <a:off x="1" y="2833070"/>
            <a:ext cx="2265218" cy="1727301"/>
          </a:xfrm>
        </p:spPr>
        <p:txBody>
          <a:bodyPr/>
          <a:lstStyle/>
          <a:p>
            <a:r>
              <a:rPr lang="en-US" smtClean="0"/>
              <a:t>Click icon to add picture</a:t>
            </a:r>
            <a:endParaRPr lang="en-US"/>
          </a:p>
        </p:txBody>
      </p:sp>
      <p:sp>
        <p:nvSpPr>
          <p:cNvPr id="8" name="Picture Placeholder 7"/>
          <p:cNvSpPr>
            <a:spLocks noGrp="1"/>
          </p:cNvSpPr>
          <p:nvPr>
            <p:ph type="pic" sz="quarter" idx="13"/>
          </p:nvPr>
        </p:nvSpPr>
        <p:spPr>
          <a:xfrm>
            <a:off x="0" y="1007707"/>
            <a:ext cx="4572000" cy="1784480"/>
          </a:xfrm>
        </p:spPr>
        <p:txBody>
          <a:bodyPr/>
          <a:lstStyle/>
          <a:p>
            <a:r>
              <a:rPr lang="en-US" smtClean="0"/>
              <a:t>Click icon to add picture</a:t>
            </a:r>
            <a:endParaRPr lang="en-US"/>
          </a:p>
        </p:txBody>
      </p:sp>
      <p:sp>
        <p:nvSpPr>
          <p:cNvPr id="10" name="Picture Placeholder 9"/>
          <p:cNvSpPr>
            <a:spLocks noGrp="1"/>
          </p:cNvSpPr>
          <p:nvPr>
            <p:ph type="pic" sz="quarter" idx="14"/>
          </p:nvPr>
        </p:nvSpPr>
        <p:spPr>
          <a:xfrm>
            <a:off x="6891543" y="2833069"/>
            <a:ext cx="2244436" cy="1726232"/>
          </a:xfrm>
        </p:spPr>
        <p:txBody>
          <a:bodyPr/>
          <a:lstStyle/>
          <a:p>
            <a:r>
              <a:rPr lang="en-US" smtClean="0"/>
              <a:t>Click icon to add picture</a:t>
            </a:r>
            <a:endParaRPr lang="en-US"/>
          </a:p>
        </p:txBody>
      </p:sp>
      <p:sp>
        <p:nvSpPr>
          <p:cNvPr id="12" name="Picture Placeholder 11"/>
          <p:cNvSpPr>
            <a:spLocks noGrp="1"/>
          </p:cNvSpPr>
          <p:nvPr>
            <p:ph type="pic" sz="quarter" idx="15"/>
          </p:nvPr>
        </p:nvSpPr>
        <p:spPr>
          <a:xfrm>
            <a:off x="6889722" y="1007707"/>
            <a:ext cx="2244436" cy="1784480"/>
          </a:xfrm>
        </p:spPr>
        <p:txBody>
          <a:bodyPr/>
          <a:lstStyle/>
          <a:p>
            <a:r>
              <a:rPr lang="en-US" smtClean="0"/>
              <a:t>Click icon to add picture</a:t>
            </a:r>
            <a:endParaRPr lang="en-US"/>
          </a:p>
        </p:txBody>
      </p:sp>
      <p:sp>
        <p:nvSpPr>
          <p:cNvPr id="16" name="Picture Placeholder 15"/>
          <p:cNvSpPr>
            <a:spLocks noGrp="1"/>
          </p:cNvSpPr>
          <p:nvPr>
            <p:ph type="pic" sz="quarter" idx="17"/>
          </p:nvPr>
        </p:nvSpPr>
        <p:spPr>
          <a:xfrm>
            <a:off x="2306782" y="2833069"/>
            <a:ext cx="2265218" cy="1726232"/>
          </a:xfrm>
        </p:spPr>
        <p:txBody>
          <a:bodyPr/>
          <a:lstStyle/>
          <a:p>
            <a:r>
              <a:rPr lang="en-US" smtClean="0"/>
              <a:t>Click icon to add picture</a:t>
            </a:r>
            <a:endParaRPr lang="en-US"/>
          </a:p>
        </p:txBody>
      </p:sp>
      <p:sp>
        <p:nvSpPr>
          <p:cNvPr id="2" name="Title 1"/>
          <p:cNvSpPr>
            <a:spLocks noGrp="1"/>
          </p:cNvSpPr>
          <p:nvPr>
            <p:ph type="title" hasCustomPrompt="1"/>
          </p:nvPr>
        </p:nvSpPr>
        <p:spPr/>
        <p:txBody>
          <a:bodyPr/>
          <a:lstStyle>
            <a:lvl1pPr>
              <a:defRPr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411478155"/>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7"/>
            <a:ext cx="9144000" cy="3551594"/>
          </a:xfrm>
        </p:spPr>
        <p:txBody>
          <a:bodyPr lIns="0" tIns="0" rIns="0" bIns="0"/>
          <a:lstStyle/>
          <a:p>
            <a:r>
              <a:rPr lang="en-US" smtClean="0"/>
              <a:t>Click icon to add picture</a:t>
            </a:r>
            <a:endParaRPr lang="en-US"/>
          </a:p>
        </p:txBody>
      </p:sp>
      <p:sp>
        <p:nvSpPr>
          <p:cNvPr id="2" name="Title 1"/>
          <p:cNvSpPr>
            <a:spLocks noGrp="1"/>
          </p:cNvSpPr>
          <p:nvPr>
            <p:ph type="title" hasCustomPrompt="1"/>
          </p:nvPr>
        </p:nvSpPr>
        <p:spPr/>
        <p:txBody>
          <a:bodyPr/>
          <a:lstStyle>
            <a:lvl1pPr>
              <a:defRPr spc="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88538485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Photo w/Label">
    <p:spTree>
      <p:nvGrpSpPr>
        <p:cNvPr id="1" name=""/>
        <p:cNvGrpSpPr/>
        <p:nvPr/>
      </p:nvGrpSpPr>
      <p:grpSpPr>
        <a:xfrm>
          <a:off x="0" y="0"/>
          <a:ext cx="0" cy="0"/>
          <a:chOff x="0" y="0"/>
          <a:chExt cx="0" cy="0"/>
        </a:xfrm>
      </p:grpSpPr>
      <p:sp>
        <p:nvSpPr>
          <p:cNvPr id="7" name="Rectangle 6"/>
          <p:cNvSpPr/>
          <p:nvPr/>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17">
              <a:defRPr/>
            </a:pPr>
            <a:endParaRPr lang="en-US" sz="521">
              <a:solidFill>
                <a:srgbClr val="FFFFFF"/>
              </a:solidFill>
            </a:endParaRPr>
          </a:p>
        </p:txBody>
      </p:sp>
      <p:sp>
        <p:nvSpPr>
          <p:cNvPr id="8" name="Picture Placeholder 7"/>
          <p:cNvSpPr>
            <a:spLocks noGrp="1"/>
          </p:cNvSpPr>
          <p:nvPr>
            <p:ph type="pic" sz="quarter" idx="14"/>
          </p:nvPr>
        </p:nvSpPr>
        <p:spPr>
          <a:xfrm>
            <a:off x="1739034" y="1173689"/>
            <a:ext cx="2763982" cy="2561253"/>
          </a:xfrm>
        </p:spPr>
        <p:txBody>
          <a:bodyPr/>
          <a:lstStyle/>
          <a:p>
            <a:r>
              <a:rPr lang="en-US" smtClean="0"/>
              <a:t>Click icon to add picture</a:t>
            </a:r>
            <a:endParaRPr lang="en-US"/>
          </a:p>
        </p:txBody>
      </p:sp>
      <p:sp>
        <p:nvSpPr>
          <p:cNvPr id="11" name="Picture Placeholder 10"/>
          <p:cNvSpPr>
            <a:spLocks noGrp="1"/>
          </p:cNvSpPr>
          <p:nvPr>
            <p:ph type="pic" sz="quarter" idx="15"/>
          </p:nvPr>
        </p:nvSpPr>
        <p:spPr>
          <a:xfrm>
            <a:off x="4655127" y="1173689"/>
            <a:ext cx="2763982" cy="2561253"/>
          </a:xfrm>
        </p:spPr>
        <p:txBody>
          <a:bodyPr/>
          <a:lstStyle/>
          <a:p>
            <a:r>
              <a:rPr lang="en-US" smtClean="0"/>
              <a:t>Click icon to add picture</a:t>
            </a:r>
            <a:endParaRPr lang="en-US"/>
          </a:p>
        </p:txBody>
      </p:sp>
      <p:sp>
        <p:nvSpPr>
          <p:cNvPr id="13" name="Text Placeholder 12"/>
          <p:cNvSpPr>
            <a:spLocks noGrp="1"/>
          </p:cNvSpPr>
          <p:nvPr>
            <p:ph type="body" sz="quarter" idx="16"/>
          </p:nvPr>
        </p:nvSpPr>
        <p:spPr>
          <a:xfrm>
            <a:off x="1739036" y="3734944"/>
            <a:ext cx="2763693" cy="671804"/>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smtClean="0"/>
              <a:t>Click to edit Master text styles</a:t>
            </a:r>
          </a:p>
        </p:txBody>
      </p:sp>
      <p:sp>
        <p:nvSpPr>
          <p:cNvPr id="14" name="Text Placeholder 12"/>
          <p:cNvSpPr>
            <a:spLocks noGrp="1"/>
          </p:cNvSpPr>
          <p:nvPr>
            <p:ph type="body" sz="quarter" idx="17"/>
          </p:nvPr>
        </p:nvSpPr>
        <p:spPr>
          <a:xfrm>
            <a:off x="4655417" y="3734944"/>
            <a:ext cx="2763693" cy="671804"/>
          </a:xfrm>
          <a:solidFill>
            <a:schemeClr val="accent1"/>
          </a:solidFill>
        </p:spPr>
        <p:txBody>
          <a:bodyPr anchor="ctr" anchorCtr="0"/>
          <a:lstStyle>
            <a:lvl1pPr marL="0" indent="0" algn="ctr">
              <a:spcAft>
                <a:spcPts val="0"/>
              </a:spcAft>
              <a:buNone/>
              <a:defRPr sz="2000" baseline="0">
                <a:solidFill>
                  <a:schemeClr val="bg1"/>
                </a:solidFill>
              </a:defRPr>
            </a:lvl1pPr>
          </a:lstStyle>
          <a:p>
            <a:pPr lvl="0"/>
            <a:r>
              <a:rPr lang="en-US" smtClean="0"/>
              <a:t>Click to edit Master text styles</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148661118"/>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2" y="1007707"/>
            <a:ext cx="3034145" cy="3551594"/>
          </a:xfrm>
        </p:spPr>
        <p:txBody>
          <a:bodyPr/>
          <a:lstStyle/>
          <a:p>
            <a:r>
              <a:rPr lang="en-US" smtClean="0"/>
              <a:t>Click icon to add picture</a:t>
            </a:r>
            <a:endParaRPr lang="en-US"/>
          </a:p>
        </p:txBody>
      </p:sp>
      <p:sp>
        <p:nvSpPr>
          <p:cNvPr id="12" name="Picture Placeholder 7"/>
          <p:cNvSpPr>
            <a:spLocks noGrp="1"/>
          </p:cNvSpPr>
          <p:nvPr>
            <p:ph type="pic" sz="quarter" idx="15"/>
          </p:nvPr>
        </p:nvSpPr>
        <p:spPr>
          <a:xfrm>
            <a:off x="6109857" y="1007707"/>
            <a:ext cx="3034145" cy="3551594"/>
          </a:xfrm>
        </p:spPr>
        <p:txBody>
          <a:bodyPr/>
          <a:lstStyle/>
          <a:p>
            <a:r>
              <a:rPr lang="en-US" smtClean="0"/>
              <a:t>Click icon to add picture</a:t>
            </a:r>
            <a:endParaRPr lang="en-US" dirty="0"/>
          </a:p>
        </p:txBody>
      </p:sp>
      <p:sp>
        <p:nvSpPr>
          <p:cNvPr id="9" name="Text Placeholder 8"/>
          <p:cNvSpPr>
            <a:spLocks noGrp="1"/>
          </p:cNvSpPr>
          <p:nvPr>
            <p:ph type="body" sz="quarter" idx="16"/>
          </p:nvPr>
        </p:nvSpPr>
        <p:spPr>
          <a:xfrm>
            <a:off x="3063240" y="1005841"/>
            <a:ext cx="3017520" cy="3553460"/>
          </a:xfrm>
          <a:solidFill>
            <a:schemeClr val="accent1"/>
          </a:solidFill>
        </p:spPr>
        <p:txBody>
          <a:bodyPr lIns="182880" tIns="182880" rIns="182880" bIns="182880" anchor="ctr" anchorCtr="0"/>
          <a:lstStyle>
            <a:lvl1pPr marL="0" indent="0" algn="l">
              <a:spcBef>
                <a:spcPts val="545"/>
              </a:spcBef>
              <a:buNone/>
              <a:defRPr sz="2000" baseline="0">
                <a:solidFill>
                  <a:schemeClr val="bg1"/>
                </a:solidFill>
              </a:defRPr>
            </a:lvl1pPr>
          </a:lstStyle>
          <a:p>
            <a:pPr lvl="0"/>
            <a:r>
              <a:rPr lang="en-US" smtClean="0"/>
              <a:t>Click to edit Master text styles</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0332376"/>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hoto and Content (right)">
    <p:spTree>
      <p:nvGrpSpPr>
        <p:cNvPr id="1" name=""/>
        <p:cNvGrpSpPr/>
        <p:nvPr/>
      </p:nvGrpSpPr>
      <p:grpSpPr>
        <a:xfrm>
          <a:off x="0" y="0"/>
          <a:ext cx="0" cy="0"/>
          <a:chOff x="0" y="0"/>
          <a:chExt cx="0" cy="0"/>
        </a:xfrm>
      </p:grpSpPr>
      <p:sp>
        <p:nvSpPr>
          <p:cNvPr id="7" name="Rectangle 6"/>
          <p:cNvSpPr/>
          <p:nvPr/>
        </p:nvSpPr>
        <p:spPr>
          <a:xfrm>
            <a:off x="1" y="1007707"/>
            <a:ext cx="600445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17">
              <a:defRPr/>
            </a:pPr>
            <a:endParaRPr lang="en-US" sz="521">
              <a:solidFill>
                <a:srgbClr val="FFFFFF"/>
              </a:solidFill>
            </a:endParaRPr>
          </a:p>
        </p:txBody>
      </p:sp>
      <p:sp>
        <p:nvSpPr>
          <p:cNvPr id="8" name="Picture Placeholder 7"/>
          <p:cNvSpPr>
            <a:spLocks noGrp="1"/>
          </p:cNvSpPr>
          <p:nvPr>
            <p:ph type="pic" sz="quarter" idx="14"/>
          </p:nvPr>
        </p:nvSpPr>
        <p:spPr>
          <a:xfrm>
            <a:off x="6048301" y="1007417"/>
            <a:ext cx="3096491" cy="2863127"/>
          </a:xfrm>
        </p:spPr>
        <p:txBody>
          <a:bodyPr/>
          <a:lstStyle/>
          <a:p>
            <a:r>
              <a:rPr lang="en-US" smtClean="0"/>
              <a:t>Click icon to add picture</a:t>
            </a:r>
            <a:endParaRPr lang="en-US" dirty="0"/>
          </a:p>
        </p:txBody>
      </p:sp>
      <p:sp>
        <p:nvSpPr>
          <p:cNvPr id="10" name="Text Placeholder 12"/>
          <p:cNvSpPr>
            <a:spLocks noGrp="1"/>
          </p:cNvSpPr>
          <p:nvPr>
            <p:ph type="body" sz="quarter" idx="16"/>
          </p:nvPr>
        </p:nvSpPr>
        <p:spPr>
          <a:xfrm>
            <a:off x="6048299" y="3870544"/>
            <a:ext cx="3096096" cy="688759"/>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smtClean="0"/>
              <a:t>Click to edit Master text styles</a:t>
            </a:r>
          </a:p>
        </p:txBody>
      </p:sp>
      <p:sp>
        <p:nvSpPr>
          <p:cNvPr id="4" name="Content Placeholder 3"/>
          <p:cNvSpPr>
            <a:spLocks noGrp="1"/>
          </p:cNvSpPr>
          <p:nvPr>
            <p:ph sz="quarter" idx="17"/>
          </p:nvPr>
        </p:nvSpPr>
        <p:spPr>
          <a:xfrm>
            <a:off x="363539" y="1280162"/>
            <a:ext cx="5640921" cy="317284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114142044"/>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hoto and Content (left)">
    <p:spTree>
      <p:nvGrpSpPr>
        <p:cNvPr id="1" name=""/>
        <p:cNvGrpSpPr/>
        <p:nvPr/>
      </p:nvGrpSpPr>
      <p:grpSpPr>
        <a:xfrm>
          <a:off x="0" y="0"/>
          <a:ext cx="0" cy="0"/>
          <a:chOff x="0" y="0"/>
          <a:chExt cx="0" cy="0"/>
        </a:xfrm>
      </p:grpSpPr>
      <p:sp>
        <p:nvSpPr>
          <p:cNvPr id="7" name="Rectangle 6"/>
          <p:cNvSpPr/>
          <p:nvPr/>
        </p:nvSpPr>
        <p:spPr>
          <a:xfrm>
            <a:off x="3140023" y="1007707"/>
            <a:ext cx="600397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17">
              <a:defRPr/>
            </a:pPr>
            <a:endParaRPr lang="en-US" sz="521">
              <a:solidFill>
                <a:srgbClr val="FFFFFF"/>
              </a:solidFill>
            </a:endParaRPr>
          </a:p>
        </p:txBody>
      </p:sp>
      <p:sp>
        <p:nvSpPr>
          <p:cNvPr id="8" name="Picture Placeholder 7"/>
          <p:cNvSpPr>
            <a:spLocks noGrp="1"/>
          </p:cNvSpPr>
          <p:nvPr>
            <p:ph type="pic" sz="quarter" idx="14"/>
          </p:nvPr>
        </p:nvSpPr>
        <p:spPr>
          <a:xfrm>
            <a:off x="-308" y="1007417"/>
            <a:ext cx="3096491" cy="2866085"/>
          </a:xfrm>
        </p:spPr>
        <p:txBody>
          <a:bodyPr/>
          <a:lstStyle/>
          <a:p>
            <a:r>
              <a:rPr lang="en-US" smtClean="0"/>
              <a:t>Click icon to add picture</a:t>
            </a:r>
            <a:endParaRPr lang="en-US"/>
          </a:p>
        </p:txBody>
      </p:sp>
      <p:sp>
        <p:nvSpPr>
          <p:cNvPr id="10" name="Text Placeholder 12"/>
          <p:cNvSpPr>
            <a:spLocks noGrp="1"/>
          </p:cNvSpPr>
          <p:nvPr>
            <p:ph type="body" sz="quarter" idx="16"/>
          </p:nvPr>
        </p:nvSpPr>
        <p:spPr>
          <a:xfrm>
            <a:off x="-310" y="3873500"/>
            <a:ext cx="3096096" cy="685800"/>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smtClean="0"/>
              <a:t>Click to edit Master text styles</a:t>
            </a:r>
          </a:p>
        </p:txBody>
      </p:sp>
      <p:sp>
        <p:nvSpPr>
          <p:cNvPr id="4" name="Content Placeholder 3"/>
          <p:cNvSpPr>
            <a:spLocks noGrp="1"/>
          </p:cNvSpPr>
          <p:nvPr>
            <p:ph sz="quarter" idx="17"/>
          </p:nvPr>
        </p:nvSpPr>
        <p:spPr>
          <a:xfrm>
            <a:off x="3225453" y="1280162"/>
            <a:ext cx="5555011" cy="322294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885093630"/>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966511898"/>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551939"/>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55145"/>
            <a:ext cx="6858000" cy="1477328"/>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27492C-CA16-4012-8B54-A1C92654B90C}" type="datetimeFigureOut">
              <a:rPr lang="en-US" smtClean="0"/>
              <a:t>6/14/2019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73AAE2-6A94-41B5-A110-D741E8D461C9}" type="slidenum">
              <a:rPr lang="en-US" smtClean="0"/>
              <a:t>‹#›</a:t>
            </a:fld>
            <a:endParaRPr lang="en-US"/>
          </a:p>
        </p:txBody>
      </p:sp>
    </p:spTree>
    <p:extLst>
      <p:ext uri="{BB962C8B-B14F-4D97-AF65-F5344CB8AC3E}">
        <p14:creationId xmlns:p14="http://schemas.microsoft.com/office/powerpoint/2010/main" val="29978973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27492C-CA16-4012-8B54-A1C92654B90C}" type="datetimeFigureOut">
              <a:rPr lang="en-US" smtClean="0"/>
              <a:t>6/14/2019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73AAE2-6A94-41B5-A110-D741E8D461C9}" type="slidenum">
              <a:rPr lang="en-US" smtClean="0"/>
              <a:t>‹#›</a:t>
            </a:fld>
            <a:endParaRPr lang="en-US"/>
          </a:p>
        </p:txBody>
      </p:sp>
    </p:spTree>
    <p:extLst>
      <p:ext uri="{BB962C8B-B14F-4D97-AF65-F5344CB8AC3E}">
        <p14:creationId xmlns:p14="http://schemas.microsoft.com/office/powerpoint/2010/main" val="5647058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84745"/>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9897774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3736538"/>
            <a:ext cx="2743200" cy="12926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200400" y="1600200"/>
            <a:ext cx="2857500" cy="3429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6210300" y="1600200"/>
            <a:ext cx="2857500" cy="3429000"/>
          </a:xfrm>
        </p:spPr>
        <p:txBody>
          <a:bodyPr/>
          <a:lstStyle/>
          <a:p>
            <a:endParaRPr lang="en-US"/>
          </a:p>
        </p:txBody>
      </p:sp>
      <p:sp>
        <p:nvSpPr>
          <p:cNvPr id="5" name="Date Placeholder 4"/>
          <p:cNvSpPr>
            <a:spLocks noGrp="1"/>
          </p:cNvSpPr>
          <p:nvPr>
            <p:ph type="dt" sz="half" idx="10"/>
          </p:nvPr>
        </p:nvSpPr>
        <p:spPr>
          <a:xfrm>
            <a:off x="685800" y="4686300"/>
            <a:ext cx="1905000" cy="3429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4686300"/>
            <a:ext cx="2895600" cy="3429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4686300"/>
            <a:ext cx="1905000" cy="342900"/>
          </a:xfrm>
        </p:spPr>
        <p:txBody>
          <a:bodyPr/>
          <a:lstStyle>
            <a:lvl1pPr>
              <a:defRPr/>
            </a:lvl1pPr>
          </a:lstStyle>
          <a:p>
            <a:fld id="{C7386325-09AF-4E8C-B7AC-8D86862DE430}" type="slidenum">
              <a:rPr lang="en-US" altLang="en-US"/>
              <a:pPr/>
              <a:t>‹#›</a:t>
            </a:fld>
            <a:endParaRPr lang="en-US" altLang="en-US"/>
          </a:p>
        </p:txBody>
      </p:sp>
    </p:spTree>
    <p:extLst>
      <p:ext uri="{BB962C8B-B14F-4D97-AF65-F5344CB8AC3E}">
        <p14:creationId xmlns:p14="http://schemas.microsoft.com/office/powerpoint/2010/main" val="2136219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AA8618-3D47-4497-95C2-C72FCBCE65F7}" type="datetimeFigureOut">
              <a:rPr lang="en-US" smtClean="0"/>
              <a:t>6/14/2019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EDF45-946D-4932-944F-548DFEEB102A}" type="slidenum">
              <a:rPr lang="en-US" smtClean="0"/>
              <a:t>‹#›</a:t>
            </a:fld>
            <a:endParaRPr lang="en-US"/>
          </a:p>
        </p:txBody>
      </p:sp>
    </p:spTree>
    <p:extLst>
      <p:ext uri="{BB962C8B-B14F-4D97-AF65-F5344CB8AC3E}">
        <p14:creationId xmlns:p14="http://schemas.microsoft.com/office/powerpoint/2010/main" val="305475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AA8618-3D47-4497-95C2-C72FCBCE65F7}" type="datetimeFigureOut">
              <a:rPr lang="en-US" smtClean="0"/>
              <a:t>6/14/2019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EDF45-946D-4932-944F-548DFEEB102A}" type="slidenum">
              <a:rPr lang="en-US" smtClean="0"/>
              <a:t>‹#›</a:t>
            </a:fld>
            <a:endParaRPr lang="en-US"/>
          </a:p>
        </p:txBody>
      </p:sp>
    </p:spTree>
    <p:extLst>
      <p:ext uri="{BB962C8B-B14F-4D97-AF65-F5344CB8AC3E}">
        <p14:creationId xmlns:p14="http://schemas.microsoft.com/office/powerpoint/2010/main" val="38456162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2AA8618-3D47-4497-95C2-C72FCBCE65F7}" type="datetimeFigureOut">
              <a:rPr lang="en-US" smtClean="0"/>
              <a:t>6/14/2019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EDF45-946D-4932-944F-548DFEEB102A}" type="slidenum">
              <a:rPr lang="en-US" smtClean="0"/>
              <a:t>‹#›</a:t>
            </a:fld>
            <a:endParaRPr lang="en-US"/>
          </a:p>
        </p:txBody>
      </p:sp>
    </p:spTree>
    <p:extLst>
      <p:ext uri="{BB962C8B-B14F-4D97-AF65-F5344CB8AC3E}">
        <p14:creationId xmlns:p14="http://schemas.microsoft.com/office/powerpoint/2010/main" val="610945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AA8618-3D47-4497-95C2-C72FCBCE65F7}" type="datetimeFigureOut">
              <a:rPr lang="en-US" smtClean="0"/>
              <a:t>6/14/2019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9EDF45-946D-4932-944F-548DFEEB102A}" type="slidenum">
              <a:rPr lang="en-US" smtClean="0"/>
              <a:t>‹#›</a:t>
            </a:fld>
            <a:endParaRPr lang="en-US"/>
          </a:p>
        </p:txBody>
      </p:sp>
    </p:spTree>
    <p:extLst>
      <p:ext uri="{BB962C8B-B14F-4D97-AF65-F5344CB8AC3E}">
        <p14:creationId xmlns:p14="http://schemas.microsoft.com/office/powerpoint/2010/main" val="4073124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AA8618-3D47-4497-95C2-C72FCBCE65F7}" type="datetimeFigureOut">
              <a:rPr lang="en-US" smtClean="0"/>
              <a:t>6/14/2019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9EDF45-946D-4932-944F-548DFEEB102A}" type="slidenum">
              <a:rPr lang="en-US" smtClean="0"/>
              <a:t>‹#›</a:t>
            </a:fld>
            <a:endParaRPr lang="en-US"/>
          </a:p>
        </p:txBody>
      </p:sp>
    </p:spTree>
    <p:extLst>
      <p:ext uri="{BB962C8B-B14F-4D97-AF65-F5344CB8AC3E}">
        <p14:creationId xmlns:p14="http://schemas.microsoft.com/office/powerpoint/2010/main" val="10162412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AA8618-3D47-4497-95C2-C72FCBCE65F7}" type="datetimeFigureOut">
              <a:rPr lang="en-US" smtClean="0"/>
              <a:t>6/14/2019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9EDF45-946D-4932-944F-548DFEEB102A}" type="slidenum">
              <a:rPr lang="en-US" smtClean="0"/>
              <a:t>‹#›</a:t>
            </a:fld>
            <a:endParaRPr lang="en-US"/>
          </a:p>
        </p:txBody>
      </p:sp>
    </p:spTree>
    <p:extLst>
      <p:ext uri="{BB962C8B-B14F-4D97-AF65-F5344CB8AC3E}">
        <p14:creationId xmlns:p14="http://schemas.microsoft.com/office/powerpoint/2010/main" val="18791593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A8618-3D47-4497-95C2-C72FCBCE65F7}" type="datetimeFigureOut">
              <a:rPr lang="en-US" smtClean="0"/>
              <a:t>6/14/2019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9EDF45-946D-4932-944F-548DFEEB102A}" type="slidenum">
              <a:rPr lang="en-US" smtClean="0"/>
              <a:t>‹#›</a:t>
            </a:fld>
            <a:endParaRPr lang="en-US"/>
          </a:p>
        </p:txBody>
      </p:sp>
    </p:spTree>
    <p:extLst>
      <p:ext uri="{BB962C8B-B14F-4D97-AF65-F5344CB8AC3E}">
        <p14:creationId xmlns:p14="http://schemas.microsoft.com/office/powerpoint/2010/main" val="13863838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02AA8618-3D47-4497-95C2-C72FCBCE65F7}" type="datetimeFigureOut">
              <a:rPr lang="en-US" smtClean="0"/>
              <a:t>6/14/2019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9EDF45-946D-4932-944F-548DFEEB102A}" type="slidenum">
              <a:rPr lang="en-US" smtClean="0"/>
              <a:t>‹#›</a:t>
            </a:fld>
            <a:endParaRPr lang="en-US"/>
          </a:p>
        </p:txBody>
      </p:sp>
    </p:spTree>
    <p:extLst>
      <p:ext uri="{BB962C8B-B14F-4D97-AF65-F5344CB8AC3E}">
        <p14:creationId xmlns:p14="http://schemas.microsoft.com/office/powerpoint/2010/main" val="3289236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02AA8618-3D47-4497-95C2-C72FCBCE65F7}" type="datetimeFigureOut">
              <a:rPr lang="en-US" smtClean="0"/>
              <a:t>6/14/2019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9EDF45-946D-4932-944F-548DFEEB102A}" type="slidenum">
              <a:rPr lang="en-US" smtClean="0"/>
              <a:t>‹#›</a:t>
            </a:fld>
            <a:endParaRPr lang="en-US"/>
          </a:p>
        </p:txBody>
      </p:sp>
    </p:spTree>
    <p:extLst>
      <p:ext uri="{BB962C8B-B14F-4D97-AF65-F5344CB8AC3E}">
        <p14:creationId xmlns:p14="http://schemas.microsoft.com/office/powerpoint/2010/main" val="91871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AA8618-3D47-4497-95C2-C72FCBCE65F7}" type="datetimeFigureOut">
              <a:rPr lang="en-US" smtClean="0"/>
              <a:t>6/14/2019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EDF45-946D-4932-944F-548DFEEB102A}" type="slidenum">
              <a:rPr lang="en-US" smtClean="0"/>
              <a:t>‹#›</a:t>
            </a:fld>
            <a:endParaRPr lang="en-US"/>
          </a:p>
        </p:txBody>
      </p:sp>
    </p:spTree>
    <p:extLst>
      <p:ext uri="{BB962C8B-B14F-4D97-AF65-F5344CB8AC3E}">
        <p14:creationId xmlns:p14="http://schemas.microsoft.com/office/powerpoint/2010/main" val="255340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AA8618-3D47-4497-95C2-C72FCBCE65F7}" type="datetimeFigureOut">
              <a:rPr lang="en-US" smtClean="0"/>
              <a:t>6/14/2019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EDF45-946D-4932-944F-548DFEEB102A}" type="slidenum">
              <a:rPr lang="en-US" smtClean="0"/>
              <a:t>‹#›</a:t>
            </a:fld>
            <a:endParaRPr lang="en-US"/>
          </a:p>
        </p:txBody>
      </p:sp>
    </p:spTree>
    <p:extLst>
      <p:ext uri="{BB962C8B-B14F-4D97-AF65-F5344CB8AC3E}">
        <p14:creationId xmlns:p14="http://schemas.microsoft.com/office/powerpoint/2010/main" val="41682179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81F5F95-DEAF-4E2C-911A-297E934F0DE4}" type="datetimeFigureOut">
              <a:rPr lang="en-US" smtClean="0"/>
              <a:t>6/14/2019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8B74B-7549-4CD0-B4A6-015702794C11}" type="slidenum">
              <a:rPr lang="en-US" smtClean="0"/>
              <a:t>‹#›</a:t>
            </a:fld>
            <a:endParaRPr lang="en-US"/>
          </a:p>
        </p:txBody>
      </p:sp>
    </p:spTree>
    <p:extLst>
      <p:ext uri="{BB962C8B-B14F-4D97-AF65-F5344CB8AC3E}">
        <p14:creationId xmlns:p14="http://schemas.microsoft.com/office/powerpoint/2010/main" val="7277213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1F5F95-DEAF-4E2C-911A-297E934F0DE4}" type="datetimeFigureOut">
              <a:rPr lang="en-US" smtClean="0"/>
              <a:t>6/14/2019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8B74B-7549-4CD0-B4A6-015702794C11}" type="slidenum">
              <a:rPr lang="en-US" smtClean="0"/>
              <a:t>‹#›</a:t>
            </a:fld>
            <a:endParaRPr lang="en-US"/>
          </a:p>
        </p:txBody>
      </p:sp>
    </p:spTree>
    <p:extLst>
      <p:ext uri="{BB962C8B-B14F-4D97-AF65-F5344CB8AC3E}">
        <p14:creationId xmlns:p14="http://schemas.microsoft.com/office/powerpoint/2010/main" val="1878893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81F5F95-DEAF-4E2C-911A-297E934F0DE4}" type="datetimeFigureOut">
              <a:rPr lang="en-US" smtClean="0"/>
              <a:t>6/14/2019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8B74B-7549-4CD0-B4A6-015702794C11}" type="slidenum">
              <a:rPr lang="en-US" smtClean="0"/>
              <a:t>‹#›</a:t>
            </a:fld>
            <a:endParaRPr lang="en-US"/>
          </a:p>
        </p:txBody>
      </p:sp>
    </p:spTree>
    <p:extLst>
      <p:ext uri="{BB962C8B-B14F-4D97-AF65-F5344CB8AC3E}">
        <p14:creationId xmlns:p14="http://schemas.microsoft.com/office/powerpoint/2010/main" val="20421715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81F5F95-DEAF-4E2C-911A-297E934F0DE4}" type="datetimeFigureOut">
              <a:rPr lang="en-US" smtClean="0"/>
              <a:t>6/14/2019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68B74B-7549-4CD0-B4A6-015702794C11}" type="slidenum">
              <a:rPr lang="en-US" smtClean="0"/>
              <a:t>‹#›</a:t>
            </a:fld>
            <a:endParaRPr lang="en-US"/>
          </a:p>
        </p:txBody>
      </p:sp>
    </p:spTree>
    <p:extLst>
      <p:ext uri="{BB962C8B-B14F-4D97-AF65-F5344CB8AC3E}">
        <p14:creationId xmlns:p14="http://schemas.microsoft.com/office/powerpoint/2010/main" val="2267076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81F5F95-DEAF-4E2C-911A-297E934F0DE4}" type="datetimeFigureOut">
              <a:rPr lang="en-US" smtClean="0"/>
              <a:t>6/14/2019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68B74B-7549-4CD0-B4A6-015702794C11}" type="slidenum">
              <a:rPr lang="en-US" smtClean="0"/>
              <a:t>‹#›</a:t>
            </a:fld>
            <a:endParaRPr lang="en-US"/>
          </a:p>
        </p:txBody>
      </p:sp>
    </p:spTree>
    <p:extLst>
      <p:ext uri="{BB962C8B-B14F-4D97-AF65-F5344CB8AC3E}">
        <p14:creationId xmlns:p14="http://schemas.microsoft.com/office/powerpoint/2010/main" val="2962734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1F5F95-DEAF-4E2C-911A-297E934F0DE4}" type="datetimeFigureOut">
              <a:rPr lang="en-US" smtClean="0"/>
              <a:t>6/14/2019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68B74B-7549-4CD0-B4A6-015702794C11}" type="slidenum">
              <a:rPr lang="en-US" smtClean="0"/>
              <a:t>‹#›</a:t>
            </a:fld>
            <a:endParaRPr lang="en-US"/>
          </a:p>
        </p:txBody>
      </p:sp>
    </p:spTree>
    <p:extLst>
      <p:ext uri="{BB962C8B-B14F-4D97-AF65-F5344CB8AC3E}">
        <p14:creationId xmlns:p14="http://schemas.microsoft.com/office/powerpoint/2010/main" val="32442987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F5F95-DEAF-4E2C-911A-297E934F0DE4}" type="datetimeFigureOut">
              <a:rPr lang="en-US" smtClean="0"/>
              <a:t>6/14/2019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68B74B-7549-4CD0-B4A6-015702794C11}" type="slidenum">
              <a:rPr lang="en-US" smtClean="0"/>
              <a:t>‹#›</a:t>
            </a:fld>
            <a:endParaRPr lang="en-US"/>
          </a:p>
        </p:txBody>
      </p:sp>
    </p:spTree>
    <p:extLst>
      <p:ext uri="{BB962C8B-B14F-4D97-AF65-F5344CB8AC3E}">
        <p14:creationId xmlns:p14="http://schemas.microsoft.com/office/powerpoint/2010/main" val="51388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881F5F95-DEAF-4E2C-911A-297E934F0DE4}" type="datetimeFigureOut">
              <a:rPr lang="en-US" smtClean="0"/>
              <a:t>6/14/2019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68B74B-7549-4CD0-B4A6-015702794C11}" type="slidenum">
              <a:rPr lang="en-US" smtClean="0"/>
              <a:t>‹#›</a:t>
            </a:fld>
            <a:endParaRPr lang="en-US"/>
          </a:p>
        </p:txBody>
      </p:sp>
    </p:spTree>
    <p:extLst>
      <p:ext uri="{BB962C8B-B14F-4D97-AF65-F5344CB8AC3E}">
        <p14:creationId xmlns:p14="http://schemas.microsoft.com/office/powerpoint/2010/main" val="24010611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881F5F95-DEAF-4E2C-911A-297E934F0DE4}" type="datetimeFigureOut">
              <a:rPr lang="en-US" smtClean="0"/>
              <a:t>6/14/2019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68B74B-7549-4CD0-B4A6-015702794C11}" type="slidenum">
              <a:rPr lang="en-US" smtClean="0"/>
              <a:t>‹#›</a:t>
            </a:fld>
            <a:endParaRPr lang="en-US"/>
          </a:p>
        </p:txBody>
      </p:sp>
    </p:spTree>
    <p:extLst>
      <p:ext uri="{BB962C8B-B14F-4D97-AF65-F5344CB8AC3E}">
        <p14:creationId xmlns:p14="http://schemas.microsoft.com/office/powerpoint/2010/main" val="42243262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1F5F95-DEAF-4E2C-911A-297E934F0DE4}" type="datetimeFigureOut">
              <a:rPr lang="en-US" smtClean="0"/>
              <a:t>6/14/2019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8B74B-7549-4CD0-B4A6-015702794C11}" type="slidenum">
              <a:rPr lang="en-US" smtClean="0"/>
              <a:t>‹#›</a:t>
            </a:fld>
            <a:endParaRPr lang="en-US"/>
          </a:p>
        </p:txBody>
      </p:sp>
    </p:spTree>
    <p:extLst>
      <p:ext uri="{BB962C8B-B14F-4D97-AF65-F5344CB8AC3E}">
        <p14:creationId xmlns:p14="http://schemas.microsoft.com/office/powerpoint/2010/main" val="9982138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1F5F95-DEAF-4E2C-911A-297E934F0DE4}" type="datetimeFigureOut">
              <a:rPr lang="en-US" smtClean="0"/>
              <a:t>6/14/2019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8B74B-7549-4CD0-B4A6-015702794C11}" type="slidenum">
              <a:rPr lang="en-US" smtClean="0"/>
              <a:t>‹#›</a:t>
            </a:fld>
            <a:endParaRPr lang="en-US"/>
          </a:p>
        </p:txBody>
      </p:sp>
    </p:spTree>
    <p:extLst>
      <p:ext uri="{BB962C8B-B14F-4D97-AF65-F5344CB8AC3E}">
        <p14:creationId xmlns:p14="http://schemas.microsoft.com/office/powerpoint/2010/main" val="3763118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Rectangle 20"/>
          <p:cNvSpPr>
            <a:spLocks noGrp="1" noChangeArrowheads="1"/>
          </p:cNvSpPr>
          <p:nvPr/>
        </p:nvSpPr>
        <p:spPr bwMode="gray">
          <a:xfrm>
            <a:off x="4155948" y="4690608"/>
            <a:ext cx="832104"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defTabSz="582017">
              <a:defRPr/>
            </a:pPr>
            <a:fld id="{5909AF01-7EFE-4A29-B021-8BA707099C41}" type="slidenum">
              <a:rPr lang="en-US" sz="700">
                <a:solidFill>
                  <a:srgbClr val="716F73"/>
                </a:solidFill>
                <a:latin typeface="Arial"/>
              </a:rPr>
              <a:pPr defTabSz="582017">
                <a:defRPr/>
              </a:pPr>
              <a:t>‹#›</a:t>
            </a:fld>
            <a:endParaRPr lang="en-US" sz="700" dirty="0">
              <a:solidFill>
                <a:srgbClr val="716F73"/>
              </a:solidFill>
              <a:latin typeface="Arial"/>
            </a:endParaRPr>
          </a:p>
        </p:txBody>
      </p:sp>
      <p:sp>
        <p:nvSpPr>
          <p:cNvPr id="2" name="Text Placeholder 1"/>
          <p:cNvSpPr>
            <a:spLocks noGrp="1"/>
          </p:cNvSpPr>
          <p:nvPr>
            <p:ph type="body" idx="1"/>
          </p:nvPr>
        </p:nvSpPr>
        <p:spPr>
          <a:xfrm>
            <a:off x="363538" y="1280162"/>
            <a:ext cx="8416782" cy="3114475"/>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Title Placeholder 6"/>
          <p:cNvSpPr>
            <a:spLocks noGrp="1"/>
          </p:cNvSpPr>
          <p:nvPr>
            <p:ph type="title"/>
          </p:nvPr>
        </p:nvSpPr>
        <p:spPr>
          <a:xfrm>
            <a:off x="363539" y="440166"/>
            <a:ext cx="8416925" cy="492443"/>
          </a:xfrm>
          <a:prstGeom prst="rect">
            <a:avLst/>
          </a:prstGeom>
        </p:spPr>
        <p:txBody>
          <a:bodyPr vert="horz" lIns="91440" tIns="45720" rIns="91440" bIns="45720" rtlCol="0" anchor="b" anchorCtr="0">
            <a:spAutoFit/>
          </a:bodyPr>
          <a:lstStyle/>
          <a:p>
            <a:r>
              <a:rPr lang="en-US" smtClean="0"/>
              <a:t>Click to edit Master title style</a:t>
            </a:r>
            <a:endParaRPr lang="en-US" dirty="0"/>
          </a:p>
        </p:txBody>
      </p:sp>
      <p:pic>
        <p:nvPicPr>
          <p:cNvPr id="20" name="Picture 1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001433" y="4608166"/>
            <a:ext cx="1915643" cy="457200"/>
          </a:xfrm>
          <a:prstGeom prst="rect">
            <a:avLst/>
          </a:prstGeom>
        </p:spPr>
      </p:pic>
    </p:spTree>
    <p:extLst>
      <p:ext uri="{BB962C8B-B14F-4D97-AF65-F5344CB8AC3E}">
        <p14:creationId xmlns:p14="http://schemas.microsoft.com/office/powerpoint/2010/main" val="95845753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Lst>
  <p:transition>
    <p:fade/>
  </p:transition>
  <p:timing>
    <p:tnLst>
      <p:par>
        <p:cTn id="1" dur="indefinite" restart="never" nodeType="tmRoot"/>
      </p:par>
    </p:tnLst>
  </p:timing>
  <p:txStyles>
    <p:titleStyle>
      <a:lvl1pPr algn="l" defTabSz="285693" rtl="0" eaLnBrk="1" latinLnBrk="0" hangingPunct="1">
        <a:lnSpc>
          <a:spcPct val="100000"/>
        </a:lnSpc>
        <a:spcBef>
          <a:spcPct val="0"/>
        </a:spcBef>
        <a:buNone/>
        <a:defRPr sz="2600" b="1" kern="1200" cap="all" spc="0" baseline="0">
          <a:solidFill>
            <a:schemeClr val="accent1"/>
          </a:solidFill>
          <a:latin typeface="Calibri" panose="020F0502020204030204" pitchFamily="34" charset="0"/>
          <a:ea typeface="+mj-ea"/>
          <a:cs typeface="+mj-cs"/>
        </a:defRPr>
      </a:lvl1pPr>
    </p:titleStyle>
    <p:bodyStyle>
      <a:lvl1pPr marL="231764" indent="-231764" algn="l" defTabSz="285693" rtl="0" eaLnBrk="1" latinLnBrk="0" hangingPunct="1">
        <a:lnSpc>
          <a:spcPct val="100000"/>
        </a:lnSpc>
        <a:spcBef>
          <a:spcPts val="600"/>
        </a:spcBef>
        <a:spcAft>
          <a:spcPts val="0"/>
        </a:spcAft>
        <a:buClr>
          <a:schemeClr val="accent1"/>
        </a:buClr>
        <a:buSzPct val="90000"/>
        <a:buFont typeface="Arial" panose="020B0604020202020204" pitchFamily="34" charset="0"/>
        <a:buChar char="•"/>
        <a:defRPr sz="2200" b="1" kern="1200" spc="0" baseline="0">
          <a:solidFill>
            <a:schemeClr val="tx1"/>
          </a:solidFill>
          <a:latin typeface="+mn-lt"/>
          <a:ea typeface="+mn-ea"/>
          <a:cs typeface="+mn-cs"/>
        </a:defRPr>
      </a:lvl1pPr>
      <a:lvl2pPr marL="457178" indent="-225413" algn="l" defTabSz="285693"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2000" b="1" kern="1200" spc="0" baseline="0">
          <a:solidFill>
            <a:schemeClr val="tx1"/>
          </a:solidFill>
          <a:latin typeface="+mn-lt"/>
          <a:ea typeface="+mn-ea"/>
          <a:cs typeface="+mn-cs"/>
        </a:defRPr>
      </a:lvl2pPr>
      <a:lvl3pPr marL="688941" indent="-231764" algn="l" defTabSz="285693"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1800" b="1" kern="1200" spc="0" baseline="0">
          <a:solidFill>
            <a:schemeClr val="tx1"/>
          </a:solidFill>
          <a:latin typeface="+mn-lt"/>
          <a:ea typeface="+mn-ea"/>
          <a:cs typeface="+mn-cs"/>
        </a:defRPr>
      </a:lvl3pPr>
      <a:lvl4pPr marL="914355" indent="-225413" algn="l" defTabSz="285693" rtl="0" eaLnBrk="1" latinLnBrk="0" hangingPunct="1">
        <a:lnSpc>
          <a:spcPct val="100000"/>
        </a:lnSpc>
        <a:spcBef>
          <a:spcPts val="300"/>
        </a:spcBef>
        <a:buClr>
          <a:schemeClr val="accent1"/>
        </a:buClr>
        <a:buSzPct val="90000"/>
        <a:buFont typeface="Arial" panose="020B0604020202020204" pitchFamily="34" charset="0"/>
        <a:buChar char="–"/>
        <a:defRPr sz="1600" b="1" kern="1200" baseline="0">
          <a:solidFill>
            <a:schemeClr val="tx1"/>
          </a:solidFill>
          <a:latin typeface="+mn-lt"/>
          <a:ea typeface="+mn-ea"/>
          <a:cs typeface="+mn-cs"/>
        </a:defRPr>
      </a:lvl4pPr>
      <a:lvl5pPr marL="1084209" indent="-169855" algn="l" defTabSz="285693" rtl="0" eaLnBrk="1" latinLnBrk="0" hangingPunct="1">
        <a:lnSpc>
          <a:spcPct val="100000"/>
        </a:lnSpc>
        <a:spcBef>
          <a:spcPts val="300"/>
        </a:spcBef>
        <a:buClr>
          <a:schemeClr val="accent1"/>
        </a:buClr>
        <a:buSzPct val="90000"/>
        <a:buFont typeface="Arial" panose="020B0604020202020204" pitchFamily="34" charset="0"/>
        <a:buChar char="•"/>
        <a:defRPr sz="1400" b="1" kern="1200" baseline="0">
          <a:solidFill>
            <a:schemeClr val="tx1"/>
          </a:solidFill>
          <a:latin typeface="+mn-lt"/>
          <a:ea typeface="+mn-ea"/>
          <a:cs typeface="+mn-cs"/>
        </a:defRPr>
      </a:lvl5pPr>
      <a:lvl6pPr marL="714233" indent="0" algn="l" defTabSz="285693" rtl="0" eaLnBrk="1" latinLnBrk="0" hangingPunct="1">
        <a:lnSpc>
          <a:spcPct val="90000"/>
        </a:lnSpc>
        <a:spcBef>
          <a:spcPts val="156"/>
        </a:spcBef>
        <a:buFont typeface="Arial" panose="020B0604020202020204" pitchFamily="34" charset="0"/>
        <a:buNone/>
        <a:defRPr sz="563" kern="1200">
          <a:solidFill>
            <a:schemeClr val="tx1"/>
          </a:solidFill>
          <a:latin typeface="+mn-lt"/>
          <a:ea typeface="+mn-ea"/>
          <a:cs typeface="+mn-cs"/>
        </a:defRPr>
      </a:lvl6pPr>
      <a:lvl7pPr marL="928503" indent="-71424" algn="l" defTabSz="285693"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7pPr>
      <a:lvl8pPr marL="1071350" indent="-71424" algn="l" defTabSz="285693"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8pPr>
      <a:lvl9pPr marL="1214197" indent="-71424" algn="l" defTabSz="285693"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9pPr>
    </p:bodyStyle>
    <p:otherStyle>
      <a:defPPr>
        <a:defRPr lang="en-US"/>
      </a:defPPr>
      <a:lvl1pPr marL="0" algn="l" defTabSz="285693" rtl="0" eaLnBrk="1" latinLnBrk="0" hangingPunct="1">
        <a:defRPr sz="563" kern="1200">
          <a:solidFill>
            <a:schemeClr val="tx1"/>
          </a:solidFill>
          <a:latin typeface="+mn-lt"/>
          <a:ea typeface="+mn-ea"/>
          <a:cs typeface="+mn-cs"/>
        </a:defRPr>
      </a:lvl1pPr>
      <a:lvl2pPr marL="142847" algn="l" defTabSz="285693" rtl="0" eaLnBrk="1" latinLnBrk="0" hangingPunct="1">
        <a:defRPr sz="563" kern="1200">
          <a:solidFill>
            <a:schemeClr val="tx1"/>
          </a:solidFill>
          <a:latin typeface="+mn-lt"/>
          <a:ea typeface="+mn-ea"/>
          <a:cs typeface="+mn-cs"/>
        </a:defRPr>
      </a:lvl2pPr>
      <a:lvl3pPr marL="285693" algn="l" defTabSz="285693" rtl="0" eaLnBrk="1" latinLnBrk="0" hangingPunct="1">
        <a:defRPr sz="563" kern="1200">
          <a:solidFill>
            <a:schemeClr val="tx1"/>
          </a:solidFill>
          <a:latin typeface="+mn-lt"/>
          <a:ea typeface="+mn-ea"/>
          <a:cs typeface="+mn-cs"/>
        </a:defRPr>
      </a:lvl3pPr>
      <a:lvl4pPr marL="428540" algn="l" defTabSz="285693" rtl="0" eaLnBrk="1" latinLnBrk="0" hangingPunct="1">
        <a:defRPr sz="563" kern="1200">
          <a:solidFill>
            <a:schemeClr val="tx1"/>
          </a:solidFill>
          <a:latin typeface="+mn-lt"/>
          <a:ea typeface="+mn-ea"/>
          <a:cs typeface="+mn-cs"/>
        </a:defRPr>
      </a:lvl4pPr>
      <a:lvl5pPr marL="571387" algn="l" defTabSz="285693" rtl="0" eaLnBrk="1" latinLnBrk="0" hangingPunct="1">
        <a:defRPr sz="563" kern="1200">
          <a:solidFill>
            <a:schemeClr val="tx1"/>
          </a:solidFill>
          <a:latin typeface="+mn-lt"/>
          <a:ea typeface="+mn-ea"/>
          <a:cs typeface="+mn-cs"/>
        </a:defRPr>
      </a:lvl5pPr>
      <a:lvl6pPr marL="714233" algn="l" defTabSz="285693" rtl="0" eaLnBrk="1" latinLnBrk="0" hangingPunct="1">
        <a:defRPr sz="563" kern="1200">
          <a:solidFill>
            <a:schemeClr val="tx1"/>
          </a:solidFill>
          <a:latin typeface="+mn-lt"/>
          <a:ea typeface="+mn-ea"/>
          <a:cs typeface="+mn-cs"/>
        </a:defRPr>
      </a:lvl6pPr>
      <a:lvl7pPr marL="857080" algn="l" defTabSz="285693" rtl="0" eaLnBrk="1" latinLnBrk="0" hangingPunct="1">
        <a:defRPr sz="563" kern="1200">
          <a:solidFill>
            <a:schemeClr val="tx1"/>
          </a:solidFill>
          <a:latin typeface="+mn-lt"/>
          <a:ea typeface="+mn-ea"/>
          <a:cs typeface="+mn-cs"/>
        </a:defRPr>
      </a:lvl7pPr>
      <a:lvl8pPr marL="999926" algn="l" defTabSz="285693" rtl="0" eaLnBrk="1" latinLnBrk="0" hangingPunct="1">
        <a:defRPr sz="563" kern="1200">
          <a:solidFill>
            <a:schemeClr val="tx1"/>
          </a:solidFill>
          <a:latin typeface="+mn-lt"/>
          <a:ea typeface="+mn-ea"/>
          <a:cs typeface="+mn-cs"/>
        </a:defRPr>
      </a:lvl8pPr>
      <a:lvl9pPr marL="1142773" algn="l" defTabSz="285693" rtl="0" eaLnBrk="1" latinLnBrk="0" hangingPunct="1">
        <a:defRPr sz="56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2AA8618-3D47-4497-95C2-C72FCBCE65F7}" type="datetimeFigureOut">
              <a:rPr lang="en-US" smtClean="0"/>
              <a:t>6/14/2019</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69EDF45-946D-4932-944F-548DFEEB102A}" type="slidenum">
              <a:rPr lang="en-US" smtClean="0"/>
              <a:t>‹#›</a:t>
            </a:fld>
            <a:endParaRPr lang="en-US"/>
          </a:p>
        </p:txBody>
      </p:sp>
    </p:spTree>
    <p:extLst>
      <p:ext uri="{BB962C8B-B14F-4D97-AF65-F5344CB8AC3E}">
        <p14:creationId xmlns:p14="http://schemas.microsoft.com/office/powerpoint/2010/main" val="270209824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6/14/2019</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895191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hyperlink" Target="9%20-%20Amgen%20Biotech%20Experience%20-%20future.pptx" TargetMode="External"/><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hyperlink" Target="https://www.dnalc.org/resources/animations/pcr.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ABE PDI SURVEY</a:t>
            </a:r>
            <a:endParaRPr lang="en-US"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8182" t="1618" r="20456" b="10263"/>
          <a:stretch/>
        </p:blipFill>
        <p:spPr>
          <a:xfrm>
            <a:off x="5829300" y="1028700"/>
            <a:ext cx="3179620" cy="3314700"/>
          </a:xfrm>
          <a:prstGeom prst="rect">
            <a:avLst/>
          </a:prstGeom>
        </p:spPr>
      </p:pic>
      <p:graphicFrame>
        <p:nvGraphicFramePr>
          <p:cNvPr id="11" name="Object 10"/>
          <p:cNvGraphicFramePr>
            <a:graphicFrameLocks noChangeAspect="1"/>
          </p:cNvGraphicFramePr>
          <p:nvPr>
            <p:extLst/>
          </p:nvPr>
        </p:nvGraphicFramePr>
        <p:xfrm>
          <a:off x="114300" y="1028700"/>
          <a:ext cx="5372100" cy="3543300"/>
        </p:xfrm>
        <a:graphic>
          <a:graphicData uri="http://schemas.openxmlformats.org/presentationml/2006/ole">
            <mc:AlternateContent xmlns:mc="http://schemas.openxmlformats.org/markup-compatibility/2006">
              <mc:Choice xmlns:v="urn:schemas-microsoft-com:vml" Requires="v">
                <p:oleObj spid="_x0000_s1026" name="Acrobat Document" r:id="rId5" imgW="7543559" imgH="5829107" progId="AcroExch.Document.DC">
                  <p:embed/>
                </p:oleObj>
              </mc:Choice>
              <mc:Fallback>
                <p:oleObj name="Acrobat Document" r:id="rId5" imgW="7543559" imgH="5829107" progId="AcroExch.Document.DC">
                  <p:embed/>
                  <p:pic>
                    <p:nvPicPr>
                      <p:cNvPr id="11" name="Object 10"/>
                      <p:cNvPicPr/>
                      <p:nvPr/>
                    </p:nvPicPr>
                    <p:blipFill>
                      <a:blip r:embed="rId6"/>
                      <a:stretch>
                        <a:fillRect/>
                      </a:stretch>
                    </p:blipFill>
                    <p:spPr>
                      <a:xfrm>
                        <a:off x="114300" y="1028700"/>
                        <a:ext cx="5372100" cy="3543300"/>
                      </a:xfrm>
                      <a:prstGeom prst="rect">
                        <a:avLst/>
                      </a:prstGeom>
                    </p:spPr>
                  </p:pic>
                </p:oleObj>
              </mc:Fallback>
            </mc:AlternateContent>
          </a:graphicData>
        </a:graphic>
      </p:graphicFrame>
      <p:sp>
        <p:nvSpPr>
          <p:cNvPr id="12" name="Rectangle 11"/>
          <p:cNvSpPr/>
          <p:nvPr/>
        </p:nvSpPr>
        <p:spPr>
          <a:xfrm>
            <a:off x="228601" y="3714750"/>
            <a:ext cx="5012911" cy="415498"/>
          </a:xfrm>
          <a:prstGeom prst="rect">
            <a:avLst/>
          </a:prstGeom>
        </p:spPr>
        <p:txBody>
          <a:bodyPr wrap="none">
            <a:spAutoFit/>
          </a:bodyPr>
          <a:lstStyle/>
          <a:p>
            <a:r>
              <a:rPr lang="en-US" sz="1050" dirty="0"/>
              <a:t>https://</a:t>
            </a:r>
            <a:r>
              <a:rPr lang="en-US" sz="2100" dirty="0">
                <a:solidFill>
                  <a:srgbClr val="FF0000"/>
                </a:solidFill>
                <a:hlinkClick r:id="rId7" action="ppaction://hlinkpres?slideindex=1&amp;slidetitle="/>
              </a:rPr>
              <a:t>www.surveymonkey.com/r/QJC6KZY</a:t>
            </a:r>
            <a:endParaRPr lang="en-US" sz="2100" dirty="0">
              <a:solidFill>
                <a:srgbClr val="FF0000"/>
              </a:solidFill>
            </a:endParaRPr>
          </a:p>
        </p:txBody>
      </p:sp>
    </p:spTree>
    <p:extLst>
      <p:ext uri="{BB962C8B-B14F-4D97-AF65-F5344CB8AC3E}">
        <p14:creationId xmlns:p14="http://schemas.microsoft.com/office/powerpoint/2010/main" val="298805934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Oval 36"/>
          <p:cNvSpPr>
            <a:spLocks noChangeArrowheads="1"/>
          </p:cNvSpPr>
          <p:nvPr/>
        </p:nvSpPr>
        <p:spPr bwMode="auto">
          <a:xfrm>
            <a:off x="6629400" y="2292351"/>
            <a:ext cx="1752600" cy="1082675"/>
          </a:xfrm>
          <a:prstGeom prst="ellipse">
            <a:avLst/>
          </a:prstGeom>
          <a:solidFill>
            <a:schemeClr val="bg1"/>
          </a:solidFill>
          <a:ln w="1905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
        <p:nvSpPr>
          <p:cNvPr id="39" name="Explosion 1 38"/>
          <p:cNvSpPr/>
          <p:nvPr/>
        </p:nvSpPr>
        <p:spPr>
          <a:xfrm>
            <a:off x="3276600" y="1962150"/>
            <a:ext cx="2590800" cy="1752600"/>
          </a:xfrm>
          <a:prstGeom prst="irregularSeal1">
            <a:avLst/>
          </a:prstGeom>
          <a:solidFill>
            <a:srgbClr val="FFFF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alt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sym typeface="Arial"/>
            </a:endParaRPr>
          </a:p>
        </p:txBody>
      </p:sp>
      <p:sp>
        <p:nvSpPr>
          <p:cNvPr id="142340" name="Text Box 17"/>
          <p:cNvSpPr txBox="1">
            <a:spLocks noChangeArrowheads="1"/>
          </p:cNvSpPr>
          <p:nvPr/>
        </p:nvSpPr>
        <p:spPr bwMode="auto">
          <a:xfrm>
            <a:off x="3352800" y="3894139"/>
            <a:ext cx="2438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514350" rtl="0" eaLnBrk="1" fontAlgn="auto" latinLnBrk="0" hangingPunct="1">
              <a:lnSpc>
                <a:spcPct val="100000"/>
              </a:lnSpc>
              <a:spcBef>
                <a:spcPct val="50000"/>
              </a:spcBef>
              <a:spcAft>
                <a:spcPts val="0"/>
              </a:spcAft>
              <a:buClrTx/>
              <a:buSzTx/>
              <a:buFont typeface="Arial"/>
              <a:buNone/>
              <a:tabLst/>
              <a:defRPr/>
            </a:pPr>
            <a:r>
              <a:rPr kumimoji="0" lang="en-US" altLang="en-US" sz="2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t>“This tastes bitter!”</a:t>
            </a:r>
          </a:p>
        </p:txBody>
      </p:sp>
      <p:sp>
        <p:nvSpPr>
          <p:cNvPr id="142341" name="Text Box 19"/>
          <p:cNvSpPr txBox="1">
            <a:spLocks noChangeArrowheads="1"/>
          </p:cNvSpPr>
          <p:nvPr/>
        </p:nvSpPr>
        <p:spPr bwMode="auto">
          <a:xfrm>
            <a:off x="3429000" y="4248151"/>
            <a:ext cx="2209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514350" rtl="0" eaLnBrk="1" fontAlgn="auto" latinLnBrk="0" hangingPunct="1">
              <a:lnSpc>
                <a:spcPct val="100000"/>
              </a:lnSpc>
              <a:spcBef>
                <a:spcPct val="50000"/>
              </a:spcBef>
              <a:spcAft>
                <a:spcPts val="0"/>
              </a:spcAft>
              <a:buClrTx/>
              <a:buSzTx/>
              <a:buFont typeface="Arial"/>
              <a:buNone/>
              <a:tabLst/>
              <a:defRPr/>
            </a:pPr>
            <a:r>
              <a:rPr kumimoji="0" lang="en-US" altLang="en-US" sz="2400" b="0" i="0" u="none" strike="noStrike" kern="1200" cap="none" spc="0" normalizeH="0" baseline="0" noProof="0">
                <a:ln>
                  <a:noFill/>
                </a:ln>
                <a:solidFill>
                  <a:srgbClr val="88C765"/>
                </a:solidFill>
                <a:effectLst/>
                <a:uLnTx/>
                <a:uFillTx/>
                <a:latin typeface="Calibri" panose="020F0502020204030204" pitchFamily="34" charset="0"/>
                <a:ea typeface="+mn-ea"/>
                <a:cs typeface="Arial" panose="020B0604020202020204" pitchFamily="34" charset="0"/>
                <a:sym typeface="Arial"/>
              </a:rPr>
              <a:t>TASTER</a:t>
            </a:r>
          </a:p>
        </p:txBody>
      </p:sp>
      <p:sp>
        <p:nvSpPr>
          <p:cNvPr id="40" name="Explosion 1 39"/>
          <p:cNvSpPr/>
          <p:nvPr/>
        </p:nvSpPr>
        <p:spPr>
          <a:xfrm rot="19880947" flipH="1">
            <a:off x="176214" y="2144713"/>
            <a:ext cx="2789237" cy="1447800"/>
          </a:xfrm>
          <a:prstGeom prst="irregularSeal1">
            <a:avLst/>
          </a:prstGeom>
          <a:solidFill>
            <a:srgbClr val="FFFF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alt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sym typeface="Arial"/>
            </a:endParaRPr>
          </a:p>
        </p:txBody>
      </p:sp>
      <p:sp>
        <p:nvSpPr>
          <p:cNvPr id="41" name="Explosion 1 40"/>
          <p:cNvSpPr/>
          <p:nvPr/>
        </p:nvSpPr>
        <p:spPr>
          <a:xfrm rot="1342810">
            <a:off x="258764" y="2154238"/>
            <a:ext cx="2809875" cy="1447800"/>
          </a:xfrm>
          <a:prstGeom prst="irregularSeal1">
            <a:avLst/>
          </a:prstGeom>
          <a:solidFill>
            <a:srgbClr val="FFFF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alt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sym typeface="Arial"/>
            </a:endParaRPr>
          </a:p>
        </p:txBody>
      </p:sp>
      <p:grpSp>
        <p:nvGrpSpPr>
          <p:cNvPr id="2" name="Group 12"/>
          <p:cNvGrpSpPr/>
          <p:nvPr/>
        </p:nvGrpSpPr>
        <p:grpSpPr>
          <a:xfrm>
            <a:off x="762000" y="2403476"/>
            <a:ext cx="1752600" cy="1082675"/>
            <a:chOff x="914400" y="2225675"/>
            <a:chExt cx="1752600" cy="1082675"/>
          </a:xfrm>
          <a:solidFill>
            <a:schemeClr val="bg1"/>
          </a:solidFill>
        </p:grpSpPr>
        <p:sp>
          <p:nvSpPr>
            <p:cNvPr id="61443" name="Oval 36"/>
            <p:cNvSpPr>
              <a:spLocks noChangeArrowheads="1"/>
            </p:cNvSpPr>
            <p:nvPr/>
          </p:nvSpPr>
          <p:spPr bwMode="auto">
            <a:xfrm>
              <a:off x="914400" y="2225675"/>
              <a:ext cx="1752600" cy="1082675"/>
            </a:xfrm>
            <a:prstGeom prst="ellipse">
              <a:avLst/>
            </a:prstGeom>
            <a:solidFill>
              <a:schemeClr val="bg1"/>
            </a:solidFill>
            <a:ln w="19050">
              <a:solidFill>
                <a:schemeClr val="tx1"/>
              </a:solidFill>
              <a:round/>
              <a:headEnd/>
              <a:tailEnd/>
            </a:ln>
          </p:spPr>
          <p:txBody>
            <a:bodyPr wrap="none" anchor="ct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srgbClr val="000000"/>
                </a:solidFill>
                <a:effectLst/>
                <a:uLnTx/>
                <a:uFillTx/>
                <a:latin typeface="Calibri" pitchFamily="34" charset="0"/>
                <a:ea typeface="+mn-ea"/>
                <a:cs typeface="Arial"/>
                <a:sym typeface="Arial"/>
              </a:endParaRPr>
            </a:p>
          </p:txBody>
        </p:sp>
        <p:sp>
          <p:nvSpPr>
            <p:cNvPr id="9" name="Oval 19"/>
            <p:cNvSpPr>
              <a:spLocks noChangeArrowheads="1"/>
            </p:cNvSpPr>
            <p:nvPr/>
          </p:nvSpPr>
          <p:spPr bwMode="auto">
            <a:xfrm>
              <a:off x="1295400" y="2419350"/>
              <a:ext cx="1030288" cy="704850"/>
            </a:xfrm>
            <a:prstGeom prst="ellipse">
              <a:avLst/>
            </a:prstGeom>
            <a:solidFill>
              <a:schemeClr val="accent1"/>
            </a:solidFill>
            <a:ln w="9525">
              <a:solidFill>
                <a:schemeClr val="tx1"/>
              </a:solidFill>
              <a:round/>
              <a:headEnd/>
              <a:tailEnd/>
            </a:ln>
          </p:spPr>
          <p:txBody>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srgbClr val="000000"/>
                </a:solidFill>
                <a:effectLst/>
                <a:uLnTx/>
                <a:uFillTx/>
                <a:latin typeface="Calibri" pitchFamily="34" charset="0"/>
                <a:ea typeface="+mn-ea"/>
                <a:cs typeface="Arial"/>
                <a:sym typeface="Arial"/>
              </a:endParaRPr>
            </a:p>
          </p:txBody>
        </p:sp>
        <p:sp>
          <p:nvSpPr>
            <p:cNvPr id="61444" name="Text Box 37"/>
            <p:cNvSpPr txBox="1">
              <a:spLocks noChangeArrowheads="1"/>
            </p:cNvSpPr>
            <p:nvPr/>
          </p:nvSpPr>
          <p:spPr bwMode="auto">
            <a:xfrm>
              <a:off x="1174750" y="2546350"/>
              <a:ext cx="1168400" cy="523220"/>
            </a:xfrm>
            <a:prstGeom prst="rect">
              <a:avLst/>
            </a:prstGeom>
            <a:noFill/>
            <a:ln w="9525">
              <a:noFill/>
              <a:miter lim="800000"/>
              <a:headEnd/>
              <a:tailEnd/>
            </a:ln>
          </p:spPr>
          <p:txBody>
            <a:bodyPr>
              <a:spAutoFit/>
            </a:bodyPr>
            <a:lstStyle/>
            <a:p>
              <a:pPr marL="0" marR="0" lvl="0" indent="0" algn="ctr" defTabSz="514350" rtl="0" eaLnBrk="1" fontAlgn="auto" latinLnBrk="0" hangingPunct="1">
                <a:lnSpc>
                  <a:spcPct val="100000"/>
                </a:lnSpc>
                <a:spcBef>
                  <a:spcPct val="50000"/>
                </a:spcBef>
                <a:spcAft>
                  <a:spcPts val="0"/>
                </a:spcAft>
                <a:buClrTx/>
                <a:buSzTx/>
                <a:buFont typeface="Arial"/>
                <a:buNone/>
                <a:tabLst/>
                <a:defRPr/>
              </a:pPr>
              <a:r>
                <a:rPr kumimoji="0" lang="en-US" sz="2800" b="0" i="0" u="none" strike="noStrike" kern="1200" cap="none" spc="0" normalizeH="0" baseline="0" noProof="0" dirty="0">
                  <a:ln>
                    <a:noFill/>
                  </a:ln>
                  <a:solidFill>
                    <a:srgbClr val="FFFFFF"/>
                  </a:solidFill>
                  <a:effectLst/>
                  <a:uLnTx/>
                  <a:uFillTx/>
                  <a:latin typeface="Calibri" pitchFamily="34" charset="0"/>
                  <a:ea typeface="+mn-ea"/>
                  <a:cs typeface="Arial"/>
                  <a:sym typeface="Arial"/>
                </a:rPr>
                <a:t>TT</a:t>
              </a:r>
            </a:p>
          </p:txBody>
        </p:sp>
      </p:grpSp>
      <p:sp>
        <p:nvSpPr>
          <p:cNvPr id="142345" name="Rectangle 2"/>
          <p:cNvSpPr>
            <a:spLocks noGrp="1" noChangeArrowheads="1"/>
          </p:cNvSpPr>
          <p:nvPr>
            <p:ph type="title"/>
          </p:nvPr>
        </p:nvSpPr>
        <p:spPr>
          <a:xfrm>
            <a:off x="363539" y="9279"/>
            <a:ext cx="8416925" cy="923330"/>
          </a:xfrm>
        </p:spPr>
        <p:txBody>
          <a:bodyPr/>
          <a:lstStyle/>
          <a:p>
            <a:r>
              <a:rPr lang="en-US" altLang="en-US" sz="2700" dirty="0">
                <a:ea typeface="ＭＳ Ｐゴシック" panose="020B0600070205080204" pitchFamily="34" charset="-128"/>
              </a:rPr>
              <a:t>Tasting PTC is </a:t>
            </a:r>
            <a:r>
              <a:rPr lang="en-US" altLang="en-US" sz="2700" dirty="0">
                <a:solidFill>
                  <a:srgbClr val="FF0000"/>
                </a:solidFill>
                <a:ea typeface="ＭＳ Ｐゴシック" panose="020B0600070205080204" pitchFamily="34" charset="-128"/>
              </a:rPr>
              <a:t>dominant </a:t>
            </a:r>
            <a:r>
              <a:rPr lang="en-US" altLang="en-US" sz="2700" dirty="0">
                <a:ea typeface="ＭＳ Ｐゴシック" panose="020B0600070205080204" pitchFamily="34" charset="-128"/>
              </a:rPr>
              <a:t>(T) over inability taste PTC which is </a:t>
            </a:r>
            <a:r>
              <a:rPr lang="en-US" altLang="en-US" sz="2700" dirty="0">
                <a:solidFill>
                  <a:srgbClr val="FF0000"/>
                </a:solidFill>
                <a:ea typeface="ＭＳ Ｐゴシック" panose="020B0600070205080204" pitchFamily="34" charset="-128"/>
              </a:rPr>
              <a:t>recessive</a:t>
            </a:r>
            <a:r>
              <a:rPr lang="en-US" altLang="en-US" sz="2700" dirty="0">
                <a:ea typeface="ＭＳ Ｐゴシック" panose="020B0600070205080204" pitchFamily="34" charset="-128"/>
              </a:rPr>
              <a:t> (</a:t>
            </a:r>
            <a:r>
              <a:rPr lang="en-US" altLang="en-US" sz="2700" cap="none" dirty="0">
                <a:ea typeface="ＭＳ Ｐゴシック" panose="020B0600070205080204" pitchFamily="34" charset="-128"/>
              </a:rPr>
              <a:t>t</a:t>
            </a:r>
            <a:r>
              <a:rPr lang="en-US" altLang="en-US" sz="2700" dirty="0">
                <a:ea typeface="ＭＳ Ｐゴシック" panose="020B0600070205080204" pitchFamily="34" charset="-128"/>
              </a:rPr>
              <a:t>)</a:t>
            </a:r>
            <a:endParaRPr lang="en-US" altLang="en-US" dirty="0"/>
          </a:p>
        </p:txBody>
      </p:sp>
      <p:sp>
        <p:nvSpPr>
          <p:cNvPr id="4" name="Content Placeholder 3"/>
          <p:cNvSpPr>
            <a:spLocks noGrp="1"/>
          </p:cNvSpPr>
          <p:nvPr>
            <p:ph idx="1"/>
          </p:nvPr>
        </p:nvSpPr>
        <p:spPr/>
        <p:txBody>
          <a:bodyPr/>
          <a:lstStyle/>
          <a:p>
            <a:endParaRPr lang="en-US"/>
          </a:p>
        </p:txBody>
      </p:sp>
      <p:sp>
        <p:nvSpPr>
          <p:cNvPr id="142346" name="Oval 36"/>
          <p:cNvSpPr>
            <a:spLocks noChangeArrowheads="1"/>
          </p:cNvSpPr>
          <p:nvPr/>
        </p:nvSpPr>
        <p:spPr bwMode="auto">
          <a:xfrm>
            <a:off x="3657600" y="2292351"/>
            <a:ext cx="1752600" cy="1082675"/>
          </a:xfrm>
          <a:prstGeom prst="ellipse">
            <a:avLst/>
          </a:prstGeom>
          <a:solidFill>
            <a:schemeClr val="bg1"/>
          </a:solidFill>
          <a:ln w="1905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
        <p:nvSpPr>
          <p:cNvPr id="142347" name="Oval 19"/>
          <p:cNvSpPr>
            <a:spLocks noChangeArrowheads="1"/>
          </p:cNvSpPr>
          <p:nvPr/>
        </p:nvSpPr>
        <p:spPr bwMode="auto">
          <a:xfrm>
            <a:off x="4038600" y="2486025"/>
            <a:ext cx="1030288" cy="704850"/>
          </a:xfrm>
          <a:prstGeom prst="ellipse">
            <a:avLst/>
          </a:prstGeom>
          <a:solidFill>
            <a:srgbClr val="0070C0"/>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
        <p:nvSpPr>
          <p:cNvPr id="142348" name="Text Box 37"/>
          <p:cNvSpPr txBox="1">
            <a:spLocks noChangeArrowheads="1"/>
          </p:cNvSpPr>
          <p:nvPr/>
        </p:nvSpPr>
        <p:spPr bwMode="auto">
          <a:xfrm>
            <a:off x="3917950" y="2613025"/>
            <a:ext cx="1168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514350" rtl="0" eaLnBrk="1" fontAlgn="auto" latinLnBrk="0" hangingPunct="1">
              <a:lnSpc>
                <a:spcPct val="100000"/>
              </a:lnSpc>
              <a:spcBef>
                <a:spcPct val="50000"/>
              </a:spcBef>
              <a:spcAft>
                <a:spcPts val="0"/>
              </a:spcAft>
              <a:buClrTx/>
              <a:buSzTx/>
              <a:buFont typeface="Arial"/>
              <a:buNone/>
              <a:tabLst/>
              <a:defRPr/>
            </a:pPr>
            <a:r>
              <a:rPr kumimoji="0" lang="en-US" altLang="en-US" sz="2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sym typeface="Arial"/>
              </a:rPr>
              <a:t>Tt</a:t>
            </a:r>
          </a:p>
        </p:txBody>
      </p:sp>
      <p:sp>
        <p:nvSpPr>
          <p:cNvPr id="142349" name="Oval 19"/>
          <p:cNvSpPr>
            <a:spLocks noChangeArrowheads="1"/>
          </p:cNvSpPr>
          <p:nvPr/>
        </p:nvSpPr>
        <p:spPr bwMode="auto">
          <a:xfrm>
            <a:off x="7010400" y="2486025"/>
            <a:ext cx="1030288" cy="704850"/>
          </a:xfrm>
          <a:prstGeom prst="ellipse">
            <a:avLst/>
          </a:prstGeom>
          <a:solidFill>
            <a:srgbClr val="0070C0"/>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
        <p:nvSpPr>
          <p:cNvPr id="142350" name="Text Box 37"/>
          <p:cNvSpPr txBox="1">
            <a:spLocks noChangeArrowheads="1"/>
          </p:cNvSpPr>
          <p:nvPr/>
        </p:nvSpPr>
        <p:spPr bwMode="auto">
          <a:xfrm>
            <a:off x="6889750" y="2613025"/>
            <a:ext cx="1168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514350" rtl="0" eaLnBrk="1" fontAlgn="auto" latinLnBrk="0" hangingPunct="1">
              <a:lnSpc>
                <a:spcPct val="100000"/>
              </a:lnSpc>
              <a:spcBef>
                <a:spcPct val="50000"/>
              </a:spcBef>
              <a:spcAft>
                <a:spcPts val="0"/>
              </a:spcAft>
              <a:buClrTx/>
              <a:buSzTx/>
              <a:buFont typeface="Arial"/>
              <a:buNone/>
              <a:tabLst/>
              <a:defRPr/>
            </a:pPr>
            <a:r>
              <a:rPr kumimoji="0" lang="en-US" altLang="en-US" sz="2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sym typeface="Arial"/>
              </a:rPr>
              <a:t>tt</a:t>
            </a:r>
          </a:p>
        </p:txBody>
      </p:sp>
      <p:sp>
        <p:nvSpPr>
          <p:cNvPr id="142351" name="Line 11"/>
          <p:cNvSpPr>
            <a:spLocks noChangeShapeType="1"/>
          </p:cNvSpPr>
          <p:nvPr/>
        </p:nvSpPr>
        <p:spPr bwMode="auto">
          <a:xfrm>
            <a:off x="1306513" y="2133600"/>
            <a:ext cx="44450" cy="2857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2352" name="AutoShape 12"/>
          <p:cNvSpPr>
            <a:spLocks noChangeArrowheads="1"/>
          </p:cNvSpPr>
          <p:nvPr/>
        </p:nvSpPr>
        <p:spPr bwMode="auto">
          <a:xfrm rot="16133928">
            <a:off x="1152526" y="1809751"/>
            <a:ext cx="295275" cy="460375"/>
          </a:xfrm>
          <a:prstGeom prst="moon">
            <a:avLst>
              <a:gd name="adj" fmla="val 50000"/>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
        <p:nvSpPr>
          <p:cNvPr id="142353" name="Line 11"/>
          <p:cNvSpPr>
            <a:spLocks noChangeShapeType="1"/>
          </p:cNvSpPr>
          <p:nvPr/>
        </p:nvSpPr>
        <p:spPr bwMode="auto">
          <a:xfrm flipH="1">
            <a:off x="1870075" y="2133601"/>
            <a:ext cx="46038" cy="2698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2354" name="AutoShape 12"/>
          <p:cNvSpPr>
            <a:spLocks noChangeArrowheads="1"/>
          </p:cNvSpPr>
          <p:nvPr/>
        </p:nvSpPr>
        <p:spPr bwMode="auto">
          <a:xfrm rot="16133928">
            <a:off x="1762126" y="1809751"/>
            <a:ext cx="295275" cy="460375"/>
          </a:xfrm>
          <a:prstGeom prst="moon">
            <a:avLst>
              <a:gd name="adj" fmla="val 50000"/>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
        <p:nvSpPr>
          <p:cNvPr id="25" name="Oval 24"/>
          <p:cNvSpPr>
            <a:spLocks noChangeArrowheads="1"/>
          </p:cNvSpPr>
          <p:nvPr/>
        </p:nvSpPr>
        <p:spPr bwMode="auto">
          <a:xfrm rot="16122634">
            <a:off x="4055203" y="1459520"/>
            <a:ext cx="447675" cy="428625"/>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
        <p:nvSpPr>
          <p:cNvPr id="26" name="Oval 24"/>
          <p:cNvSpPr>
            <a:spLocks noChangeArrowheads="1"/>
          </p:cNvSpPr>
          <p:nvPr/>
        </p:nvSpPr>
        <p:spPr bwMode="auto">
          <a:xfrm rot="16122634">
            <a:off x="4710757" y="1443825"/>
            <a:ext cx="447675" cy="428625"/>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
        <p:nvSpPr>
          <p:cNvPr id="142361" name="Line 11"/>
          <p:cNvSpPr>
            <a:spLocks noChangeShapeType="1"/>
          </p:cNvSpPr>
          <p:nvPr/>
        </p:nvSpPr>
        <p:spPr bwMode="auto">
          <a:xfrm flipH="1">
            <a:off x="4251325" y="2055814"/>
            <a:ext cx="46038" cy="2698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2362" name="AutoShape 12"/>
          <p:cNvSpPr>
            <a:spLocks noChangeArrowheads="1"/>
          </p:cNvSpPr>
          <p:nvPr/>
        </p:nvSpPr>
        <p:spPr bwMode="auto">
          <a:xfrm rot="16133928">
            <a:off x="4143376" y="1731964"/>
            <a:ext cx="295275" cy="460375"/>
          </a:xfrm>
          <a:prstGeom prst="moon">
            <a:avLst>
              <a:gd name="adj" fmla="val 50000"/>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
        <p:nvSpPr>
          <p:cNvPr id="29" name="Oval 24"/>
          <p:cNvSpPr>
            <a:spLocks noChangeArrowheads="1"/>
          </p:cNvSpPr>
          <p:nvPr/>
        </p:nvSpPr>
        <p:spPr bwMode="auto">
          <a:xfrm rot="16122634">
            <a:off x="6719611" y="1370938"/>
            <a:ext cx="447675" cy="428625"/>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
        <p:nvSpPr>
          <p:cNvPr id="142366" name="Line 22"/>
          <p:cNvSpPr>
            <a:spLocks noChangeShapeType="1"/>
          </p:cNvSpPr>
          <p:nvPr/>
        </p:nvSpPr>
        <p:spPr bwMode="auto">
          <a:xfrm flipH="1">
            <a:off x="4819650" y="2038350"/>
            <a:ext cx="76200" cy="2857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2367" name="Isosceles Triangle 35"/>
          <p:cNvSpPr>
            <a:spLocks noChangeArrowheads="1"/>
          </p:cNvSpPr>
          <p:nvPr/>
        </p:nvSpPr>
        <p:spPr bwMode="auto">
          <a:xfrm>
            <a:off x="4667250" y="1809750"/>
            <a:ext cx="457200" cy="285750"/>
          </a:xfrm>
          <a:prstGeom prst="triangle">
            <a:avLst>
              <a:gd name="adj" fmla="val 50000"/>
            </a:avLst>
          </a:prstGeom>
          <a:solidFill>
            <a:schemeClr val="tx1"/>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
        <p:nvSpPr>
          <p:cNvPr id="32" name="Oval 24"/>
          <p:cNvSpPr>
            <a:spLocks noChangeArrowheads="1"/>
          </p:cNvSpPr>
          <p:nvPr/>
        </p:nvSpPr>
        <p:spPr bwMode="auto">
          <a:xfrm rot="16122634">
            <a:off x="7521002" y="1381583"/>
            <a:ext cx="447675" cy="428625"/>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
        <p:nvSpPr>
          <p:cNvPr id="142371" name="Line 22"/>
          <p:cNvSpPr>
            <a:spLocks noChangeShapeType="1"/>
          </p:cNvSpPr>
          <p:nvPr/>
        </p:nvSpPr>
        <p:spPr bwMode="auto">
          <a:xfrm>
            <a:off x="6953250" y="2095500"/>
            <a:ext cx="1524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2372" name="Isosceles Triangle 35"/>
          <p:cNvSpPr>
            <a:spLocks noChangeArrowheads="1"/>
          </p:cNvSpPr>
          <p:nvPr/>
        </p:nvSpPr>
        <p:spPr bwMode="auto">
          <a:xfrm>
            <a:off x="6724650" y="1809750"/>
            <a:ext cx="457200" cy="285750"/>
          </a:xfrm>
          <a:prstGeom prst="triangle">
            <a:avLst>
              <a:gd name="adj" fmla="val 50000"/>
            </a:avLst>
          </a:prstGeom>
          <a:solidFill>
            <a:schemeClr val="tx1"/>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
        <p:nvSpPr>
          <p:cNvPr id="142373" name="Line 22"/>
          <p:cNvSpPr>
            <a:spLocks noChangeShapeType="1"/>
          </p:cNvSpPr>
          <p:nvPr/>
        </p:nvSpPr>
        <p:spPr bwMode="auto">
          <a:xfrm flipH="1">
            <a:off x="7715250" y="2019300"/>
            <a:ext cx="76200" cy="2857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2374" name="Isosceles Triangle 35"/>
          <p:cNvSpPr>
            <a:spLocks noChangeArrowheads="1"/>
          </p:cNvSpPr>
          <p:nvPr/>
        </p:nvSpPr>
        <p:spPr bwMode="auto">
          <a:xfrm>
            <a:off x="7562850" y="1733550"/>
            <a:ext cx="457200" cy="285750"/>
          </a:xfrm>
          <a:prstGeom prst="triangle">
            <a:avLst>
              <a:gd name="adj" fmla="val 50000"/>
            </a:avLst>
          </a:prstGeom>
          <a:solidFill>
            <a:schemeClr val="tx1"/>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
        <p:nvSpPr>
          <p:cNvPr id="37" name="Oval 24"/>
          <p:cNvSpPr>
            <a:spLocks noChangeArrowheads="1"/>
          </p:cNvSpPr>
          <p:nvPr/>
        </p:nvSpPr>
        <p:spPr bwMode="auto">
          <a:xfrm rot="16122634">
            <a:off x="1077317" y="1565203"/>
            <a:ext cx="447675" cy="428625"/>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
        <p:nvSpPr>
          <p:cNvPr id="38" name="Oval 24"/>
          <p:cNvSpPr>
            <a:spLocks noChangeArrowheads="1"/>
          </p:cNvSpPr>
          <p:nvPr/>
        </p:nvSpPr>
        <p:spPr bwMode="auto">
          <a:xfrm rot="16122634">
            <a:off x="1681383" y="1529701"/>
            <a:ext cx="447675" cy="428625"/>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
        <p:nvSpPr>
          <p:cNvPr id="142381" name="Text Box 40"/>
          <p:cNvSpPr txBox="1">
            <a:spLocks noChangeArrowheads="1"/>
          </p:cNvSpPr>
          <p:nvPr/>
        </p:nvSpPr>
        <p:spPr bwMode="auto">
          <a:xfrm>
            <a:off x="6172200" y="3867151"/>
            <a:ext cx="2971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l" defTabSz="514350" rtl="0" eaLnBrk="1" fontAlgn="auto" latinLnBrk="0" hangingPunct="1">
              <a:lnSpc>
                <a:spcPct val="100000"/>
              </a:lnSpc>
              <a:spcBef>
                <a:spcPct val="50000"/>
              </a:spcBef>
              <a:spcAft>
                <a:spcPts val="0"/>
              </a:spcAft>
              <a:buClrTx/>
              <a:buSzTx/>
              <a:buFont typeface="Arial"/>
              <a:buNone/>
              <a:tabLst/>
              <a:defRPr/>
            </a:pPr>
            <a:r>
              <a:rPr kumimoji="0" lang="en-US" altLang="en-US" sz="2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t>“I don’t taste anything!”</a:t>
            </a:r>
          </a:p>
        </p:txBody>
      </p:sp>
      <p:sp>
        <p:nvSpPr>
          <p:cNvPr id="142382" name="Text Box 42"/>
          <p:cNvSpPr txBox="1">
            <a:spLocks noChangeArrowheads="1"/>
          </p:cNvSpPr>
          <p:nvPr/>
        </p:nvSpPr>
        <p:spPr bwMode="auto">
          <a:xfrm>
            <a:off x="6324600" y="4248151"/>
            <a:ext cx="2514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514350" rtl="0" eaLnBrk="1" fontAlgn="auto" latinLnBrk="0" hangingPunct="1">
              <a:lnSpc>
                <a:spcPct val="100000"/>
              </a:lnSpc>
              <a:spcBef>
                <a:spcPct val="50000"/>
              </a:spcBef>
              <a:spcAft>
                <a:spcPts val="0"/>
              </a:spcAft>
              <a:buClrTx/>
              <a:buSzTx/>
              <a:buFont typeface="Arial"/>
              <a:buNone/>
              <a:tabLst/>
              <a:defRPr/>
            </a:pPr>
            <a:r>
              <a:rPr kumimoji="0" lang="en-US" altLang="en-US" sz="2400" b="0" i="0" u="none" strike="noStrike" kern="1200" cap="none" spc="0" normalizeH="0" baseline="0" noProof="0">
                <a:ln>
                  <a:noFill/>
                </a:ln>
                <a:solidFill>
                  <a:srgbClr val="88C765"/>
                </a:solidFill>
                <a:effectLst/>
                <a:uLnTx/>
                <a:uFillTx/>
                <a:latin typeface="Calibri" panose="020F0502020204030204" pitchFamily="34" charset="0"/>
                <a:ea typeface="+mn-ea"/>
                <a:cs typeface="Arial" panose="020B0604020202020204" pitchFamily="34" charset="0"/>
                <a:sym typeface="Arial"/>
              </a:rPr>
              <a:t>NON-TASTER</a:t>
            </a:r>
          </a:p>
        </p:txBody>
      </p:sp>
      <p:sp>
        <p:nvSpPr>
          <p:cNvPr id="142383" name="Text Box 34"/>
          <p:cNvSpPr txBox="1">
            <a:spLocks noChangeArrowheads="1"/>
          </p:cNvSpPr>
          <p:nvPr/>
        </p:nvSpPr>
        <p:spPr bwMode="auto">
          <a:xfrm>
            <a:off x="0" y="3867151"/>
            <a:ext cx="358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514350" rtl="0" eaLnBrk="1" fontAlgn="auto" latinLnBrk="0" hangingPunct="1">
              <a:lnSpc>
                <a:spcPct val="100000"/>
              </a:lnSpc>
              <a:spcBef>
                <a:spcPct val="50000"/>
              </a:spcBef>
              <a:spcAft>
                <a:spcPts val="0"/>
              </a:spcAft>
              <a:buClrTx/>
              <a:buSzTx/>
              <a:buFont typeface="Arial"/>
              <a:buNone/>
              <a:tabLst/>
              <a:defRPr/>
            </a:pPr>
            <a:r>
              <a:rPr kumimoji="0" lang="en-US" altLang="en-US" sz="2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t>“This tastes REALLY bitter!”</a:t>
            </a:r>
          </a:p>
        </p:txBody>
      </p:sp>
      <p:sp>
        <p:nvSpPr>
          <p:cNvPr id="142384" name="Text Box 35"/>
          <p:cNvSpPr txBox="1">
            <a:spLocks noChangeArrowheads="1"/>
          </p:cNvSpPr>
          <p:nvPr/>
        </p:nvSpPr>
        <p:spPr bwMode="auto">
          <a:xfrm>
            <a:off x="304800" y="4248151"/>
            <a:ext cx="2895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514350" rtl="0" eaLnBrk="1" fontAlgn="auto" latinLnBrk="0" hangingPunct="1">
              <a:lnSpc>
                <a:spcPct val="100000"/>
              </a:lnSpc>
              <a:spcBef>
                <a:spcPct val="50000"/>
              </a:spcBef>
              <a:spcAft>
                <a:spcPts val="0"/>
              </a:spcAft>
              <a:buClrTx/>
              <a:buSzTx/>
              <a:buFont typeface="Arial"/>
              <a:buNone/>
              <a:tabLst/>
              <a:defRPr/>
            </a:pPr>
            <a:r>
              <a:rPr kumimoji="0" lang="en-US" altLang="en-US" sz="2400" b="0" i="0" u="none" strike="noStrike" kern="1200" cap="none" spc="0" normalizeH="0" baseline="0" noProof="0">
                <a:ln>
                  <a:noFill/>
                </a:ln>
                <a:solidFill>
                  <a:srgbClr val="88C765"/>
                </a:solidFill>
                <a:effectLst/>
                <a:uLnTx/>
                <a:uFillTx/>
                <a:latin typeface="Calibri" panose="020F0502020204030204" pitchFamily="34" charset="0"/>
                <a:ea typeface="+mn-ea"/>
                <a:cs typeface="Arial" panose="020B0604020202020204" pitchFamily="34" charset="0"/>
                <a:sym typeface="Arial"/>
              </a:rPr>
              <a:t>SUPERTASTER</a:t>
            </a:r>
          </a:p>
        </p:txBody>
      </p:sp>
    </p:spTree>
    <p:extLst>
      <p:ext uri="{BB962C8B-B14F-4D97-AF65-F5344CB8AC3E}">
        <p14:creationId xmlns:p14="http://schemas.microsoft.com/office/powerpoint/2010/main" val="2257133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animBg="1"/>
      <p:bldP spid="32" grpId="0" animBg="1"/>
      <p:bldP spid="37"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63C3"/>
              </a:buClr>
              <a:buSzPts val="2600"/>
              <a:buFont typeface="Calibri"/>
              <a:buNone/>
            </a:pPr>
            <a:r>
              <a:rPr lang="en" sz="2600" b="1">
                <a:solidFill>
                  <a:srgbClr val="0063C3"/>
                </a:solidFill>
                <a:latin typeface="Calibri"/>
                <a:ea typeface="Calibri"/>
                <a:cs typeface="Calibri"/>
                <a:sym typeface="Calibri"/>
              </a:rPr>
              <a:t>Overview of PTC PCR Protocol</a:t>
            </a:r>
            <a:endParaRPr/>
          </a:p>
        </p:txBody>
      </p:sp>
      <p:sp>
        <p:nvSpPr>
          <p:cNvPr id="184" name="Google Shape;184;p37"/>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5" name="Google Shape;185;p37"/>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186" name="Google Shape;186;p37"/>
          <p:cNvSpPr/>
          <p:nvPr/>
        </p:nvSpPr>
        <p:spPr>
          <a:xfrm>
            <a:off x="0" y="1594625"/>
            <a:ext cx="2015400" cy="26526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7"/>
          <p:cNvSpPr txBox="1"/>
          <p:nvPr/>
        </p:nvSpPr>
        <p:spPr>
          <a:xfrm>
            <a:off x="12850" y="1591575"/>
            <a:ext cx="2015400" cy="2652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alibri"/>
                <a:ea typeface="Calibri"/>
                <a:cs typeface="Calibri"/>
                <a:sym typeface="Calibri"/>
              </a:rPr>
              <a:t>DNA Extraction</a:t>
            </a:r>
            <a:endParaRPr sz="3000">
              <a:solidFill>
                <a:srgbClr val="FFFFFF"/>
              </a:solidFill>
              <a:latin typeface="Calibri"/>
              <a:ea typeface="Calibri"/>
              <a:cs typeface="Calibri"/>
              <a:sym typeface="Calibri"/>
            </a:endParaRPr>
          </a:p>
        </p:txBody>
      </p:sp>
      <p:sp>
        <p:nvSpPr>
          <p:cNvPr id="188" name="Google Shape;188;p37"/>
          <p:cNvSpPr txBox="1"/>
          <p:nvPr/>
        </p:nvSpPr>
        <p:spPr>
          <a:xfrm>
            <a:off x="6636300" y="1518475"/>
            <a:ext cx="2199600" cy="265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a:solidFill>
                <a:srgbClr val="FFFFFF"/>
              </a:solidFill>
              <a:latin typeface="Oswald"/>
              <a:ea typeface="Oswald"/>
              <a:cs typeface="Oswald"/>
              <a:sym typeface="Oswald"/>
            </a:endParaRPr>
          </a:p>
          <a:p>
            <a:pPr marL="0" lvl="0" indent="0" algn="ctr" rtl="0">
              <a:spcBef>
                <a:spcPts val="0"/>
              </a:spcBef>
              <a:spcAft>
                <a:spcPts val="0"/>
              </a:spcAft>
              <a:buNone/>
            </a:pPr>
            <a:r>
              <a:rPr lang="en" sz="3000">
                <a:solidFill>
                  <a:srgbClr val="FFFFFF"/>
                </a:solidFill>
                <a:latin typeface="Oswald"/>
                <a:ea typeface="Oswald"/>
                <a:cs typeface="Oswald"/>
                <a:sym typeface="Oswald"/>
              </a:rPr>
              <a:t>Set up restriction digest </a:t>
            </a:r>
            <a:endParaRPr sz="3000">
              <a:solidFill>
                <a:srgbClr val="FFFFFF"/>
              </a:solidFill>
              <a:latin typeface="Oswald"/>
              <a:ea typeface="Oswald"/>
              <a:cs typeface="Oswald"/>
              <a:sym typeface="Oswald"/>
            </a:endParaRPr>
          </a:p>
        </p:txBody>
      </p:sp>
      <p:sp>
        <p:nvSpPr>
          <p:cNvPr id="189" name="Google Shape;189;p37"/>
          <p:cNvSpPr/>
          <p:nvPr/>
        </p:nvSpPr>
        <p:spPr>
          <a:xfrm>
            <a:off x="2403750" y="1578200"/>
            <a:ext cx="2015400" cy="26526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7"/>
          <p:cNvSpPr txBox="1"/>
          <p:nvPr/>
        </p:nvSpPr>
        <p:spPr>
          <a:xfrm>
            <a:off x="2451250" y="1591575"/>
            <a:ext cx="1939200" cy="2652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alibri"/>
                <a:ea typeface="Calibri"/>
                <a:cs typeface="Calibri"/>
                <a:sym typeface="Calibri"/>
              </a:rPr>
              <a:t>Set up and start PCR reaction</a:t>
            </a:r>
            <a:endParaRPr sz="3000">
              <a:solidFill>
                <a:srgbClr val="FFFFFF"/>
              </a:solidFill>
              <a:latin typeface="Calibri"/>
              <a:ea typeface="Calibri"/>
              <a:cs typeface="Calibri"/>
              <a:sym typeface="Calibri"/>
            </a:endParaRPr>
          </a:p>
        </p:txBody>
      </p:sp>
      <p:sp>
        <p:nvSpPr>
          <p:cNvPr id="191" name="Google Shape;191;p37"/>
          <p:cNvSpPr/>
          <p:nvPr/>
        </p:nvSpPr>
        <p:spPr>
          <a:xfrm>
            <a:off x="4807500" y="1578200"/>
            <a:ext cx="2015400" cy="26526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7"/>
          <p:cNvSpPr/>
          <p:nvPr/>
        </p:nvSpPr>
        <p:spPr>
          <a:xfrm>
            <a:off x="7128600" y="1578200"/>
            <a:ext cx="2015400" cy="26526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7"/>
          <p:cNvSpPr txBox="1"/>
          <p:nvPr/>
        </p:nvSpPr>
        <p:spPr>
          <a:xfrm>
            <a:off x="4813450" y="1591575"/>
            <a:ext cx="2015400" cy="2652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alibri"/>
                <a:ea typeface="Calibri"/>
                <a:cs typeface="Calibri"/>
                <a:sym typeface="Calibri"/>
              </a:rPr>
              <a:t>Run Restriction Digest </a:t>
            </a:r>
            <a:endParaRPr sz="3000">
              <a:solidFill>
                <a:srgbClr val="FFFFFF"/>
              </a:solidFill>
              <a:latin typeface="Calibri"/>
              <a:ea typeface="Calibri"/>
              <a:cs typeface="Calibri"/>
              <a:sym typeface="Calibri"/>
            </a:endParaRPr>
          </a:p>
        </p:txBody>
      </p:sp>
      <p:sp>
        <p:nvSpPr>
          <p:cNvPr id="194" name="Google Shape;194;p37"/>
          <p:cNvSpPr txBox="1"/>
          <p:nvPr/>
        </p:nvSpPr>
        <p:spPr>
          <a:xfrm>
            <a:off x="7152600" y="1575113"/>
            <a:ext cx="2015400" cy="2652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alibri"/>
                <a:ea typeface="Calibri"/>
                <a:cs typeface="Calibri"/>
                <a:sym typeface="Calibri"/>
              </a:rPr>
              <a:t>Run Gel Electro-</a:t>
            </a:r>
            <a:endParaRPr sz="3000">
              <a:solidFill>
                <a:srgbClr val="FFFFFF"/>
              </a:solidFill>
              <a:latin typeface="Calibri"/>
              <a:ea typeface="Calibri"/>
              <a:cs typeface="Calibri"/>
              <a:sym typeface="Calibri"/>
            </a:endParaRPr>
          </a:p>
          <a:p>
            <a:pPr marL="0" lvl="0" indent="0" algn="ctr" rtl="0">
              <a:spcBef>
                <a:spcPts val="0"/>
              </a:spcBef>
              <a:spcAft>
                <a:spcPts val="0"/>
              </a:spcAft>
              <a:buNone/>
            </a:pPr>
            <a:r>
              <a:rPr lang="en" sz="3000">
                <a:solidFill>
                  <a:srgbClr val="FFFFFF"/>
                </a:solidFill>
                <a:latin typeface="Calibri"/>
                <a:ea typeface="Calibri"/>
                <a:cs typeface="Calibri"/>
                <a:sym typeface="Calibri"/>
              </a:rPr>
              <a:t>phoresis</a:t>
            </a:r>
            <a:endParaRPr sz="3000">
              <a:solidFill>
                <a:srgbClr val="FFFFFF"/>
              </a:solidFill>
              <a:latin typeface="Calibri"/>
              <a:ea typeface="Calibri"/>
              <a:cs typeface="Calibri"/>
              <a:sym typeface="Calibri"/>
            </a:endParaRPr>
          </a:p>
        </p:txBody>
      </p:sp>
      <p:sp>
        <p:nvSpPr>
          <p:cNvPr id="195" name="Google Shape;195;p37"/>
          <p:cNvSpPr/>
          <p:nvPr/>
        </p:nvSpPr>
        <p:spPr>
          <a:xfrm>
            <a:off x="1879125" y="2637225"/>
            <a:ext cx="665400" cy="4386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7"/>
          <p:cNvSpPr/>
          <p:nvPr/>
        </p:nvSpPr>
        <p:spPr>
          <a:xfrm>
            <a:off x="4257713" y="2637225"/>
            <a:ext cx="665400" cy="4386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7"/>
          <p:cNvSpPr/>
          <p:nvPr/>
        </p:nvSpPr>
        <p:spPr>
          <a:xfrm>
            <a:off x="6695288" y="2637225"/>
            <a:ext cx="665400" cy="4386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8"/>
          <p:cNvSpPr/>
          <p:nvPr/>
        </p:nvSpPr>
        <p:spPr>
          <a:xfrm>
            <a:off x="0" y="1979975"/>
            <a:ext cx="9144000" cy="2827125"/>
          </a:xfrm>
          <a:prstGeom prst="flowChartManualInput">
            <a:avLst/>
          </a:prstGeom>
          <a:solidFill>
            <a:srgbClr val="0063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What is PCR?</a:t>
            </a:r>
            <a:endParaRPr/>
          </a:p>
        </p:txBody>
      </p:sp>
      <p:sp>
        <p:nvSpPr>
          <p:cNvPr id="204" name="Google Shape;204;p38"/>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 name="Google Shape;205;p38"/>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206" name="Google Shape;206;p38"/>
          <p:cNvSpPr txBox="1"/>
          <p:nvPr/>
        </p:nvSpPr>
        <p:spPr>
          <a:xfrm>
            <a:off x="757500" y="1215925"/>
            <a:ext cx="7629000" cy="322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500">
                <a:latin typeface="Calibri"/>
                <a:ea typeface="Calibri"/>
                <a:cs typeface="Calibri"/>
                <a:sym typeface="Calibri"/>
              </a:rPr>
              <a:t>PCR = Polymerase Chain Reaction</a:t>
            </a:r>
            <a:endParaRPr sz="3500">
              <a:latin typeface="Calibri"/>
              <a:ea typeface="Calibri"/>
              <a:cs typeface="Calibri"/>
              <a:sym typeface="Calibri"/>
            </a:endParaRPr>
          </a:p>
          <a:p>
            <a:pPr marL="0" lvl="0" indent="0" algn="ctr" rtl="0">
              <a:spcBef>
                <a:spcPts val="0"/>
              </a:spcBef>
              <a:spcAft>
                <a:spcPts val="0"/>
              </a:spcAft>
              <a:buNone/>
            </a:pPr>
            <a:endParaRPr sz="1000">
              <a:latin typeface="Calibri"/>
              <a:ea typeface="Calibri"/>
              <a:cs typeface="Calibri"/>
              <a:sym typeface="Calibri"/>
            </a:endParaRPr>
          </a:p>
          <a:p>
            <a:pPr marL="0" lvl="0" indent="0" algn="ctr" rtl="0">
              <a:spcBef>
                <a:spcPts val="0"/>
              </a:spcBef>
              <a:spcAft>
                <a:spcPts val="0"/>
              </a:spcAft>
              <a:buNone/>
            </a:pPr>
            <a:endParaRPr sz="3500">
              <a:latin typeface="Calibri"/>
              <a:ea typeface="Calibri"/>
              <a:cs typeface="Calibri"/>
              <a:sym typeface="Calibri"/>
            </a:endParaRPr>
          </a:p>
          <a:p>
            <a:pPr marL="0" lvl="0" indent="0" algn="ctr" rtl="0">
              <a:spcBef>
                <a:spcPts val="0"/>
              </a:spcBef>
              <a:spcAft>
                <a:spcPts val="0"/>
              </a:spcAft>
              <a:buNone/>
            </a:pPr>
            <a:r>
              <a:rPr lang="en" sz="2400">
                <a:solidFill>
                  <a:schemeClr val="lt1"/>
                </a:solidFill>
                <a:latin typeface="Avenir"/>
                <a:ea typeface="Avenir"/>
                <a:cs typeface="Avenir"/>
                <a:sym typeface="Avenir"/>
              </a:rPr>
              <a:t>Purpose:       </a:t>
            </a:r>
            <a:r>
              <a:rPr lang="en" sz="2400" b="1">
                <a:solidFill>
                  <a:schemeClr val="lt1"/>
                </a:solidFill>
                <a:latin typeface="Avenir"/>
                <a:ea typeface="Avenir"/>
                <a:cs typeface="Avenir"/>
                <a:sym typeface="Avenir"/>
              </a:rPr>
              <a:t>to a</a:t>
            </a:r>
            <a:r>
              <a:rPr lang="en" sz="3000" b="1">
                <a:solidFill>
                  <a:schemeClr val="lt1"/>
                </a:solidFill>
                <a:latin typeface="Avenir"/>
                <a:ea typeface="Avenir"/>
                <a:cs typeface="Avenir"/>
                <a:sym typeface="Avenir"/>
              </a:rPr>
              <a:t>m</a:t>
            </a:r>
            <a:r>
              <a:rPr lang="en" sz="3500" b="1">
                <a:solidFill>
                  <a:schemeClr val="lt1"/>
                </a:solidFill>
                <a:latin typeface="Avenir"/>
                <a:ea typeface="Avenir"/>
                <a:cs typeface="Avenir"/>
                <a:sym typeface="Avenir"/>
              </a:rPr>
              <a:t>p</a:t>
            </a:r>
            <a:r>
              <a:rPr lang="en" sz="4000" b="1">
                <a:solidFill>
                  <a:schemeClr val="lt1"/>
                </a:solidFill>
                <a:latin typeface="Avenir"/>
                <a:ea typeface="Avenir"/>
                <a:cs typeface="Avenir"/>
                <a:sym typeface="Avenir"/>
              </a:rPr>
              <a:t>l</a:t>
            </a:r>
            <a:r>
              <a:rPr lang="en" sz="4500" b="1">
                <a:solidFill>
                  <a:schemeClr val="lt1"/>
                </a:solidFill>
                <a:latin typeface="Avenir"/>
                <a:ea typeface="Avenir"/>
                <a:cs typeface="Avenir"/>
                <a:sym typeface="Avenir"/>
              </a:rPr>
              <a:t>i</a:t>
            </a:r>
            <a:r>
              <a:rPr lang="en" sz="5500" b="1">
                <a:solidFill>
                  <a:schemeClr val="lt1"/>
                </a:solidFill>
                <a:latin typeface="Avenir"/>
                <a:ea typeface="Avenir"/>
                <a:cs typeface="Avenir"/>
                <a:sym typeface="Avenir"/>
              </a:rPr>
              <a:t>f</a:t>
            </a:r>
            <a:r>
              <a:rPr lang="en" sz="6000" b="1">
                <a:solidFill>
                  <a:schemeClr val="lt1"/>
                </a:solidFill>
                <a:latin typeface="Avenir"/>
                <a:ea typeface="Avenir"/>
                <a:cs typeface="Avenir"/>
                <a:sym typeface="Avenir"/>
              </a:rPr>
              <a:t>Y </a:t>
            </a:r>
            <a:r>
              <a:rPr lang="en" sz="6500" b="1">
                <a:solidFill>
                  <a:schemeClr val="lt1"/>
                </a:solidFill>
                <a:latin typeface="Avenir"/>
                <a:ea typeface="Avenir"/>
                <a:cs typeface="Avenir"/>
                <a:sym typeface="Avenir"/>
              </a:rPr>
              <a:t>D</a:t>
            </a:r>
            <a:r>
              <a:rPr lang="en" sz="7500" b="1">
                <a:solidFill>
                  <a:schemeClr val="lt1"/>
                </a:solidFill>
                <a:latin typeface="Avenir"/>
                <a:ea typeface="Avenir"/>
                <a:cs typeface="Avenir"/>
                <a:sym typeface="Avenir"/>
              </a:rPr>
              <a:t>N</a:t>
            </a:r>
            <a:r>
              <a:rPr lang="en" sz="8500" b="1">
                <a:solidFill>
                  <a:schemeClr val="lt1"/>
                </a:solidFill>
                <a:latin typeface="Avenir"/>
                <a:ea typeface="Avenir"/>
                <a:cs typeface="Avenir"/>
                <a:sym typeface="Avenir"/>
              </a:rPr>
              <a:t>A</a:t>
            </a:r>
            <a:endParaRPr sz="8500" b="1">
              <a:solidFill>
                <a:schemeClr val="lt1"/>
              </a:solidFill>
              <a:latin typeface="Avenir"/>
              <a:ea typeface="Avenir"/>
              <a:cs typeface="Avenir"/>
              <a:sym typeface="Avenir"/>
            </a:endParaRPr>
          </a:p>
          <a:p>
            <a:pPr marL="0" lvl="0" indent="0" algn="ctr" rtl="0">
              <a:spcBef>
                <a:spcPts val="0"/>
              </a:spcBef>
              <a:spcAft>
                <a:spcPts val="0"/>
              </a:spcAft>
              <a:buNone/>
            </a:pPr>
            <a:endParaRPr sz="2400" b="1">
              <a:latin typeface="Avenir"/>
              <a:ea typeface="Avenir"/>
              <a:cs typeface="Avenir"/>
              <a:sym typeface="Avenir"/>
            </a:endParaRPr>
          </a:p>
          <a:p>
            <a:pPr marL="0" lvl="0" indent="0" algn="ctr" rtl="0">
              <a:spcBef>
                <a:spcPts val="0"/>
              </a:spcBef>
              <a:spcAft>
                <a:spcPts val="0"/>
              </a:spcAft>
              <a:buNone/>
            </a:pPr>
            <a:endParaRPr sz="2400">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10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9"/>
          <p:cNvSpPr/>
          <p:nvPr/>
        </p:nvSpPr>
        <p:spPr>
          <a:xfrm>
            <a:off x="-125" y="2333250"/>
            <a:ext cx="9144000" cy="11256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DNA Extraction  </a:t>
            </a:r>
            <a:endParaRPr/>
          </a:p>
        </p:txBody>
      </p:sp>
      <p:sp>
        <p:nvSpPr>
          <p:cNvPr id="213" name="Google Shape;213;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b="1">
                <a:solidFill>
                  <a:srgbClr val="000000"/>
                </a:solidFill>
                <a:latin typeface="Calibri"/>
                <a:ea typeface="Calibri"/>
                <a:cs typeface="Calibri"/>
                <a:sym typeface="Calibri"/>
              </a:rPr>
              <a:t>Stop and Think</a:t>
            </a:r>
            <a:endParaRPr sz="3500" b="1">
              <a:solidFill>
                <a:srgbClr val="000000"/>
              </a:solidFill>
              <a:latin typeface="Calibri"/>
              <a:ea typeface="Calibri"/>
              <a:cs typeface="Calibri"/>
              <a:sym typeface="Calibri"/>
            </a:endParaRPr>
          </a:p>
          <a:p>
            <a:pPr marL="0" lvl="0" indent="0" algn="ctr" rtl="0">
              <a:spcBef>
                <a:spcPts val="1600"/>
              </a:spcBef>
              <a:spcAft>
                <a:spcPts val="0"/>
              </a:spcAft>
              <a:buNone/>
            </a:pPr>
            <a:endParaRPr sz="1500" b="1">
              <a:solidFill>
                <a:srgbClr val="000000"/>
              </a:solidFill>
              <a:latin typeface="Calibri"/>
              <a:ea typeface="Calibri"/>
              <a:cs typeface="Calibri"/>
              <a:sym typeface="Calibri"/>
            </a:endParaRPr>
          </a:p>
          <a:p>
            <a:pPr marL="0" lvl="0" indent="0" algn="ctr" rtl="0">
              <a:spcBef>
                <a:spcPts val="1600"/>
              </a:spcBef>
              <a:spcAft>
                <a:spcPts val="1600"/>
              </a:spcAft>
              <a:buNone/>
            </a:pPr>
            <a:r>
              <a:rPr lang="en" sz="3500" b="1" i="1">
                <a:solidFill>
                  <a:srgbClr val="FFFFFF"/>
                </a:solidFill>
                <a:latin typeface="Calibri"/>
                <a:ea typeface="Calibri"/>
                <a:cs typeface="Calibri"/>
                <a:sym typeface="Calibri"/>
              </a:rPr>
              <a:t>Where will we obtain our DNA from?</a:t>
            </a:r>
            <a:endParaRPr sz="3500" b="1" i="1">
              <a:solidFill>
                <a:srgbClr val="FFFFFF"/>
              </a:solidFill>
              <a:latin typeface="Calibri"/>
              <a:ea typeface="Calibri"/>
              <a:cs typeface="Calibri"/>
              <a:sym typeface="Calibri"/>
            </a:endParaRPr>
          </a:p>
        </p:txBody>
      </p:sp>
      <p:sp>
        <p:nvSpPr>
          <p:cNvPr id="214" name="Google Shape;214;p39"/>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5" name="Google Shape;215;p39"/>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0"/>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1" name="Google Shape;221;p40"/>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222" name="Google Shape;222;p40"/>
          <p:cNvSpPr/>
          <p:nvPr/>
        </p:nvSpPr>
        <p:spPr>
          <a:xfrm>
            <a:off x="5556150" y="4118775"/>
            <a:ext cx="169500" cy="1800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0"/>
          <p:cNvSpPr/>
          <p:nvPr/>
        </p:nvSpPr>
        <p:spPr>
          <a:xfrm>
            <a:off x="0" y="4098696"/>
            <a:ext cx="9144000" cy="7191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0"/>
          <p:cNvSpPr txBox="1"/>
          <p:nvPr/>
        </p:nvSpPr>
        <p:spPr>
          <a:xfrm>
            <a:off x="859775" y="4118775"/>
            <a:ext cx="2464800" cy="6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Calibri"/>
                <a:ea typeface="Calibri"/>
                <a:cs typeface="Calibri"/>
                <a:sym typeface="Calibri"/>
              </a:rPr>
              <a:t>Scrape cheek with the </a:t>
            </a:r>
            <a:r>
              <a:rPr lang="en" b="1">
                <a:solidFill>
                  <a:schemeClr val="lt1"/>
                </a:solidFill>
                <a:latin typeface="Calibri"/>
                <a:ea typeface="Calibri"/>
                <a:cs typeface="Calibri"/>
                <a:sym typeface="Calibri"/>
              </a:rPr>
              <a:t>flat end </a:t>
            </a:r>
            <a:r>
              <a:rPr lang="en">
                <a:solidFill>
                  <a:schemeClr val="lt1"/>
                </a:solidFill>
                <a:latin typeface="Calibri"/>
                <a:ea typeface="Calibri"/>
                <a:cs typeface="Calibri"/>
                <a:sym typeface="Calibri"/>
              </a:rPr>
              <a:t>of a toothpick</a:t>
            </a:r>
            <a:endParaRPr>
              <a:solidFill>
                <a:schemeClr val="lt1"/>
              </a:solidFill>
              <a:latin typeface="Calibri"/>
              <a:ea typeface="Calibri"/>
              <a:cs typeface="Calibri"/>
              <a:sym typeface="Calibri"/>
            </a:endParaRPr>
          </a:p>
        </p:txBody>
      </p:sp>
      <p:sp>
        <p:nvSpPr>
          <p:cNvPr id="225" name="Google Shape;225;p40"/>
          <p:cNvSpPr txBox="1"/>
          <p:nvPr/>
        </p:nvSpPr>
        <p:spPr>
          <a:xfrm>
            <a:off x="4436550" y="4118775"/>
            <a:ext cx="3018300" cy="6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Calibri"/>
                <a:ea typeface="Calibri"/>
                <a:cs typeface="Calibri"/>
                <a:sym typeface="Calibri"/>
              </a:rPr>
              <a:t>Place the toothpick in your Chelex tube and swirl the between your finger </a:t>
            </a:r>
            <a:endParaRPr>
              <a:solidFill>
                <a:schemeClr val="lt1"/>
              </a:solidFill>
              <a:latin typeface="Calibri"/>
              <a:ea typeface="Calibri"/>
              <a:cs typeface="Calibri"/>
              <a:sym typeface="Calibri"/>
            </a:endParaRPr>
          </a:p>
        </p:txBody>
      </p:sp>
      <p:sp>
        <p:nvSpPr>
          <p:cNvPr id="226" name="Google Shape;226;p40"/>
          <p:cNvSpPr/>
          <p:nvPr/>
        </p:nvSpPr>
        <p:spPr>
          <a:xfrm rot="10800000">
            <a:off x="6318150" y="3308175"/>
            <a:ext cx="665400" cy="4386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0"/>
          <p:cNvSpPr txBox="1"/>
          <p:nvPr/>
        </p:nvSpPr>
        <p:spPr>
          <a:xfrm>
            <a:off x="7014425" y="3254475"/>
            <a:ext cx="2058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0063C3"/>
                </a:solidFill>
                <a:latin typeface="Calibri"/>
                <a:ea typeface="Calibri"/>
                <a:cs typeface="Calibri"/>
                <a:sym typeface="Calibri"/>
              </a:rPr>
              <a:t>Chelex Beads </a:t>
            </a:r>
            <a:endParaRPr sz="2000" b="1">
              <a:solidFill>
                <a:srgbClr val="0063C3"/>
              </a:solidFill>
              <a:latin typeface="Calibri"/>
              <a:ea typeface="Calibri"/>
              <a:cs typeface="Calibri"/>
              <a:sym typeface="Calibri"/>
            </a:endParaRPr>
          </a:p>
        </p:txBody>
      </p:sp>
      <p:pic>
        <p:nvPicPr>
          <p:cNvPr id="228" name="Google Shape;228;p40"/>
          <p:cNvPicPr preferRelativeResize="0"/>
          <p:nvPr/>
        </p:nvPicPr>
        <p:blipFill>
          <a:blip r:embed="rId4">
            <a:alphaModFix/>
          </a:blip>
          <a:stretch>
            <a:fillRect/>
          </a:stretch>
        </p:blipFill>
        <p:spPr>
          <a:xfrm>
            <a:off x="707350" y="1293559"/>
            <a:ext cx="2664799" cy="2752375"/>
          </a:xfrm>
          <a:prstGeom prst="rect">
            <a:avLst/>
          </a:prstGeom>
          <a:noFill/>
          <a:ln>
            <a:noFill/>
          </a:ln>
        </p:spPr>
      </p:pic>
      <p:pic>
        <p:nvPicPr>
          <p:cNvPr id="229" name="Google Shape;229;p40"/>
          <p:cNvPicPr preferRelativeResize="0"/>
          <p:nvPr/>
        </p:nvPicPr>
        <p:blipFill>
          <a:blip r:embed="rId5">
            <a:alphaModFix/>
          </a:blip>
          <a:stretch>
            <a:fillRect/>
          </a:stretch>
        </p:blipFill>
        <p:spPr>
          <a:xfrm rot="-9417598">
            <a:off x="2586018" y="850078"/>
            <a:ext cx="2386761" cy="2386794"/>
          </a:xfrm>
          <a:prstGeom prst="rect">
            <a:avLst/>
          </a:prstGeom>
          <a:noFill/>
          <a:ln>
            <a:noFill/>
          </a:ln>
        </p:spPr>
      </p:pic>
      <p:pic>
        <p:nvPicPr>
          <p:cNvPr id="230" name="Google Shape;230;p40"/>
          <p:cNvPicPr preferRelativeResize="0"/>
          <p:nvPr/>
        </p:nvPicPr>
        <p:blipFill>
          <a:blip r:embed="rId6">
            <a:alphaModFix/>
          </a:blip>
          <a:stretch>
            <a:fillRect/>
          </a:stretch>
        </p:blipFill>
        <p:spPr>
          <a:xfrm>
            <a:off x="5318450" y="910223"/>
            <a:ext cx="2464801" cy="2977452"/>
          </a:xfrm>
          <a:prstGeom prst="rect">
            <a:avLst/>
          </a:prstGeom>
          <a:noFill/>
          <a:ln>
            <a:noFill/>
          </a:ln>
        </p:spPr>
      </p:pic>
      <p:pic>
        <p:nvPicPr>
          <p:cNvPr id="231" name="Google Shape;231;p40"/>
          <p:cNvPicPr preferRelativeResize="0"/>
          <p:nvPr/>
        </p:nvPicPr>
        <p:blipFill>
          <a:blip r:embed="rId5">
            <a:alphaModFix/>
          </a:blip>
          <a:stretch>
            <a:fillRect/>
          </a:stretch>
        </p:blipFill>
        <p:spPr>
          <a:xfrm rot="8099998">
            <a:off x="5022243" y="427078"/>
            <a:ext cx="2386761" cy="2386794"/>
          </a:xfrm>
          <a:prstGeom prst="rect">
            <a:avLst/>
          </a:prstGeom>
          <a:noFill/>
          <a:ln>
            <a:noFill/>
          </a:ln>
        </p:spPr>
      </p:pic>
      <p:sp>
        <p:nvSpPr>
          <p:cNvPr id="232" name="Google Shape;232;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DNA Extraction (Page 4)  </a:t>
            </a: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What are Chelex beads?</a:t>
            </a:r>
            <a:endParaRPr>
              <a:solidFill>
                <a:srgbClr val="0063C3"/>
              </a:solidFill>
            </a:endParaRPr>
          </a:p>
        </p:txBody>
      </p:sp>
      <p:sp>
        <p:nvSpPr>
          <p:cNvPr id="246" name="Google Shape;246;p42"/>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7" name="Google Shape;247;p42"/>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248" name="Google Shape;248;p42"/>
          <p:cNvSpPr/>
          <p:nvPr/>
        </p:nvSpPr>
        <p:spPr>
          <a:xfrm>
            <a:off x="-125" y="1968725"/>
            <a:ext cx="9144000" cy="28437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b="1">
                <a:solidFill>
                  <a:srgbClr val="000000"/>
                </a:solidFill>
                <a:latin typeface="Calibri"/>
                <a:ea typeface="Calibri"/>
                <a:cs typeface="Calibri"/>
                <a:sym typeface="Calibri"/>
              </a:rPr>
              <a:t>Hints</a:t>
            </a:r>
            <a:endParaRPr sz="1500" b="1">
              <a:solidFill>
                <a:srgbClr val="000000"/>
              </a:solidFill>
              <a:latin typeface="Calibri"/>
              <a:ea typeface="Calibri"/>
              <a:cs typeface="Calibri"/>
              <a:sym typeface="Calibri"/>
            </a:endParaRPr>
          </a:p>
          <a:p>
            <a:pPr marL="0" lvl="0" indent="0" algn="ctr" rtl="0">
              <a:spcBef>
                <a:spcPts val="1600"/>
              </a:spcBef>
              <a:spcAft>
                <a:spcPts val="0"/>
              </a:spcAft>
              <a:buNone/>
            </a:pPr>
            <a:r>
              <a:rPr lang="en" sz="3000" b="1" i="1">
                <a:solidFill>
                  <a:srgbClr val="FFFFFF"/>
                </a:solidFill>
                <a:latin typeface="Calibri"/>
                <a:ea typeface="Calibri"/>
                <a:cs typeface="Calibri"/>
                <a:sym typeface="Calibri"/>
              </a:rPr>
              <a:t>Chelator: </a:t>
            </a:r>
            <a:r>
              <a:rPr lang="en" sz="3000">
                <a:solidFill>
                  <a:srgbClr val="FFFFFF"/>
                </a:solidFill>
                <a:latin typeface="Calibri"/>
                <a:ea typeface="Calibri"/>
                <a:cs typeface="Calibri"/>
                <a:sym typeface="Calibri"/>
              </a:rPr>
              <a:t>small molecules that bind very tightly to metal ions</a:t>
            </a:r>
            <a:endParaRPr sz="3000">
              <a:solidFill>
                <a:srgbClr val="FFFFFF"/>
              </a:solidFill>
              <a:latin typeface="Calibri"/>
              <a:ea typeface="Calibri"/>
              <a:cs typeface="Calibri"/>
              <a:sym typeface="Calibri"/>
            </a:endParaRPr>
          </a:p>
          <a:p>
            <a:pPr marL="0" lvl="0" indent="0" algn="ctr" rtl="0">
              <a:spcBef>
                <a:spcPts val="1600"/>
              </a:spcBef>
              <a:spcAft>
                <a:spcPts val="0"/>
              </a:spcAft>
              <a:buNone/>
            </a:pPr>
            <a:r>
              <a:rPr lang="en" sz="3000" b="1" i="1">
                <a:solidFill>
                  <a:srgbClr val="FFFFFF"/>
                </a:solidFill>
                <a:latin typeface="Calibri"/>
                <a:ea typeface="Calibri"/>
                <a:cs typeface="Calibri"/>
                <a:sym typeface="Calibri"/>
              </a:rPr>
              <a:t>Co-factor:</a:t>
            </a:r>
            <a:r>
              <a:rPr lang="en" sz="3000">
                <a:solidFill>
                  <a:srgbClr val="FFFFFF"/>
                </a:solidFill>
                <a:latin typeface="Calibri"/>
                <a:ea typeface="Calibri"/>
                <a:cs typeface="Calibri"/>
                <a:sym typeface="Calibri"/>
              </a:rPr>
              <a:t> ions needed for enzyme activity</a:t>
            </a:r>
            <a:endParaRPr sz="3000">
              <a:solidFill>
                <a:srgbClr val="FFFFFF"/>
              </a:solidFill>
              <a:latin typeface="Calibri"/>
              <a:ea typeface="Calibri"/>
              <a:cs typeface="Calibri"/>
              <a:sym typeface="Calibri"/>
            </a:endParaRPr>
          </a:p>
          <a:p>
            <a:pPr marL="0" lvl="0" indent="0" algn="ctr" rtl="0">
              <a:spcBef>
                <a:spcPts val="1600"/>
              </a:spcBef>
              <a:spcAft>
                <a:spcPts val="1600"/>
              </a:spcAft>
              <a:buNone/>
            </a:pPr>
            <a:r>
              <a:rPr lang="en" sz="3000" b="1" i="1">
                <a:solidFill>
                  <a:srgbClr val="FFFFFF"/>
                </a:solidFill>
                <a:latin typeface="Calibri"/>
                <a:ea typeface="Calibri"/>
                <a:cs typeface="Calibri"/>
                <a:sym typeface="Calibri"/>
              </a:rPr>
              <a:t>DNase</a:t>
            </a:r>
            <a:r>
              <a:rPr lang="en" sz="3000">
                <a:solidFill>
                  <a:srgbClr val="FFFFFF"/>
                </a:solidFill>
                <a:latin typeface="Calibri"/>
                <a:ea typeface="Calibri"/>
                <a:cs typeface="Calibri"/>
                <a:sym typeface="Calibri"/>
              </a:rPr>
              <a:t>: enzyme that breaks down DNA</a:t>
            </a:r>
            <a:endParaRPr sz="30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3"/>
          <p:cNvSpPr txBox="1">
            <a:spLocks noGrp="1"/>
          </p:cNvSpPr>
          <p:nvPr>
            <p:ph type="title"/>
          </p:nvPr>
        </p:nvSpPr>
        <p:spPr>
          <a:xfrm>
            <a:off x="311713"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Chelex beads bind metal ions, inhibiting DNase activity </a:t>
            </a:r>
            <a:endParaRPr>
              <a:solidFill>
                <a:srgbClr val="0063C3"/>
              </a:solidFill>
            </a:endParaRPr>
          </a:p>
        </p:txBody>
      </p:sp>
      <p:sp>
        <p:nvSpPr>
          <p:cNvPr id="255" name="Google Shape;255;p43"/>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6" name="Google Shape;256;p43"/>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pic>
        <p:nvPicPr>
          <p:cNvPr id="257" name="Google Shape;257;p43"/>
          <p:cNvPicPr preferRelativeResize="0"/>
          <p:nvPr/>
        </p:nvPicPr>
        <p:blipFill rotWithShape="1">
          <a:blip r:embed="rId4">
            <a:alphaModFix/>
          </a:blip>
          <a:srcRect l="4811" t="22649" r="6409" b="29274"/>
          <a:stretch/>
        </p:blipFill>
        <p:spPr>
          <a:xfrm>
            <a:off x="239588" y="1017725"/>
            <a:ext cx="8664829" cy="3528825"/>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Pipetting Practice</a:t>
            </a:r>
            <a:endParaRPr/>
          </a:p>
        </p:txBody>
      </p:sp>
      <p:sp>
        <p:nvSpPr>
          <p:cNvPr id="263" name="Google Shape;263;p44"/>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4" name="Google Shape;264;p44"/>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265" name="Google Shape;265;p44"/>
          <p:cNvSpPr/>
          <p:nvPr/>
        </p:nvSpPr>
        <p:spPr>
          <a:xfrm>
            <a:off x="2067300" y="1303250"/>
            <a:ext cx="1038300" cy="2691300"/>
          </a:xfrm>
          <a:prstGeom prst="rect">
            <a:avLst/>
          </a:prstGeom>
          <a:solidFill>
            <a:srgbClr val="EA999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4"/>
          <p:cNvSpPr/>
          <p:nvPr/>
        </p:nvSpPr>
        <p:spPr>
          <a:xfrm>
            <a:off x="4052850" y="1303250"/>
            <a:ext cx="1038300" cy="2691300"/>
          </a:xfrm>
          <a:prstGeom prst="rect">
            <a:avLst/>
          </a:prstGeom>
          <a:solidFill>
            <a:srgbClr val="FFD96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4"/>
          <p:cNvSpPr/>
          <p:nvPr/>
        </p:nvSpPr>
        <p:spPr>
          <a:xfrm>
            <a:off x="6165625" y="1303250"/>
            <a:ext cx="1038300" cy="2691300"/>
          </a:xfrm>
          <a:prstGeom prst="rect">
            <a:avLst/>
          </a:prstGeom>
          <a:solidFill>
            <a:srgbClr val="6D9EEB"/>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4"/>
          <p:cNvSpPr/>
          <p:nvPr/>
        </p:nvSpPr>
        <p:spPr>
          <a:xfrm>
            <a:off x="2226225" y="1451600"/>
            <a:ext cx="699300" cy="49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4"/>
          <p:cNvSpPr/>
          <p:nvPr/>
        </p:nvSpPr>
        <p:spPr>
          <a:xfrm>
            <a:off x="2226225" y="1908800"/>
            <a:ext cx="699300" cy="49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4"/>
          <p:cNvSpPr/>
          <p:nvPr/>
        </p:nvSpPr>
        <p:spPr>
          <a:xfrm>
            <a:off x="2226225" y="2366000"/>
            <a:ext cx="699300" cy="49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4"/>
          <p:cNvSpPr/>
          <p:nvPr/>
        </p:nvSpPr>
        <p:spPr>
          <a:xfrm>
            <a:off x="2226225" y="2823200"/>
            <a:ext cx="699300" cy="49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4"/>
          <p:cNvSpPr/>
          <p:nvPr/>
        </p:nvSpPr>
        <p:spPr>
          <a:xfrm>
            <a:off x="4222350" y="1451600"/>
            <a:ext cx="699300" cy="49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4"/>
          <p:cNvSpPr/>
          <p:nvPr/>
        </p:nvSpPr>
        <p:spPr>
          <a:xfrm>
            <a:off x="4222350" y="1908800"/>
            <a:ext cx="699300" cy="49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4"/>
          <p:cNvSpPr/>
          <p:nvPr/>
        </p:nvSpPr>
        <p:spPr>
          <a:xfrm>
            <a:off x="4222350" y="2366000"/>
            <a:ext cx="699300" cy="49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4"/>
          <p:cNvSpPr/>
          <p:nvPr/>
        </p:nvSpPr>
        <p:spPr>
          <a:xfrm>
            <a:off x="4222350" y="2823200"/>
            <a:ext cx="699300" cy="49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4"/>
          <p:cNvSpPr/>
          <p:nvPr/>
        </p:nvSpPr>
        <p:spPr>
          <a:xfrm>
            <a:off x="6345700" y="1451600"/>
            <a:ext cx="699300" cy="49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4"/>
          <p:cNvSpPr/>
          <p:nvPr/>
        </p:nvSpPr>
        <p:spPr>
          <a:xfrm>
            <a:off x="6345700" y="1908800"/>
            <a:ext cx="699300" cy="49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4"/>
          <p:cNvSpPr/>
          <p:nvPr/>
        </p:nvSpPr>
        <p:spPr>
          <a:xfrm>
            <a:off x="6345700" y="2366000"/>
            <a:ext cx="699300" cy="49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4"/>
          <p:cNvSpPr/>
          <p:nvPr/>
        </p:nvSpPr>
        <p:spPr>
          <a:xfrm>
            <a:off x="6345700" y="2823200"/>
            <a:ext cx="699300" cy="49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4"/>
          <p:cNvSpPr/>
          <p:nvPr/>
        </p:nvSpPr>
        <p:spPr>
          <a:xfrm>
            <a:off x="2067300" y="2363600"/>
            <a:ext cx="1038300" cy="456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4"/>
          <p:cNvSpPr/>
          <p:nvPr/>
        </p:nvSpPr>
        <p:spPr>
          <a:xfrm>
            <a:off x="4052850" y="2777600"/>
            <a:ext cx="1038300" cy="456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4"/>
          <p:cNvSpPr txBox="1"/>
          <p:nvPr/>
        </p:nvSpPr>
        <p:spPr>
          <a:xfrm>
            <a:off x="2226300" y="1375400"/>
            <a:ext cx="699300" cy="18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t>0</a:t>
            </a:r>
            <a:endParaRPr sz="3000"/>
          </a:p>
          <a:p>
            <a:pPr marL="0" lvl="0" indent="0" algn="ctr" rtl="0">
              <a:spcBef>
                <a:spcPts val="0"/>
              </a:spcBef>
              <a:spcAft>
                <a:spcPts val="0"/>
              </a:spcAft>
              <a:buNone/>
            </a:pPr>
            <a:r>
              <a:rPr lang="en" sz="3000"/>
              <a:t>2</a:t>
            </a:r>
            <a:endParaRPr sz="3000"/>
          </a:p>
          <a:p>
            <a:pPr marL="0" lvl="0" indent="0" algn="ctr" rtl="0">
              <a:spcBef>
                <a:spcPts val="0"/>
              </a:spcBef>
              <a:spcAft>
                <a:spcPts val="0"/>
              </a:spcAft>
              <a:buNone/>
            </a:pPr>
            <a:r>
              <a:rPr lang="en" sz="3000"/>
              <a:t>5</a:t>
            </a:r>
            <a:endParaRPr sz="3000"/>
          </a:p>
          <a:p>
            <a:pPr marL="0" lvl="0" indent="0" algn="ctr" rtl="0">
              <a:spcBef>
                <a:spcPts val="0"/>
              </a:spcBef>
              <a:spcAft>
                <a:spcPts val="0"/>
              </a:spcAft>
              <a:buNone/>
            </a:pPr>
            <a:r>
              <a:rPr lang="en" sz="3000"/>
              <a:t>0</a:t>
            </a:r>
            <a:endParaRPr sz="3000"/>
          </a:p>
        </p:txBody>
      </p:sp>
      <p:sp>
        <p:nvSpPr>
          <p:cNvPr id="283" name="Google Shape;283;p44"/>
          <p:cNvSpPr txBox="1"/>
          <p:nvPr/>
        </p:nvSpPr>
        <p:spPr>
          <a:xfrm>
            <a:off x="4222350" y="1375400"/>
            <a:ext cx="699300" cy="18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t>0</a:t>
            </a:r>
            <a:endParaRPr sz="3000"/>
          </a:p>
          <a:p>
            <a:pPr marL="0" lvl="0" indent="0" algn="ctr" rtl="0">
              <a:spcBef>
                <a:spcPts val="0"/>
              </a:spcBef>
              <a:spcAft>
                <a:spcPts val="0"/>
              </a:spcAft>
              <a:buNone/>
            </a:pPr>
            <a:r>
              <a:rPr lang="en" sz="3000"/>
              <a:t>2</a:t>
            </a:r>
            <a:endParaRPr sz="3000"/>
          </a:p>
          <a:p>
            <a:pPr marL="0" lvl="0" indent="0" algn="ctr" rtl="0">
              <a:spcBef>
                <a:spcPts val="0"/>
              </a:spcBef>
              <a:spcAft>
                <a:spcPts val="0"/>
              </a:spcAft>
              <a:buNone/>
            </a:pPr>
            <a:r>
              <a:rPr lang="en" sz="3000"/>
              <a:t>5</a:t>
            </a:r>
            <a:endParaRPr sz="3000"/>
          </a:p>
          <a:p>
            <a:pPr marL="0" lvl="0" indent="0" algn="ctr" rtl="0">
              <a:spcBef>
                <a:spcPts val="0"/>
              </a:spcBef>
              <a:spcAft>
                <a:spcPts val="0"/>
              </a:spcAft>
              <a:buNone/>
            </a:pPr>
            <a:r>
              <a:rPr lang="en" sz="3000"/>
              <a:t>0</a:t>
            </a:r>
            <a:endParaRPr sz="3000"/>
          </a:p>
        </p:txBody>
      </p:sp>
      <p:sp>
        <p:nvSpPr>
          <p:cNvPr id="284" name="Google Shape;284;p44"/>
          <p:cNvSpPr txBox="1"/>
          <p:nvPr/>
        </p:nvSpPr>
        <p:spPr>
          <a:xfrm>
            <a:off x="6345625" y="1375400"/>
            <a:ext cx="699300" cy="18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t>0</a:t>
            </a:r>
            <a:endParaRPr sz="3000"/>
          </a:p>
          <a:p>
            <a:pPr marL="0" lvl="0" indent="0" algn="ctr" rtl="0">
              <a:spcBef>
                <a:spcPts val="0"/>
              </a:spcBef>
              <a:spcAft>
                <a:spcPts val="0"/>
              </a:spcAft>
              <a:buNone/>
            </a:pPr>
            <a:r>
              <a:rPr lang="en" sz="3000"/>
              <a:t>2</a:t>
            </a:r>
            <a:endParaRPr sz="3000"/>
          </a:p>
          <a:p>
            <a:pPr marL="0" lvl="0" indent="0" algn="ctr" rtl="0">
              <a:spcBef>
                <a:spcPts val="0"/>
              </a:spcBef>
              <a:spcAft>
                <a:spcPts val="0"/>
              </a:spcAft>
              <a:buNone/>
            </a:pPr>
            <a:r>
              <a:rPr lang="en" sz="3000"/>
              <a:t>5</a:t>
            </a:r>
            <a:endParaRPr sz="3000"/>
          </a:p>
          <a:p>
            <a:pPr marL="0" lvl="0" indent="0" algn="ctr" rtl="0">
              <a:spcBef>
                <a:spcPts val="0"/>
              </a:spcBef>
              <a:spcAft>
                <a:spcPts val="0"/>
              </a:spcAft>
              <a:buNone/>
            </a:pPr>
            <a:r>
              <a:rPr lang="en" sz="3000"/>
              <a:t>0</a:t>
            </a:r>
            <a:endParaRPr sz="3000"/>
          </a:p>
        </p:txBody>
      </p:sp>
      <p:sp>
        <p:nvSpPr>
          <p:cNvPr id="285" name="Google Shape;285;p44"/>
          <p:cNvSpPr txBox="1"/>
          <p:nvPr/>
        </p:nvSpPr>
        <p:spPr>
          <a:xfrm>
            <a:off x="2067375" y="3740250"/>
            <a:ext cx="1038300" cy="27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t>0.5 - 10µL</a:t>
            </a:r>
            <a:endParaRPr sz="1300"/>
          </a:p>
        </p:txBody>
      </p:sp>
      <p:sp>
        <p:nvSpPr>
          <p:cNvPr id="286" name="Google Shape;286;p44"/>
          <p:cNvSpPr txBox="1"/>
          <p:nvPr/>
        </p:nvSpPr>
        <p:spPr>
          <a:xfrm>
            <a:off x="4052888" y="3737600"/>
            <a:ext cx="1038300" cy="27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t>10 - 100µL</a:t>
            </a:r>
            <a:endParaRPr sz="1300"/>
          </a:p>
        </p:txBody>
      </p:sp>
      <p:sp>
        <p:nvSpPr>
          <p:cNvPr id="287" name="Google Shape;287;p44"/>
          <p:cNvSpPr txBox="1"/>
          <p:nvPr/>
        </p:nvSpPr>
        <p:spPr>
          <a:xfrm>
            <a:off x="6038425" y="3718063"/>
            <a:ext cx="1292700" cy="27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t>100 - 1000µL</a:t>
            </a:r>
            <a:endParaRPr sz="13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5"/>
          <p:cNvSpPr/>
          <p:nvPr/>
        </p:nvSpPr>
        <p:spPr>
          <a:xfrm>
            <a:off x="0" y="1170371"/>
            <a:ext cx="9144000" cy="7191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Setting up PCR: Amplification of PTC gene </a:t>
            </a:r>
            <a:endParaRPr/>
          </a:p>
        </p:txBody>
      </p:sp>
      <p:sp>
        <p:nvSpPr>
          <p:cNvPr id="294" name="Google Shape;294;p45"/>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5" name="Google Shape;295;p45"/>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296" name="Google Shape;296;p45"/>
          <p:cNvSpPr txBox="1"/>
          <p:nvPr/>
        </p:nvSpPr>
        <p:spPr>
          <a:xfrm>
            <a:off x="0" y="1190625"/>
            <a:ext cx="9144000" cy="67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lt1"/>
                </a:solidFill>
                <a:latin typeface="Calibri"/>
                <a:ea typeface="Calibri"/>
                <a:cs typeface="Calibri"/>
                <a:sym typeface="Calibri"/>
              </a:rPr>
              <a:t>Where in our tubes will our </a:t>
            </a:r>
            <a:r>
              <a:rPr lang="en" sz="3000" b="1">
                <a:solidFill>
                  <a:schemeClr val="lt1"/>
                </a:solidFill>
                <a:latin typeface="Calibri"/>
                <a:ea typeface="Calibri"/>
                <a:cs typeface="Calibri"/>
                <a:sym typeface="Calibri"/>
              </a:rPr>
              <a:t>DNA</a:t>
            </a:r>
            <a:r>
              <a:rPr lang="en" sz="3000">
                <a:solidFill>
                  <a:schemeClr val="lt1"/>
                </a:solidFill>
                <a:latin typeface="Calibri"/>
                <a:ea typeface="Calibri"/>
                <a:cs typeface="Calibri"/>
                <a:sym typeface="Calibri"/>
              </a:rPr>
              <a:t> be?</a:t>
            </a:r>
            <a:endParaRPr sz="3000">
              <a:solidFill>
                <a:schemeClr val="lt1"/>
              </a:solidFill>
              <a:latin typeface="Calibri"/>
              <a:ea typeface="Calibri"/>
              <a:cs typeface="Calibri"/>
              <a:sym typeface="Calibri"/>
            </a:endParaRPr>
          </a:p>
        </p:txBody>
      </p:sp>
      <p:sp>
        <p:nvSpPr>
          <p:cNvPr id="297" name="Google Shape;297;p45"/>
          <p:cNvSpPr txBox="1"/>
          <p:nvPr/>
        </p:nvSpPr>
        <p:spPr>
          <a:xfrm>
            <a:off x="1026950" y="2318125"/>
            <a:ext cx="2493300" cy="166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At the </a:t>
            </a:r>
            <a:r>
              <a:rPr lang="en" sz="5000" b="1"/>
              <a:t>TOP!</a:t>
            </a:r>
            <a:endParaRPr sz="5000" b="1"/>
          </a:p>
        </p:txBody>
      </p:sp>
      <p:sp>
        <p:nvSpPr>
          <p:cNvPr id="298" name="Google Shape;298;p45"/>
          <p:cNvSpPr/>
          <p:nvPr/>
        </p:nvSpPr>
        <p:spPr>
          <a:xfrm>
            <a:off x="3323625" y="2951700"/>
            <a:ext cx="665400" cy="4386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9" name="Google Shape;299;p45"/>
          <p:cNvPicPr preferRelativeResize="0"/>
          <p:nvPr/>
        </p:nvPicPr>
        <p:blipFill>
          <a:blip r:embed="rId4">
            <a:alphaModFix/>
          </a:blip>
          <a:stretch>
            <a:fillRect/>
          </a:stretch>
        </p:blipFill>
        <p:spPr>
          <a:xfrm>
            <a:off x="3897600" y="1923338"/>
            <a:ext cx="2030962" cy="24533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1000"/>
                                        <p:tgtEl>
                                          <p:spTgt spid="297"/>
                                        </p:tgtEl>
                                      </p:cBhvr>
                                    </p:animEffect>
                                  </p:childTnLst>
                                </p:cTn>
                              </p:par>
                              <p:par>
                                <p:cTn id="8" presetID="10" presetClass="entr" presetSubtype="0" fill="hold" nodeType="withEffect">
                                  <p:stCondLst>
                                    <p:cond delay="0"/>
                                  </p:stCondLst>
                                  <p:childTnLst>
                                    <p:set>
                                      <p:cBhvr>
                                        <p:cTn id="9" dur="1" fill="hold">
                                          <p:stCondLst>
                                            <p:cond delay="0"/>
                                          </p:stCondLst>
                                        </p:cTn>
                                        <p:tgtEl>
                                          <p:spTgt spid="298"/>
                                        </p:tgtEl>
                                        <p:attrNameLst>
                                          <p:attrName>style.visibility</p:attrName>
                                        </p:attrNameLst>
                                      </p:cBhvr>
                                      <p:to>
                                        <p:strVal val="visible"/>
                                      </p:to>
                                    </p:set>
                                    <p:animEffect transition="in" filter="fade">
                                      <p:cBhvr>
                                        <p:cTn id="10" dur="10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6"/>
          <p:cNvSpPr/>
          <p:nvPr/>
        </p:nvSpPr>
        <p:spPr>
          <a:xfrm>
            <a:off x="0" y="4098696"/>
            <a:ext cx="9144000" cy="7191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Setting up PCR: Amplification of PTC gene (Page 8)</a:t>
            </a:r>
            <a:endParaRPr/>
          </a:p>
        </p:txBody>
      </p:sp>
      <p:sp>
        <p:nvSpPr>
          <p:cNvPr id="306" name="Google Shape;306;p46"/>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 name="Google Shape;307;p46"/>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309" name="Google Shape;309;p46"/>
          <p:cNvSpPr txBox="1"/>
          <p:nvPr/>
        </p:nvSpPr>
        <p:spPr>
          <a:xfrm>
            <a:off x="845350" y="4098700"/>
            <a:ext cx="1859400" cy="71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Calibri"/>
                <a:ea typeface="Calibri"/>
                <a:cs typeface="Calibri"/>
                <a:sym typeface="Calibri"/>
              </a:rPr>
              <a:t>Pipette 2.5ul of DNA (from the top!)</a:t>
            </a:r>
            <a:endParaRPr>
              <a:solidFill>
                <a:srgbClr val="FFFFFF"/>
              </a:solidFill>
              <a:latin typeface="Calibri"/>
              <a:ea typeface="Calibri"/>
              <a:cs typeface="Calibri"/>
              <a:sym typeface="Calibri"/>
            </a:endParaRPr>
          </a:p>
        </p:txBody>
      </p:sp>
      <p:sp>
        <p:nvSpPr>
          <p:cNvPr id="310" name="Google Shape;310;p46"/>
          <p:cNvSpPr txBox="1"/>
          <p:nvPr/>
        </p:nvSpPr>
        <p:spPr>
          <a:xfrm>
            <a:off x="3520350" y="4098700"/>
            <a:ext cx="2103300" cy="71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Calibri"/>
                <a:ea typeface="Calibri"/>
                <a:cs typeface="Calibri"/>
                <a:sym typeface="Calibri"/>
              </a:rPr>
              <a:t>Transfer to PCR master mix tube (on the side)</a:t>
            </a:r>
            <a:endParaRPr>
              <a:solidFill>
                <a:srgbClr val="FFFFFF"/>
              </a:solidFill>
              <a:latin typeface="Calibri"/>
              <a:ea typeface="Calibri"/>
              <a:cs typeface="Calibri"/>
              <a:sym typeface="Calibri"/>
            </a:endParaRPr>
          </a:p>
        </p:txBody>
      </p:sp>
      <p:sp>
        <p:nvSpPr>
          <p:cNvPr id="311" name="Google Shape;311;p46"/>
          <p:cNvSpPr txBox="1"/>
          <p:nvPr/>
        </p:nvSpPr>
        <p:spPr>
          <a:xfrm>
            <a:off x="6746075" y="4098700"/>
            <a:ext cx="1659300" cy="71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Calibri"/>
                <a:ea typeface="Calibri"/>
                <a:cs typeface="Calibri"/>
                <a:sym typeface="Calibri"/>
              </a:rPr>
              <a:t>Run PCR protocol</a:t>
            </a:r>
            <a:endParaRPr>
              <a:solidFill>
                <a:srgbClr val="FFFFFF"/>
              </a:solidFill>
              <a:latin typeface="Calibri"/>
              <a:ea typeface="Calibri"/>
              <a:cs typeface="Calibri"/>
              <a:sym typeface="Calibri"/>
            </a:endParaRPr>
          </a:p>
          <a:p>
            <a:pPr marL="0" lvl="0" indent="0" algn="ctr" rtl="0">
              <a:spcBef>
                <a:spcPts val="0"/>
              </a:spcBef>
              <a:spcAft>
                <a:spcPts val="0"/>
              </a:spcAft>
              <a:buNone/>
            </a:pPr>
            <a:r>
              <a:rPr lang="en">
                <a:solidFill>
                  <a:srgbClr val="FFFFFF"/>
                </a:solidFill>
                <a:latin typeface="Calibri"/>
                <a:ea typeface="Calibri"/>
                <a:cs typeface="Calibri"/>
                <a:sym typeface="Calibri"/>
              </a:rPr>
              <a:t>(Page 8)</a:t>
            </a:r>
            <a:endParaRPr>
              <a:solidFill>
                <a:srgbClr val="FFFFFF"/>
              </a:solidFill>
              <a:latin typeface="Calibri"/>
              <a:ea typeface="Calibri"/>
              <a:cs typeface="Calibri"/>
              <a:sym typeface="Calibri"/>
            </a:endParaRPr>
          </a:p>
        </p:txBody>
      </p:sp>
      <p:cxnSp>
        <p:nvCxnSpPr>
          <p:cNvPr id="312" name="Google Shape;312;p46"/>
          <p:cNvCxnSpPr/>
          <p:nvPr/>
        </p:nvCxnSpPr>
        <p:spPr>
          <a:xfrm>
            <a:off x="5091277" y="3067200"/>
            <a:ext cx="573600" cy="0"/>
          </a:xfrm>
          <a:prstGeom prst="straightConnector1">
            <a:avLst/>
          </a:prstGeom>
          <a:noFill/>
          <a:ln w="9525" cap="flat" cmpd="sng">
            <a:solidFill>
              <a:schemeClr val="dk2"/>
            </a:solidFill>
            <a:prstDash val="solid"/>
            <a:round/>
            <a:headEnd type="none" w="med" len="med"/>
            <a:tailEnd type="triangle" w="med" len="med"/>
          </a:ln>
        </p:spPr>
      </p:cxnSp>
      <p:sp>
        <p:nvSpPr>
          <p:cNvPr id="313" name="Google Shape;313;p46"/>
          <p:cNvSpPr/>
          <p:nvPr/>
        </p:nvSpPr>
        <p:spPr>
          <a:xfrm>
            <a:off x="2810025" y="2847900"/>
            <a:ext cx="665400" cy="4386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6"/>
          <p:cNvSpPr/>
          <p:nvPr/>
        </p:nvSpPr>
        <p:spPr>
          <a:xfrm>
            <a:off x="5091275" y="2847900"/>
            <a:ext cx="665400" cy="4386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5" name="Google Shape;315;p46"/>
          <p:cNvPicPr preferRelativeResize="0"/>
          <p:nvPr/>
        </p:nvPicPr>
        <p:blipFill>
          <a:blip r:embed="rId4">
            <a:alphaModFix/>
          </a:blip>
          <a:stretch>
            <a:fillRect/>
          </a:stretch>
        </p:blipFill>
        <p:spPr>
          <a:xfrm>
            <a:off x="1616025" y="1705999"/>
            <a:ext cx="1859400" cy="2246153"/>
          </a:xfrm>
          <a:prstGeom prst="rect">
            <a:avLst/>
          </a:prstGeom>
          <a:noFill/>
          <a:ln>
            <a:noFill/>
          </a:ln>
        </p:spPr>
      </p:pic>
      <p:pic>
        <p:nvPicPr>
          <p:cNvPr id="316" name="Google Shape;316;p46"/>
          <p:cNvPicPr preferRelativeResize="0"/>
          <p:nvPr/>
        </p:nvPicPr>
        <p:blipFill>
          <a:blip r:embed="rId5">
            <a:alphaModFix/>
          </a:blip>
          <a:stretch>
            <a:fillRect/>
          </a:stretch>
        </p:blipFill>
        <p:spPr>
          <a:xfrm rot="-3714204">
            <a:off x="3262942" y="936517"/>
            <a:ext cx="1865216" cy="1865216"/>
          </a:xfrm>
          <a:prstGeom prst="rect">
            <a:avLst/>
          </a:prstGeom>
          <a:noFill/>
          <a:ln>
            <a:noFill/>
          </a:ln>
        </p:spPr>
      </p:pic>
      <p:pic>
        <p:nvPicPr>
          <p:cNvPr id="317" name="Google Shape;317;p46"/>
          <p:cNvPicPr preferRelativeResize="0"/>
          <p:nvPr/>
        </p:nvPicPr>
        <p:blipFill>
          <a:blip r:embed="rId6">
            <a:alphaModFix/>
          </a:blip>
          <a:stretch>
            <a:fillRect/>
          </a:stretch>
        </p:blipFill>
        <p:spPr>
          <a:xfrm flipH="1">
            <a:off x="4095927" y="1650213"/>
            <a:ext cx="1471600" cy="2357725"/>
          </a:xfrm>
          <a:prstGeom prst="rect">
            <a:avLst/>
          </a:prstGeom>
          <a:noFill/>
          <a:ln>
            <a:noFill/>
          </a:ln>
        </p:spPr>
      </p:pic>
      <p:sp>
        <p:nvSpPr>
          <p:cNvPr id="318" name="Google Shape;318;p46"/>
          <p:cNvSpPr/>
          <p:nvPr/>
        </p:nvSpPr>
        <p:spPr>
          <a:xfrm rot="-5400000">
            <a:off x="4128913" y="3608512"/>
            <a:ext cx="573600" cy="185425"/>
          </a:xfrm>
          <a:prstGeom prst="flowChartOnlineStorage">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6"/>
          <p:cNvSpPr/>
          <p:nvPr/>
        </p:nvSpPr>
        <p:spPr>
          <a:xfrm>
            <a:off x="4157036" y="3346825"/>
            <a:ext cx="517350" cy="274250"/>
          </a:xfrm>
          <a:prstGeom prst="flowChartManualOperation">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6"/>
          <p:cNvSpPr/>
          <p:nvPr/>
        </p:nvSpPr>
        <p:spPr>
          <a:xfrm rot="-9892278">
            <a:off x="4272594" y="3510485"/>
            <a:ext cx="286220" cy="381470"/>
          </a:xfrm>
          <a:prstGeom prst="rtTriangle">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6"/>
          <p:cNvSpPr/>
          <p:nvPr/>
        </p:nvSpPr>
        <p:spPr>
          <a:xfrm rot="-9904802">
            <a:off x="4195724" y="3616249"/>
            <a:ext cx="193421" cy="287282"/>
          </a:xfrm>
          <a:prstGeom prst="rtTriangle">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6"/>
          <p:cNvSpPr/>
          <p:nvPr/>
        </p:nvSpPr>
        <p:spPr>
          <a:xfrm rot="-3542175">
            <a:off x="4506301" y="2786189"/>
            <a:ext cx="185424" cy="166594"/>
          </a:xfrm>
          <a:prstGeom prst="teardrop">
            <a:avLst>
              <a:gd name="adj" fmla="val 10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rotWithShape="1">
          <a:blip r:embed="rId7"/>
          <a:srcRect l="19592" r="13910"/>
          <a:stretch/>
        </p:blipFill>
        <p:spPr>
          <a:xfrm>
            <a:off x="5951486" y="1148874"/>
            <a:ext cx="2976956" cy="287655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ctrTitle"/>
          </p:nvPr>
        </p:nvSpPr>
        <p:spPr>
          <a:xfrm>
            <a:off x="246034" y="1094213"/>
            <a:ext cx="8520600" cy="1025100"/>
          </a:xfrm>
          <a:prstGeom prst="rect">
            <a:avLst/>
          </a:prstGeom>
        </p:spPr>
        <p:txBody>
          <a:bodyPr vert="horz" wrap="square" lIns="91425" tIns="91425" rIns="91425" bIns="91425" rtlCol="0" anchor="b" anchorCtr="0">
            <a:noAutofit/>
          </a:bodyPr>
          <a:lstStyle/>
          <a:p>
            <a:pPr>
              <a:spcBef>
                <a:spcPts val="0"/>
              </a:spcBef>
            </a:pPr>
            <a:r>
              <a:rPr lang="en" b="1" dirty="0">
                <a:solidFill>
                  <a:srgbClr val="27449F"/>
                </a:solidFill>
                <a:latin typeface="Avenir"/>
                <a:ea typeface="Avenir"/>
                <a:cs typeface="Avenir"/>
                <a:sym typeface="Avenir"/>
              </a:rPr>
              <a:t>PTC PCR Laboratory</a:t>
            </a:r>
          </a:p>
        </p:txBody>
      </p:sp>
      <p:sp>
        <p:nvSpPr>
          <p:cNvPr id="62" name="Shape 62"/>
          <p:cNvSpPr txBox="1">
            <a:spLocks noGrp="1"/>
          </p:cNvSpPr>
          <p:nvPr>
            <p:ph type="subTitle" idx="1"/>
          </p:nvPr>
        </p:nvSpPr>
        <p:spPr>
          <a:xfrm>
            <a:off x="350774" y="2041378"/>
            <a:ext cx="8520600" cy="792600"/>
          </a:xfrm>
          <a:prstGeom prst="rect">
            <a:avLst/>
          </a:prstGeom>
        </p:spPr>
        <p:txBody>
          <a:bodyPr vert="horz" wrap="square" lIns="91425" tIns="91425" rIns="91425" bIns="91425" rtlCol="0" anchor="t" anchorCtr="0">
            <a:noAutofit/>
          </a:bodyPr>
          <a:lstStyle/>
          <a:p>
            <a:pPr>
              <a:spcBef>
                <a:spcPts val="0"/>
              </a:spcBef>
            </a:pPr>
            <a:r>
              <a:rPr lang="en" sz="2100" dirty="0">
                <a:solidFill>
                  <a:srgbClr val="27449F"/>
                </a:solidFill>
                <a:latin typeface="Avenir"/>
                <a:ea typeface="Avenir"/>
                <a:cs typeface="Avenir"/>
                <a:sym typeface="Avenir"/>
              </a:rPr>
              <a:t>Using A Single-Nucleotide Polymorphism (SNP) to Predict Bitter-Tasting Ability</a:t>
            </a:r>
          </a:p>
        </p:txBody>
      </p:sp>
      <p:sp>
        <p:nvSpPr>
          <p:cNvPr id="64" name="Shape 64"/>
          <p:cNvSpPr/>
          <p:nvPr/>
        </p:nvSpPr>
        <p:spPr>
          <a:xfrm>
            <a:off x="639296" y="137301"/>
            <a:ext cx="7734075" cy="965754"/>
          </a:xfrm>
          <a:custGeom>
            <a:avLst/>
            <a:gdLst/>
            <a:ahLst/>
            <a:cxnLst/>
            <a:rect l="0" t="0" r="0" b="0"/>
            <a:pathLst>
              <a:path w="309363" h="47098" extrusionOk="0">
                <a:moveTo>
                  <a:pt x="0" y="30686"/>
                </a:moveTo>
                <a:cubicBezTo>
                  <a:pt x="6002" y="34439"/>
                  <a:pt x="14302" y="37484"/>
                  <a:pt x="20842" y="34773"/>
                </a:cubicBezTo>
                <a:cubicBezTo>
                  <a:pt x="30583" y="30733"/>
                  <a:pt x="44287" y="13457"/>
                  <a:pt x="35963" y="6983"/>
                </a:cubicBezTo>
                <a:cubicBezTo>
                  <a:pt x="32425" y="4231"/>
                  <a:pt x="30150" y="8690"/>
                  <a:pt x="29424" y="13113"/>
                </a:cubicBezTo>
                <a:cubicBezTo>
                  <a:pt x="27497" y="24835"/>
                  <a:pt x="25278" y="26437"/>
                  <a:pt x="31059" y="36816"/>
                </a:cubicBezTo>
                <a:cubicBezTo>
                  <a:pt x="35550" y="44880"/>
                  <a:pt x="38233" y="46442"/>
                  <a:pt x="47405" y="45398"/>
                </a:cubicBezTo>
                <a:cubicBezTo>
                  <a:pt x="57652" y="44230"/>
                  <a:pt x="71861" y="26945"/>
                  <a:pt x="64569" y="19652"/>
                </a:cubicBezTo>
                <a:cubicBezTo>
                  <a:pt x="59649" y="14731"/>
                  <a:pt x="50873" y="34626"/>
                  <a:pt x="56396" y="38860"/>
                </a:cubicBezTo>
                <a:cubicBezTo>
                  <a:pt x="66034" y="46249"/>
                  <a:pt x="69482" y="50070"/>
                  <a:pt x="80099" y="44172"/>
                </a:cubicBezTo>
                <a:cubicBezTo>
                  <a:pt x="95903" y="35391"/>
                  <a:pt x="94320" y="31318"/>
                  <a:pt x="100532" y="14339"/>
                </a:cubicBezTo>
                <a:cubicBezTo>
                  <a:pt x="102071" y="10130"/>
                  <a:pt x="96124" y="8231"/>
                  <a:pt x="92359" y="10661"/>
                </a:cubicBezTo>
                <a:cubicBezTo>
                  <a:pt x="87206" y="13985"/>
                  <a:pt x="86749" y="30228"/>
                  <a:pt x="92768" y="29052"/>
                </a:cubicBezTo>
                <a:cubicBezTo>
                  <a:pt x="107423" y="26187"/>
                  <a:pt x="130991" y="17714"/>
                  <a:pt x="129139" y="2897"/>
                </a:cubicBezTo>
                <a:cubicBezTo>
                  <a:pt x="128681" y="-758"/>
                  <a:pt x="124024" y="-435"/>
                  <a:pt x="121783" y="2488"/>
                </a:cubicBezTo>
                <a:cubicBezTo>
                  <a:pt x="117879" y="7580"/>
                  <a:pt x="114868" y="10981"/>
                  <a:pt x="119740" y="15157"/>
                </a:cubicBezTo>
                <a:cubicBezTo>
                  <a:pt x="127072" y="21442"/>
                  <a:pt x="129671" y="19888"/>
                  <a:pt x="138947" y="17200"/>
                </a:cubicBezTo>
                <a:cubicBezTo>
                  <a:pt x="145482" y="15305"/>
                  <a:pt x="144780" y="13010"/>
                  <a:pt x="147938" y="6983"/>
                </a:cubicBezTo>
                <a:cubicBezTo>
                  <a:pt x="149549" y="3906"/>
                  <a:pt x="151408" y="-108"/>
                  <a:pt x="147938" y="36"/>
                </a:cubicBezTo>
                <a:cubicBezTo>
                  <a:pt x="140355" y="352"/>
                  <a:pt x="134337" y="15982"/>
                  <a:pt x="139765" y="21287"/>
                </a:cubicBezTo>
                <a:cubicBezTo>
                  <a:pt x="145756" y="27142"/>
                  <a:pt x="148405" y="28251"/>
                  <a:pt x="156112" y="24965"/>
                </a:cubicBezTo>
                <a:cubicBezTo>
                  <a:pt x="164983" y="21181"/>
                  <a:pt x="166140" y="18975"/>
                  <a:pt x="167554" y="9435"/>
                </a:cubicBezTo>
                <a:cubicBezTo>
                  <a:pt x="168320" y="4258"/>
                  <a:pt x="164036" y="506"/>
                  <a:pt x="159381" y="2897"/>
                </a:cubicBezTo>
                <a:cubicBezTo>
                  <a:pt x="151738" y="6822"/>
                  <a:pt x="149828" y="26525"/>
                  <a:pt x="158155" y="28643"/>
                </a:cubicBezTo>
                <a:cubicBezTo>
                  <a:pt x="167557" y="31033"/>
                  <a:pt x="181041" y="20362"/>
                  <a:pt x="181041" y="10661"/>
                </a:cubicBezTo>
                <a:cubicBezTo>
                  <a:pt x="181041" y="8403"/>
                  <a:pt x="177413" y="8986"/>
                  <a:pt x="176545" y="11070"/>
                </a:cubicBezTo>
                <a:cubicBezTo>
                  <a:pt x="173776" y="17714"/>
                  <a:pt x="171605" y="18978"/>
                  <a:pt x="174910" y="25373"/>
                </a:cubicBezTo>
                <a:cubicBezTo>
                  <a:pt x="178944" y="33181"/>
                  <a:pt x="180680" y="33484"/>
                  <a:pt x="189214" y="35590"/>
                </a:cubicBezTo>
                <a:cubicBezTo>
                  <a:pt x="197084" y="37532"/>
                  <a:pt x="212428" y="33397"/>
                  <a:pt x="211282" y="25373"/>
                </a:cubicBezTo>
                <a:cubicBezTo>
                  <a:pt x="210734" y="21539"/>
                  <a:pt x="200833" y="29142"/>
                  <a:pt x="202291" y="32730"/>
                </a:cubicBezTo>
                <a:cubicBezTo>
                  <a:pt x="204084" y="37145"/>
                  <a:pt x="206100" y="39548"/>
                  <a:pt x="210465" y="37634"/>
                </a:cubicBezTo>
                <a:cubicBezTo>
                  <a:pt x="220224" y="33353"/>
                  <a:pt x="230341" y="20966"/>
                  <a:pt x="227629" y="10661"/>
                </a:cubicBezTo>
                <a:cubicBezTo>
                  <a:pt x="226893" y="7866"/>
                  <a:pt x="223081" y="11894"/>
                  <a:pt x="223542" y="14748"/>
                </a:cubicBezTo>
                <a:cubicBezTo>
                  <a:pt x="224667" y="21725"/>
                  <a:pt x="236196" y="28049"/>
                  <a:pt x="242341" y="24556"/>
                </a:cubicBezTo>
                <a:cubicBezTo>
                  <a:pt x="249043" y="20744"/>
                  <a:pt x="247262" y="18470"/>
                  <a:pt x="250515" y="11479"/>
                </a:cubicBezTo>
                <a:cubicBezTo>
                  <a:pt x="251463" y="9440"/>
                  <a:pt x="251671" y="5055"/>
                  <a:pt x="250515" y="6983"/>
                </a:cubicBezTo>
                <a:cubicBezTo>
                  <a:pt x="247019" y="12807"/>
                  <a:pt x="244602" y="12934"/>
                  <a:pt x="245610" y="19652"/>
                </a:cubicBezTo>
                <a:cubicBezTo>
                  <a:pt x="246695" y="26887"/>
                  <a:pt x="248204" y="27299"/>
                  <a:pt x="254193" y="31504"/>
                </a:cubicBezTo>
                <a:cubicBezTo>
                  <a:pt x="259791" y="35434"/>
                  <a:pt x="269488" y="31951"/>
                  <a:pt x="274217" y="27008"/>
                </a:cubicBezTo>
                <a:cubicBezTo>
                  <a:pt x="275565" y="25598"/>
                  <a:pt x="269326" y="24017"/>
                  <a:pt x="268496" y="25782"/>
                </a:cubicBezTo>
                <a:cubicBezTo>
                  <a:pt x="267364" y="28185"/>
                  <a:pt x="267934" y="30165"/>
                  <a:pt x="270539" y="30686"/>
                </a:cubicBezTo>
                <a:cubicBezTo>
                  <a:pt x="279564" y="32491"/>
                  <a:pt x="280150" y="32632"/>
                  <a:pt x="288930" y="29869"/>
                </a:cubicBezTo>
                <a:cubicBezTo>
                  <a:pt x="292126" y="28862"/>
                  <a:pt x="294744" y="23957"/>
                  <a:pt x="293425" y="20878"/>
                </a:cubicBezTo>
                <a:cubicBezTo>
                  <a:pt x="293022" y="19939"/>
                  <a:pt x="291199" y="19872"/>
                  <a:pt x="291382" y="20878"/>
                </a:cubicBezTo>
                <a:cubicBezTo>
                  <a:pt x="292071" y="24671"/>
                  <a:pt x="297376" y="27572"/>
                  <a:pt x="301190" y="27008"/>
                </a:cubicBezTo>
                <a:cubicBezTo>
                  <a:pt x="303964" y="26597"/>
                  <a:pt x="307372" y="21515"/>
                  <a:pt x="305276" y="19652"/>
                </a:cubicBezTo>
                <a:cubicBezTo>
                  <a:pt x="301761" y="16526"/>
                  <a:pt x="299498" y="30221"/>
                  <a:pt x="302824" y="33547"/>
                </a:cubicBezTo>
                <a:cubicBezTo>
                  <a:pt x="304471" y="35194"/>
                  <a:pt x="305566" y="36307"/>
                  <a:pt x="307320" y="34773"/>
                </a:cubicBezTo>
                <a:cubicBezTo>
                  <a:pt x="310044" y="32388"/>
                  <a:pt x="308341" y="31299"/>
                  <a:pt x="309363" y="27826"/>
                </a:cubicBezTo>
              </a:path>
            </a:pathLst>
          </a:custGeom>
          <a:noFill/>
          <a:ln w="114300" cap="flat" cmpd="sng">
            <a:solidFill>
              <a:srgbClr val="FF0000"/>
            </a:solidFill>
            <a:prstDash val="solid"/>
            <a:round/>
            <a:headEnd type="none" w="lg" len="lg"/>
            <a:tailEnd type="none" w="lg" len="lg"/>
          </a:ln>
        </p:spPr>
      </p:sp>
      <p:sp>
        <p:nvSpPr>
          <p:cNvPr id="65" name="Shape 65"/>
          <p:cNvSpPr txBox="1"/>
          <p:nvPr/>
        </p:nvSpPr>
        <p:spPr>
          <a:xfrm>
            <a:off x="1703506" y="3331790"/>
            <a:ext cx="5649900" cy="464100"/>
          </a:xfrm>
          <a:prstGeom prst="rect">
            <a:avLst/>
          </a:prstGeom>
          <a:noFill/>
          <a:ln>
            <a:noFill/>
          </a:ln>
        </p:spPr>
        <p:txBody>
          <a:bodyPr wrap="square" lIns="91425" tIns="91425" rIns="91425" bIns="91425" anchor="t" anchorCtr="0">
            <a:noAutofit/>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 sz="3000" b="0" i="0" u="none" strike="noStrike" kern="1200" cap="none" spc="0" normalizeH="0" baseline="0" noProof="0" dirty="0">
                <a:ln>
                  <a:noFill/>
                </a:ln>
                <a:solidFill>
                  <a:srgbClr val="142440"/>
                </a:solidFill>
                <a:effectLst/>
                <a:uLnTx/>
                <a:uFillTx/>
                <a:latin typeface="Amatic SC"/>
                <a:ea typeface="Amatic SC"/>
                <a:cs typeface="Amatic SC"/>
                <a:sym typeface="Amatic SC"/>
              </a:rPr>
              <a:t>I’m just not that in to you</a:t>
            </a:r>
          </a:p>
        </p:txBody>
      </p:sp>
      <p:pic>
        <p:nvPicPr>
          <p:cNvPr id="66" name="Shape 66"/>
          <p:cNvPicPr preferRelativeResize="0"/>
          <p:nvPr/>
        </p:nvPicPr>
        <p:blipFill>
          <a:blip r:embed="rId3">
            <a:alphaModFix/>
          </a:blip>
          <a:stretch>
            <a:fillRect/>
          </a:stretch>
        </p:blipFill>
        <p:spPr>
          <a:xfrm>
            <a:off x="6631126" y="3217976"/>
            <a:ext cx="989225" cy="989225"/>
          </a:xfrm>
          <a:prstGeom prst="rect">
            <a:avLst/>
          </a:prstGeom>
          <a:noFill/>
          <a:ln>
            <a:noFill/>
          </a:ln>
        </p:spPr>
      </p:pic>
      <p:sp>
        <p:nvSpPr>
          <p:cNvPr id="9" name="Rectangle 8"/>
          <p:cNvSpPr/>
          <p:nvPr/>
        </p:nvSpPr>
        <p:spPr>
          <a:xfrm>
            <a:off x="2116645" y="4293703"/>
            <a:ext cx="4239559" cy="415498"/>
          </a:xfrm>
          <a:prstGeom prst="rect">
            <a:avLst/>
          </a:prstGeom>
        </p:spPr>
        <p:txBody>
          <a:bodyPr wrap="none">
            <a:spAutoFit/>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a:ea typeface="+mn-ea"/>
                <a:cs typeface="Arial"/>
                <a:sym typeface="Arial"/>
              </a:rPr>
              <a:t>Adopted from the ABEMA program. </a:t>
            </a:r>
          </a:p>
        </p:txBody>
      </p:sp>
    </p:spTree>
    <p:extLst>
      <p:ext uri="{BB962C8B-B14F-4D97-AF65-F5344CB8AC3E}">
        <p14:creationId xmlns:p14="http://schemas.microsoft.com/office/powerpoint/2010/main" val="4187376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anim calcmode="lin" valueType="num">
                                      <p:cBhvr additive="base">
                                        <p:cTn id="7" dur="500" fill="hold"/>
                                        <p:tgtEl>
                                          <p:spTgt spid="6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ppt_x"/>
                                          </p:val>
                                        </p:tav>
                                        <p:tav tm="100000">
                                          <p:val>
                                            <p:strVal val="#ppt_x"/>
                                          </p:val>
                                        </p:tav>
                                      </p:tavLst>
                                    </p:anim>
                                    <p:anim calcmode="lin" valueType="num">
                                      <p:cBhvr additive="base">
                                        <p:cTn id="1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Setting up PCR: Amplification of PTC gene (Page 8)</a:t>
            </a:r>
            <a:endParaRPr/>
          </a:p>
        </p:txBody>
      </p:sp>
      <p:sp>
        <p:nvSpPr>
          <p:cNvPr id="328" name="Google Shape;328;p47"/>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9" name="Google Shape;329;p47"/>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pic>
        <p:nvPicPr>
          <p:cNvPr id="330" name="Google Shape;330;p47"/>
          <p:cNvPicPr preferRelativeResize="0"/>
          <p:nvPr/>
        </p:nvPicPr>
        <p:blipFill rotWithShape="1">
          <a:blip r:embed="rId4">
            <a:alphaModFix/>
          </a:blip>
          <a:srcRect l="33196" r="1444"/>
          <a:stretch/>
        </p:blipFill>
        <p:spPr>
          <a:xfrm>
            <a:off x="5260175" y="1097175"/>
            <a:ext cx="3074201" cy="3541451"/>
          </a:xfrm>
          <a:prstGeom prst="rect">
            <a:avLst/>
          </a:prstGeom>
          <a:noFill/>
          <a:ln>
            <a:noFill/>
          </a:ln>
        </p:spPr>
      </p:pic>
      <p:graphicFrame>
        <p:nvGraphicFramePr>
          <p:cNvPr id="331" name="Google Shape;331;p47"/>
          <p:cNvGraphicFramePr/>
          <p:nvPr/>
        </p:nvGraphicFramePr>
        <p:xfrm>
          <a:off x="1114425" y="1647825"/>
          <a:ext cx="3810000" cy="1859280"/>
        </p:xfrm>
        <a:graphic>
          <a:graphicData uri="http://schemas.openxmlformats.org/drawingml/2006/table">
            <a:tbl>
              <a:tblPr>
                <a:noFill/>
                <a:tableStyleId>{EC277842-97B9-4282-ADDE-A637AEC94DB9}</a:tableStyleId>
              </a:tblPr>
              <a:tblGrid>
                <a:gridCol w="1524000">
                  <a:extLst>
                    <a:ext uri="{9D8B030D-6E8A-4147-A177-3AD203B41FA5}">
                      <a16:colId xmlns:a16="http://schemas.microsoft.com/office/drawing/2014/main" val="20000"/>
                    </a:ext>
                  </a:extLst>
                </a:gridCol>
                <a:gridCol w="1171575">
                  <a:extLst>
                    <a:ext uri="{9D8B030D-6E8A-4147-A177-3AD203B41FA5}">
                      <a16:colId xmlns:a16="http://schemas.microsoft.com/office/drawing/2014/main" val="20001"/>
                    </a:ext>
                  </a:extLst>
                </a:gridCol>
                <a:gridCol w="1114425">
                  <a:extLst>
                    <a:ext uri="{9D8B030D-6E8A-4147-A177-3AD203B41FA5}">
                      <a16:colId xmlns:a16="http://schemas.microsoft.com/office/drawing/2014/main" val="20002"/>
                    </a:ext>
                  </a:extLst>
                </a:gridCol>
              </a:tblGrid>
              <a:tr h="252725">
                <a:tc>
                  <a:txBody>
                    <a:bodyPr/>
                    <a:lstStyle/>
                    <a:p>
                      <a:pPr marL="0" lvl="0" indent="0" algn="ctr" rtl="0">
                        <a:spcBef>
                          <a:spcPts val="0"/>
                        </a:spcBef>
                        <a:spcAft>
                          <a:spcPts val="0"/>
                        </a:spcAft>
                        <a:buNone/>
                      </a:pPr>
                      <a:r>
                        <a:rPr lang="en" sz="1200" b="1"/>
                        <a:t>Step</a:t>
                      </a:r>
                      <a:endParaRPr sz="1200" b="1"/>
                    </a:p>
                  </a:txBody>
                  <a:tcPr marL="63500" marR="63500" marT="63500" marB="63500"/>
                </a:tc>
                <a:tc>
                  <a:txBody>
                    <a:bodyPr/>
                    <a:lstStyle/>
                    <a:p>
                      <a:pPr marL="0" lvl="0" indent="0" algn="ctr" rtl="0">
                        <a:spcBef>
                          <a:spcPts val="0"/>
                        </a:spcBef>
                        <a:spcAft>
                          <a:spcPts val="0"/>
                        </a:spcAft>
                        <a:buNone/>
                      </a:pPr>
                      <a:r>
                        <a:rPr lang="en" sz="1200" b="1"/>
                        <a:t>Temperature</a:t>
                      </a:r>
                      <a:endParaRPr sz="1200" b="1"/>
                    </a:p>
                  </a:txBody>
                  <a:tcPr marL="63500" marR="63500" marT="63500" marB="63500"/>
                </a:tc>
                <a:tc>
                  <a:txBody>
                    <a:bodyPr/>
                    <a:lstStyle/>
                    <a:p>
                      <a:pPr marL="0" lvl="0" indent="0" algn="ctr" rtl="0">
                        <a:spcBef>
                          <a:spcPts val="0"/>
                        </a:spcBef>
                        <a:spcAft>
                          <a:spcPts val="0"/>
                        </a:spcAft>
                        <a:buNone/>
                      </a:pPr>
                      <a:r>
                        <a:rPr lang="en" sz="1200" b="1"/>
                        <a:t>Time</a:t>
                      </a:r>
                      <a:endParaRPr sz="1200" b="1"/>
                    </a:p>
                  </a:txBody>
                  <a:tcPr marL="63500" marR="63500" marT="63500" marB="63500"/>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200"/>
                        <a:t>Initial Denaturation</a:t>
                      </a:r>
                      <a:endParaRPr sz="1200"/>
                    </a:p>
                  </a:txBody>
                  <a:tcPr marL="63500" marR="63500" marT="63500" marB="63500"/>
                </a:tc>
                <a:tc>
                  <a:txBody>
                    <a:bodyPr/>
                    <a:lstStyle/>
                    <a:p>
                      <a:pPr marL="0" lvl="0" indent="0" algn="ctr" rtl="0">
                        <a:spcBef>
                          <a:spcPts val="0"/>
                        </a:spcBef>
                        <a:spcAft>
                          <a:spcPts val="0"/>
                        </a:spcAft>
                        <a:buNone/>
                      </a:pPr>
                      <a:r>
                        <a:rPr lang="en" sz="1200"/>
                        <a:t>94°C</a:t>
                      </a:r>
                      <a:endParaRPr sz="1200"/>
                    </a:p>
                  </a:txBody>
                  <a:tcPr marL="63500" marR="63500" marT="63500" marB="63500"/>
                </a:tc>
                <a:tc>
                  <a:txBody>
                    <a:bodyPr/>
                    <a:lstStyle/>
                    <a:p>
                      <a:pPr marL="0" lvl="0" indent="0" algn="ctr" rtl="0">
                        <a:spcBef>
                          <a:spcPts val="0"/>
                        </a:spcBef>
                        <a:spcAft>
                          <a:spcPts val="0"/>
                        </a:spcAft>
                        <a:buNone/>
                      </a:pPr>
                      <a:r>
                        <a:rPr lang="en" sz="1200"/>
                        <a:t>300 seconds</a:t>
                      </a:r>
                      <a:endParaRPr sz="1200"/>
                    </a:p>
                  </a:txBody>
                  <a:tcPr marL="63500" marR="63500" marT="63500" marB="63500"/>
                </a:tc>
                <a:extLst>
                  <a:ext uri="{0D108BD9-81ED-4DB2-BD59-A6C34878D82A}">
                    <a16:rowId xmlns:a16="http://schemas.microsoft.com/office/drawing/2014/main" val="10001"/>
                  </a:ext>
                </a:extLst>
              </a:tr>
              <a:tr h="279400">
                <a:tc>
                  <a:txBody>
                    <a:bodyPr/>
                    <a:lstStyle/>
                    <a:p>
                      <a:pPr marL="0" lvl="0" indent="0" algn="l" rtl="0">
                        <a:spcBef>
                          <a:spcPts val="0"/>
                        </a:spcBef>
                        <a:spcAft>
                          <a:spcPts val="0"/>
                        </a:spcAft>
                        <a:buNone/>
                      </a:pPr>
                      <a:r>
                        <a:rPr lang="en" sz="1200"/>
                        <a:t>Denaturation</a:t>
                      </a:r>
                      <a:endParaRPr sz="1200"/>
                    </a:p>
                  </a:txBody>
                  <a:tcPr marL="63500" marR="63500" marT="63500" marB="63500">
                    <a:lnB w="127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 sz="1200"/>
                        <a:t>94°C</a:t>
                      </a:r>
                      <a:endParaRPr sz="1200"/>
                    </a:p>
                  </a:txBody>
                  <a:tcPr marL="63500" marR="63500" marT="63500" marB="63500">
                    <a:lnB w="127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 sz="1200"/>
                        <a:t>30 seconds</a:t>
                      </a:r>
                      <a:endParaRPr sz="1200"/>
                    </a:p>
                  </a:txBody>
                  <a:tcPr marL="63500" marR="63500" marT="63500" marB="63500">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279400">
                <a:tc>
                  <a:txBody>
                    <a:bodyPr/>
                    <a:lstStyle/>
                    <a:p>
                      <a:pPr marL="0" lvl="0" indent="0" algn="l" rtl="0">
                        <a:spcBef>
                          <a:spcPts val="0"/>
                        </a:spcBef>
                        <a:spcAft>
                          <a:spcPts val="0"/>
                        </a:spcAft>
                        <a:buNone/>
                      </a:pPr>
                      <a:r>
                        <a:rPr lang="en" sz="1200"/>
                        <a:t>Annealing</a:t>
                      </a:r>
                      <a:endParaRPr sz="1200"/>
                    </a:p>
                  </a:txBody>
                  <a:tcPr marL="63500" marR="63500" marT="63500" marB="63500">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 sz="1200"/>
                        <a:t>64°C</a:t>
                      </a:r>
                      <a:endParaRPr sz="1200"/>
                    </a:p>
                  </a:txBody>
                  <a:tcPr marL="63500" marR="63500" marT="63500" marB="63500">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 sz="1200"/>
                        <a:t>30 seconds</a:t>
                      </a:r>
                      <a:endParaRPr sz="1200"/>
                    </a:p>
                  </a:txBody>
                  <a:tcPr marL="63500" marR="63500" marT="63500" marB="63500">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279400">
                <a:tc>
                  <a:txBody>
                    <a:bodyPr/>
                    <a:lstStyle/>
                    <a:p>
                      <a:pPr marL="0" lvl="0" indent="0" algn="l" rtl="0">
                        <a:spcBef>
                          <a:spcPts val="0"/>
                        </a:spcBef>
                        <a:spcAft>
                          <a:spcPts val="0"/>
                        </a:spcAft>
                        <a:buNone/>
                      </a:pPr>
                      <a:r>
                        <a:rPr lang="en" sz="1200"/>
                        <a:t>Extension</a:t>
                      </a:r>
                      <a:endParaRPr sz="1200"/>
                    </a:p>
                  </a:txBody>
                  <a:tcPr marL="63500" marR="63500" marT="63500" marB="63500">
                    <a:lnT w="12700" cap="flat" cmpd="sng">
                      <a:solidFill>
                        <a:srgbClr val="FFFFFF"/>
                      </a:solidFill>
                      <a:prstDash val="solid"/>
                      <a:round/>
                      <a:headEnd type="none" w="sm" len="sm"/>
                      <a:tailEnd type="none" w="sm" len="sm"/>
                    </a:lnT>
                  </a:tcPr>
                </a:tc>
                <a:tc>
                  <a:txBody>
                    <a:bodyPr/>
                    <a:lstStyle/>
                    <a:p>
                      <a:pPr marL="0" lvl="0" indent="0" algn="ctr" rtl="0">
                        <a:spcBef>
                          <a:spcPts val="0"/>
                        </a:spcBef>
                        <a:spcAft>
                          <a:spcPts val="0"/>
                        </a:spcAft>
                        <a:buNone/>
                      </a:pPr>
                      <a:r>
                        <a:rPr lang="en" sz="1200"/>
                        <a:t>72°C</a:t>
                      </a:r>
                      <a:endParaRPr sz="1200"/>
                    </a:p>
                  </a:txBody>
                  <a:tcPr marL="63500" marR="63500" marT="63500" marB="63500">
                    <a:lnT w="12700" cap="flat" cmpd="sng">
                      <a:solidFill>
                        <a:srgbClr val="FFFFFF"/>
                      </a:solidFill>
                      <a:prstDash val="solid"/>
                      <a:round/>
                      <a:headEnd type="none" w="sm" len="sm"/>
                      <a:tailEnd type="none" w="sm" len="sm"/>
                    </a:lnT>
                  </a:tcPr>
                </a:tc>
                <a:tc>
                  <a:txBody>
                    <a:bodyPr/>
                    <a:lstStyle/>
                    <a:p>
                      <a:pPr marL="0" lvl="0" indent="0" algn="ctr" rtl="0">
                        <a:spcBef>
                          <a:spcPts val="0"/>
                        </a:spcBef>
                        <a:spcAft>
                          <a:spcPts val="0"/>
                        </a:spcAft>
                        <a:buNone/>
                      </a:pPr>
                      <a:r>
                        <a:rPr lang="en" sz="1200"/>
                        <a:t>30 seconds</a:t>
                      </a:r>
                      <a:endParaRPr sz="1200"/>
                    </a:p>
                  </a:txBody>
                  <a:tcPr marL="63500" marR="63500" marT="63500" marB="63500">
                    <a:lnT w="12700" cap="flat" cmpd="sng">
                      <a:solidFill>
                        <a:srgbClr val="FFFFFF"/>
                      </a:solidFill>
                      <a:prstDash val="solid"/>
                      <a:round/>
                      <a:headEnd type="none" w="sm" len="sm"/>
                      <a:tailEnd type="none" w="sm" len="sm"/>
                    </a:lnT>
                  </a:tcPr>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 sz="1200"/>
                        <a:t>Final Extension</a:t>
                      </a:r>
                      <a:endParaRPr sz="1200"/>
                    </a:p>
                  </a:txBody>
                  <a:tcPr marL="63500" marR="63500" marT="63500" marB="63500"/>
                </a:tc>
                <a:tc>
                  <a:txBody>
                    <a:bodyPr/>
                    <a:lstStyle/>
                    <a:p>
                      <a:pPr marL="0" lvl="0" indent="0" algn="ctr" rtl="0">
                        <a:spcBef>
                          <a:spcPts val="0"/>
                        </a:spcBef>
                        <a:spcAft>
                          <a:spcPts val="0"/>
                        </a:spcAft>
                        <a:buNone/>
                      </a:pPr>
                      <a:r>
                        <a:rPr lang="en" sz="1200"/>
                        <a:t>72°C</a:t>
                      </a:r>
                      <a:endParaRPr sz="1200"/>
                    </a:p>
                  </a:txBody>
                  <a:tcPr marL="63500" marR="63500" marT="63500" marB="63500"/>
                </a:tc>
                <a:tc>
                  <a:txBody>
                    <a:bodyPr/>
                    <a:lstStyle/>
                    <a:p>
                      <a:pPr marL="0" lvl="0" indent="0" algn="ctr" rtl="0">
                        <a:spcBef>
                          <a:spcPts val="0"/>
                        </a:spcBef>
                        <a:spcAft>
                          <a:spcPts val="0"/>
                        </a:spcAft>
                        <a:buNone/>
                      </a:pPr>
                      <a:r>
                        <a:rPr lang="en" sz="1200"/>
                        <a:t>60 seconds</a:t>
                      </a:r>
                      <a:endParaRPr sz="1200"/>
                    </a:p>
                  </a:txBody>
                  <a:tcPr marL="63500" marR="63500" marT="63500" marB="63500"/>
                </a:tc>
                <a:extLst>
                  <a:ext uri="{0D108BD9-81ED-4DB2-BD59-A6C34878D82A}">
                    <a16:rowId xmlns:a16="http://schemas.microsoft.com/office/drawing/2014/main" val="10005"/>
                  </a:ext>
                </a:extLst>
              </a:tr>
            </a:tbl>
          </a:graphicData>
        </a:graphic>
      </p:graphicFrame>
      <p:sp>
        <p:nvSpPr>
          <p:cNvPr id="332" name="Google Shape;332;p47"/>
          <p:cNvSpPr/>
          <p:nvPr/>
        </p:nvSpPr>
        <p:spPr>
          <a:xfrm>
            <a:off x="819150" y="2352800"/>
            <a:ext cx="180900" cy="834900"/>
          </a:xfrm>
          <a:prstGeom prst="leftBrace">
            <a:avLst>
              <a:gd name="adj1" fmla="val 8333"/>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7"/>
          <p:cNvSpPr txBox="1"/>
          <p:nvPr/>
        </p:nvSpPr>
        <p:spPr>
          <a:xfrm>
            <a:off x="250050" y="2502763"/>
            <a:ext cx="645300" cy="81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Calibri"/>
                <a:ea typeface="Calibri"/>
                <a:cs typeface="Calibri"/>
                <a:sym typeface="Calibri"/>
              </a:rPr>
              <a:t>35x</a:t>
            </a:r>
            <a:endParaRPr sz="2000" b="1">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8"/>
          <p:cNvSpPr/>
          <p:nvPr/>
        </p:nvSpPr>
        <p:spPr>
          <a:xfrm>
            <a:off x="0" y="1979975"/>
            <a:ext cx="9144000" cy="2827125"/>
          </a:xfrm>
          <a:prstGeom prst="flowChartManualInput">
            <a:avLst/>
          </a:prstGeom>
          <a:solidFill>
            <a:srgbClr val="0063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What is PCR?</a:t>
            </a:r>
            <a:endParaRPr/>
          </a:p>
        </p:txBody>
      </p:sp>
      <p:sp>
        <p:nvSpPr>
          <p:cNvPr id="340" name="Google Shape;340;p48"/>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1" name="Google Shape;341;p48"/>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342" name="Google Shape;342;p48"/>
          <p:cNvSpPr txBox="1"/>
          <p:nvPr/>
        </p:nvSpPr>
        <p:spPr>
          <a:xfrm>
            <a:off x="757500" y="1215925"/>
            <a:ext cx="7629000" cy="322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500">
                <a:latin typeface="Calibri"/>
                <a:ea typeface="Calibri"/>
                <a:cs typeface="Calibri"/>
                <a:sym typeface="Calibri"/>
              </a:rPr>
              <a:t>PCR = Polymerase Chain Reaction</a:t>
            </a:r>
            <a:endParaRPr sz="3500">
              <a:latin typeface="Calibri"/>
              <a:ea typeface="Calibri"/>
              <a:cs typeface="Calibri"/>
              <a:sym typeface="Calibri"/>
            </a:endParaRPr>
          </a:p>
          <a:p>
            <a:pPr marL="0" lvl="0" indent="0" algn="ctr" rtl="0">
              <a:spcBef>
                <a:spcPts val="0"/>
              </a:spcBef>
              <a:spcAft>
                <a:spcPts val="0"/>
              </a:spcAft>
              <a:buNone/>
            </a:pPr>
            <a:endParaRPr sz="1000">
              <a:latin typeface="Calibri"/>
              <a:ea typeface="Calibri"/>
              <a:cs typeface="Calibri"/>
              <a:sym typeface="Calibri"/>
            </a:endParaRPr>
          </a:p>
          <a:p>
            <a:pPr marL="0" lvl="0" indent="0" algn="ctr" rtl="0">
              <a:spcBef>
                <a:spcPts val="0"/>
              </a:spcBef>
              <a:spcAft>
                <a:spcPts val="0"/>
              </a:spcAft>
              <a:buNone/>
            </a:pPr>
            <a:endParaRPr sz="3500">
              <a:latin typeface="Calibri"/>
              <a:ea typeface="Calibri"/>
              <a:cs typeface="Calibri"/>
              <a:sym typeface="Calibri"/>
            </a:endParaRPr>
          </a:p>
          <a:p>
            <a:pPr marL="0" lvl="0" indent="0" algn="ctr" rtl="0">
              <a:spcBef>
                <a:spcPts val="0"/>
              </a:spcBef>
              <a:spcAft>
                <a:spcPts val="0"/>
              </a:spcAft>
              <a:buNone/>
            </a:pPr>
            <a:r>
              <a:rPr lang="en" sz="2400">
                <a:solidFill>
                  <a:schemeClr val="lt1"/>
                </a:solidFill>
                <a:latin typeface="Avenir"/>
                <a:ea typeface="Avenir"/>
                <a:cs typeface="Avenir"/>
                <a:sym typeface="Avenir"/>
              </a:rPr>
              <a:t>Purpose:       </a:t>
            </a:r>
            <a:r>
              <a:rPr lang="en" sz="2400" b="1">
                <a:solidFill>
                  <a:schemeClr val="lt1"/>
                </a:solidFill>
                <a:latin typeface="Avenir"/>
                <a:ea typeface="Avenir"/>
                <a:cs typeface="Avenir"/>
                <a:sym typeface="Avenir"/>
              </a:rPr>
              <a:t>to a</a:t>
            </a:r>
            <a:r>
              <a:rPr lang="en" sz="3000" b="1">
                <a:solidFill>
                  <a:schemeClr val="lt1"/>
                </a:solidFill>
                <a:latin typeface="Avenir"/>
                <a:ea typeface="Avenir"/>
                <a:cs typeface="Avenir"/>
                <a:sym typeface="Avenir"/>
              </a:rPr>
              <a:t>m</a:t>
            </a:r>
            <a:r>
              <a:rPr lang="en" sz="3500" b="1">
                <a:solidFill>
                  <a:schemeClr val="lt1"/>
                </a:solidFill>
                <a:latin typeface="Avenir"/>
                <a:ea typeface="Avenir"/>
                <a:cs typeface="Avenir"/>
                <a:sym typeface="Avenir"/>
              </a:rPr>
              <a:t>p</a:t>
            </a:r>
            <a:r>
              <a:rPr lang="en" sz="4000" b="1">
                <a:solidFill>
                  <a:schemeClr val="lt1"/>
                </a:solidFill>
                <a:latin typeface="Avenir"/>
                <a:ea typeface="Avenir"/>
                <a:cs typeface="Avenir"/>
                <a:sym typeface="Avenir"/>
              </a:rPr>
              <a:t>l</a:t>
            </a:r>
            <a:r>
              <a:rPr lang="en" sz="4500" b="1">
                <a:solidFill>
                  <a:schemeClr val="lt1"/>
                </a:solidFill>
                <a:latin typeface="Avenir"/>
                <a:ea typeface="Avenir"/>
                <a:cs typeface="Avenir"/>
                <a:sym typeface="Avenir"/>
              </a:rPr>
              <a:t>i</a:t>
            </a:r>
            <a:r>
              <a:rPr lang="en" sz="5500" b="1">
                <a:solidFill>
                  <a:schemeClr val="lt1"/>
                </a:solidFill>
                <a:latin typeface="Avenir"/>
                <a:ea typeface="Avenir"/>
                <a:cs typeface="Avenir"/>
                <a:sym typeface="Avenir"/>
              </a:rPr>
              <a:t>f</a:t>
            </a:r>
            <a:r>
              <a:rPr lang="en" sz="6000" b="1">
                <a:solidFill>
                  <a:schemeClr val="lt1"/>
                </a:solidFill>
                <a:latin typeface="Avenir"/>
                <a:ea typeface="Avenir"/>
                <a:cs typeface="Avenir"/>
                <a:sym typeface="Avenir"/>
              </a:rPr>
              <a:t>Y </a:t>
            </a:r>
            <a:r>
              <a:rPr lang="en" sz="6500" b="1">
                <a:solidFill>
                  <a:schemeClr val="lt1"/>
                </a:solidFill>
                <a:latin typeface="Avenir"/>
                <a:ea typeface="Avenir"/>
                <a:cs typeface="Avenir"/>
                <a:sym typeface="Avenir"/>
              </a:rPr>
              <a:t>D</a:t>
            </a:r>
            <a:r>
              <a:rPr lang="en" sz="7500" b="1">
                <a:solidFill>
                  <a:schemeClr val="lt1"/>
                </a:solidFill>
                <a:latin typeface="Avenir"/>
                <a:ea typeface="Avenir"/>
                <a:cs typeface="Avenir"/>
                <a:sym typeface="Avenir"/>
              </a:rPr>
              <a:t>N</a:t>
            </a:r>
            <a:r>
              <a:rPr lang="en" sz="8500" b="1">
                <a:solidFill>
                  <a:schemeClr val="lt1"/>
                </a:solidFill>
                <a:latin typeface="Avenir"/>
                <a:ea typeface="Avenir"/>
                <a:cs typeface="Avenir"/>
                <a:sym typeface="Avenir"/>
              </a:rPr>
              <a:t>A</a:t>
            </a:r>
            <a:endParaRPr sz="8500" b="1">
              <a:solidFill>
                <a:schemeClr val="lt1"/>
              </a:solidFill>
              <a:latin typeface="Avenir"/>
              <a:ea typeface="Avenir"/>
              <a:cs typeface="Avenir"/>
              <a:sym typeface="Avenir"/>
            </a:endParaRPr>
          </a:p>
          <a:p>
            <a:pPr marL="0" lvl="0" indent="0" algn="ctr" rtl="0">
              <a:spcBef>
                <a:spcPts val="0"/>
              </a:spcBef>
              <a:spcAft>
                <a:spcPts val="0"/>
              </a:spcAft>
              <a:buNone/>
            </a:pPr>
            <a:endParaRPr sz="2400" b="1">
              <a:latin typeface="Avenir"/>
              <a:ea typeface="Avenir"/>
              <a:cs typeface="Avenir"/>
              <a:sym typeface="Avenir"/>
            </a:endParaRPr>
          </a:p>
          <a:p>
            <a:pPr marL="0" lvl="0" indent="0" algn="ctr" rtl="0">
              <a:spcBef>
                <a:spcPts val="0"/>
              </a:spcBef>
              <a:spcAft>
                <a:spcPts val="0"/>
              </a:spcAft>
              <a:buNone/>
            </a:pPr>
            <a:endParaRPr sz="2400">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2"/>
                                        </p:tgtEl>
                                        <p:attrNameLst>
                                          <p:attrName>style.visibility</p:attrName>
                                        </p:attrNameLst>
                                      </p:cBhvr>
                                      <p:to>
                                        <p:strVal val="visible"/>
                                      </p:to>
                                    </p:set>
                                    <p:animEffect transition="in" filter="fade">
                                      <p:cBhvr>
                                        <p:cTn id="7" dur="10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PCR Book Analogy</a:t>
            </a:r>
            <a:endParaRPr/>
          </a:p>
        </p:txBody>
      </p:sp>
      <p:sp>
        <p:nvSpPr>
          <p:cNvPr id="348" name="Google Shape;348;p49"/>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9" name="Google Shape;349;p49"/>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350" name="Google Shape;350;p49"/>
          <p:cNvSpPr txBox="1"/>
          <p:nvPr/>
        </p:nvSpPr>
        <p:spPr>
          <a:xfrm>
            <a:off x="4570225" y="1070700"/>
            <a:ext cx="39630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181818"/>
                </a:solidFill>
                <a:highlight>
                  <a:srgbClr val="FFFFFF"/>
                </a:highlight>
                <a:latin typeface="Merriweather"/>
                <a:ea typeface="Merriweather"/>
                <a:cs typeface="Merriweather"/>
                <a:sym typeface="Merriweather"/>
              </a:rPr>
              <a:t>“I can teach you how to bottle fame, brew glory, even put a stopper on death.” </a:t>
            </a:r>
            <a:endParaRPr sz="2000">
              <a:latin typeface="Calibri"/>
              <a:ea typeface="Calibri"/>
              <a:cs typeface="Calibri"/>
              <a:sym typeface="Calibri"/>
            </a:endParaRPr>
          </a:p>
        </p:txBody>
      </p:sp>
      <p:pic>
        <p:nvPicPr>
          <p:cNvPr id="351" name="Google Shape;351;p49"/>
          <p:cNvPicPr preferRelativeResize="0"/>
          <p:nvPr/>
        </p:nvPicPr>
        <p:blipFill>
          <a:blip r:embed="rId4">
            <a:alphaModFix/>
          </a:blip>
          <a:stretch>
            <a:fillRect/>
          </a:stretch>
        </p:blipFill>
        <p:spPr>
          <a:xfrm>
            <a:off x="1372900" y="1017725"/>
            <a:ext cx="2385450" cy="3603400"/>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PCR Book Analogy</a:t>
            </a:r>
            <a:endParaRPr/>
          </a:p>
        </p:txBody>
      </p:sp>
      <p:sp>
        <p:nvSpPr>
          <p:cNvPr id="357" name="Google Shape;357;p50"/>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8" name="Google Shape;358;p50"/>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359" name="Google Shape;359;p50"/>
          <p:cNvSpPr txBox="1"/>
          <p:nvPr/>
        </p:nvSpPr>
        <p:spPr>
          <a:xfrm>
            <a:off x="4570225" y="1070700"/>
            <a:ext cx="39630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181818"/>
                </a:solidFill>
                <a:highlight>
                  <a:srgbClr val="FFFFFF"/>
                </a:highlight>
                <a:latin typeface="Merriweather"/>
                <a:ea typeface="Merriweather"/>
                <a:cs typeface="Merriweather"/>
                <a:sym typeface="Merriweather"/>
              </a:rPr>
              <a:t>“I can teach you how to bottle fame, brew glory, even put a stopper on death.” </a:t>
            </a:r>
            <a:endParaRPr sz="2000">
              <a:latin typeface="Calibri"/>
              <a:ea typeface="Calibri"/>
              <a:cs typeface="Calibri"/>
              <a:sym typeface="Calibri"/>
            </a:endParaRPr>
          </a:p>
        </p:txBody>
      </p:sp>
      <p:pic>
        <p:nvPicPr>
          <p:cNvPr id="360" name="Google Shape;360;p50"/>
          <p:cNvPicPr preferRelativeResize="0"/>
          <p:nvPr/>
        </p:nvPicPr>
        <p:blipFill rotWithShape="1">
          <a:blip r:embed="rId4">
            <a:alphaModFix/>
          </a:blip>
          <a:srcRect l="54454" t="31577" r="17045" b="57944"/>
          <a:stretch/>
        </p:blipFill>
        <p:spPr>
          <a:xfrm>
            <a:off x="3082600" y="1418425"/>
            <a:ext cx="963675" cy="132350"/>
          </a:xfrm>
          <a:prstGeom prst="rect">
            <a:avLst/>
          </a:prstGeom>
          <a:noFill/>
          <a:ln>
            <a:noFill/>
          </a:ln>
        </p:spPr>
      </p:pic>
      <p:pic>
        <p:nvPicPr>
          <p:cNvPr id="361" name="Google Shape;361;p50"/>
          <p:cNvPicPr preferRelativeResize="0"/>
          <p:nvPr/>
        </p:nvPicPr>
        <p:blipFill rotWithShape="1">
          <a:blip r:embed="rId4">
            <a:alphaModFix/>
          </a:blip>
          <a:srcRect l="53377" t="44109" r="14003" b="45412"/>
          <a:stretch/>
        </p:blipFill>
        <p:spPr>
          <a:xfrm>
            <a:off x="2943275" y="1630575"/>
            <a:ext cx="1103000" cy="132350"/>
          </a:xfrm>
          <a:prstGeom prst="rect">
            <a:avLst/>
          </a:prstGeom>
          <a:noFill/>
          <a:ln>
            <a:noFill/>
          </a:ln>
        </p:spPr>
      </p:pic>
      <p:pic>
        <p:nvPicPr>
          <p:cNvPr id="362" name="Google Shape;362;p50"/>
          <p:cNvPicPr preferRelativeResize="0"/>
          <p:nvPr/>
        </p:nvPicPr>
        <p:blipFill>
          <a:blip r:embed="rId5">
            <a:alphaModFix/>
          </a:blip>
          <a:stretch>
            <a:fillRect/>
          </a:stretch>
        </p:blipFill>
        <p:spPr>
          <a:xfrm>
            <a:off x="1372900" y="1017725"/>
            <a:ext cx="2385450" cy="3603400"/>
          </a:xfrm>
          <a:prstGeom prst="rect">
            <a:avLst/>
          </a:prstGeom>
          <a:noFill/>
          <a:ln>
            <a:noFill/>
          </a:ln>
        </p:spPr>
      </p:pic>
      <p:sp>
        <p:nvSpPr>
          <p:cNvPr id="363" name="Google Shape;363;p50"/>
          <p:cNvSpPr txBox="1"/>
          <p:nvPr/>
        </p:nvSpPr>
        <p:spPr>
          <a:xfrm>
            <a:off x="3782225" y="786150"/>
            <a:ext cx="2082600" cy="2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aveat"/>
                <a:ea typeface="Caveat"/>
                <a:cs typeface="Caveat"/>
                <a:sym typeface="Caveat"/>
              </a:rPr>
              <a:t>page 137</a:t>
            </a:r>
            <a:endParaRPr sz="2000">
              <a:latin typeface="Caveat"/>
              <a:ea typeface="Caveat"/>
              <a:cs typeface="Caveat"/>
              <a:sym typeface="Cavea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PCR Book Analogy</a:t>
            </a:r>
            <a:endParaRPr/>
          </a:p>
        </p:txBody>
      </p:sp>
      <p:sp>
        <p:nvSpPr>
          <p:cNvPr id="369" name="Google Shape;369;p51"/>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0" name="Google Shape;370;p51"/>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371" name="Google Shape;371;p51"/>
          <p:cNvSpPr txBox="1"/>
          <p:nvPr/>
        </p:nvSpPr>
        <p:spPr>
          <a:xfrm>
            <a:off x="4570225" y="1070700"/>
            <a:ext cx="39630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181818"/>
                </a:solidFill>
                <a:highlight>
                  <a:srgbClr val="FFFFFF"/>
                </a:highlight>
                <a:latin typeface="Merriweather"/>
                <a:ea typeface="Merriweather"/>
                <a:cs typeface="Merriweather"/>
                <a:sym typeface="Merriweather"/>
              </a:rPr>
              <a:t>“I can teach you how to bottle fame, brew glory, even put a stopper on death.” </a:t>
            </a:r>
            <a:endParaRPr sz="2000">
              <a:latin typeface="Calibri"/>
              <a:ea typeface="Calibri"/>
              <a:cs typeface="Calibri"/>
              <a:sym typeface="Calibri"/>
            </a:endParaRPr>
          </a:p>
        </p:txBody>
      </p:sp>
      <p:pic>
        <p:nvPicPr>
          <p:cNvPr id="372" name="Google Shape;372;p51"/>
          <p:cNvPicPr preferRelativeResize="0"/>
          <p:nvPr/>
        </p:nvPicPr>
        <p:blipFill rotWithShape="1">
          <a:blip r:embed="rId4">
            <a:alphaModFix/>
          </a:blip>
          <a:srcRect l="54454" t="31577" r="17045" b="57944"/>
          <a:stretch/>
        </p:blipFill>
        <p:spPr>
          <a:xfrm>
            <a:off x="3082600" y="1418425"/>
            <a:ext cx="963675" cy="132350"/>
          </a:xfrm>
          <a:prstGeom prst="rect">
            <a:avLst/>
          </a:prstGeom>
          <a:noFill/>
          <a:ln>
            <a:noFill/>
          </a:ln>
        </p:spPr>
      </p:pic>
      <p:pic>
        <p:nvPicPr>
          <p:cNvPr id="373" name="Google Shape;373;p51"/>
          <p:cNvPicPr preferRelativeResize="0"/>
          <p:nvPr/>
        </p:nvPicPr>
        <p:blipFill rotWithShape="1">
          <a:blip r:embed="rId4">
            <a:alphaModFix/>
          </a:blip>
          <a:srcRect l="53377" t="44109" r="14003" b="45412"/>
          <a:stretch/>
        </p:blipFill>
        <p:spPr>
          <a:xfrm>
            <a:off x="2943275" y="1630575"/>
            <a:ext cx="1103000" cy="132350"/>
          </a:xfrm>
          <a:prstGeom prst="rect">
            <a:avLst/>
          </a:prstGeom>
          <a:noFill/>
          <a:ln>
            <a:noFill/>
          </a:ln>
        </p:spPr>
      </p:pic>
      <p:pic>
        <p:nvPicPr>
          <p:cNvPr id="374" name="Google Shape;374;p51"/>
          <p:cNvPicPr preferRelativeResize="0"/>
          <p:nvPr/>
        </p:nvPicPr>
        <p:blipFill>
          <a:blip r:embed="rId5">
            <a:alphaModFix/>
          </a:blip>
          <a:stretch>
            <a:fillRect/>
          </a:stretch>
        </p:blipFill>
        <p:spPr>
          <a:xfrm>
            <a:off x="1372900" y="1017725"/>
            <a:ext cx="2385450" cy="3603400"/>
          </a:xfrm>
          <a:prstGeom prst="rect">
            <a:avLst/>
          </a:prstGeom>
          <a:noFill/>
          <a:ln>
            <a:noFill/>
          </a:ln>
        </p:spPr>
      </p:pic>
      <p:sp>
        <p:nvSpPr>
          <p:cNvPr id="375" name="Google Shape;375;p51"/>
          <p:cNvSpPr txBox="1"/>
          <p:nvPr/>
        </p:nvSpPr>
        <p:spPr>
          <a:xfrm>
            <a:off x="3782225" y="786150"/>
            <a:ext cx="2082600" cy="2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aveat"/>
                <a:ea typeface="Caveat"/>
                <a:cs typeface="Caveat"/>
                <a:sym typeface="Caveat"/>
              </a:rPr>
              <a:t>page 137</a:t>
            </a:r>
            <a:endParaRPr sz="2000">
              <a:latin typeface="Caveat"/>
              <a:ea typeface="Caveat"/>
              <a:cs typeface="Caveat"/>
              <a:sym typeface="Caveat"/>
            </a:endParaRPr>
          </a:p>
        </p:txBody>
      </p:sp>
      <p:sp>
        <p:nvSpPr>
          <p:cNvPr id="376" name="Google Shape;376;p51"/>
          <p:cNvSpPr txBox="1"/>
          <p:nvPr/>
        </p:nvSpPr>
        <p:spPr>
          <a:xfrm>
            <a:off x="4722625" y="1223100"/>
            <a:ext cx="39630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181818"/>
                </a:solidFill>
                <a:latin typeface="Merriweather"/>
                <a:ea typeface="Merriweather"/>
                <a:cs typeface="Merriweather"/>
                <a:sym typeface="Merriweather"/>
              </a:rPr>
              <a:t>“I can teach you how to bottle fame, brew glory, even put a stopper on death.” </a:t>
            </a:r>
            <a:endParaRPr sz="2000">
              <a:latin typeface="Calibri"/>
              <a:ea typeface="Calibri"/>
              <a:cs typeface="Calibri"/>
              <a:sym typeface="Calibri"/>
            </a:endParaRPr>
          </a:p>
        </p:txBody>
      </p:sp>
      <p:sp>
        <p:nvSpPr>
          <p:cNvPr id="377" name="Google Shape;377;p51"/>
          <p:cNvSpPr txBox="1"/>
          <p:nvPr/>
        </p:nvSpPr>
        <p:spPr>
          <a:xfrm>
            <a:off x="4951225" y="842100"/>
            <a:ext cx="39630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181818"/>
                </a:solidFill>
                <a:latin typeface="Merriweather"/>
                <a:ea typeface="Merriweather"/>
                <a:cs typeface="Merriweather"/>
                <a:sym typeface="Merriweather"/>
              </a:rPr>
              <a:t>“I can teach you how to bottle fame, brew glory, even put a stopper on death.” </a:t>
            </a:r>
            <a:endParaRPr sz="2000">
              <a:latin typeface="Calibri"/>
              <a:ea typeface="Calibri"/>
              <a:cs typeface="Calibri"/>
              <a:sym typeface="Calibri"/>
            </a:endParaRPr>
          </a:p>
        </p:txBody>
      </p:sp>
      <p:sp>
        <p:nvSpPr>
          <p:cNvPr id="378" name="Google Shape;378;p51"/>
          <p:cNvSpPr txBox="1"/>
          <p:nvPr/>
        </p:nvSpPr>
        <p:spPr>
          <a:xfrm>
            <a:off x="4189225" y="613500"/>
            <a:ext cx="39630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181818"/>
                </a:solidFill>
                <a:latin typeface="Merriweather"/>
                <a:ea typeface="Merriweather"/>
                <a:cs typeface="Merriweather"/>
                <a:sym typeface="Merriweather"/>
              </a:rPr>
              <a:t>“I can teach you how to bottle fame, brew glory, even put a stopper on death.” </a:t>
            </a:r>
            <a:endParaRPr sz="2000">
              <a:latin typeface="Calibri"/>
              <a:ea typeface="Calibri"/>
              <a:cs typeface="Calibri"/>
              <a:sym typeface="Calibri"/>
            </a:endParaRPr>
          </a:p>
        </p:txBody>
      </p:sp>
      <p:sp>
        <p:nvSpPr>
          <p:cNvPr id="379" name="Google Shape;379;p51"/>
          <p:cNvSpPr txBox="1"/>
          <p:nvPr/>
        </p:nvSpPr>
        <p:spPr>
          <a:xfrm>
            <a:off x="4113025" y="1299300"/>
            <a:ext cx="39630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181818"/>
                </a:solidFill>
                <a:latin typeface="Merriweather"/>
                <a:ea typeface="Merriweather"/>
                <a:cs typeface="Merriweather"/>
                <a:sym typeface="Merriweather"/>
              </a:rPr>
              <a:t>“I can teach you how to bottle fame, brew glory, even put a stopper on death.” </a:t>
            </a:r>
            <a:endParaRPr sz="2000">
              <a:latin typeface="Calibri"/>
              <a:ea typeface="Calibri"/>
              <a:cs typeface="Calibri"/>
              <a:sym typeface="Calibri"/>
            </a:endParaRPr>
          </a:p>
        </p:txBody>
      </p:sp>
      <p:sp>
        <p:nvSpPr>
          <p:cNvPr id="380" name="Google Shape;380;p51"/>
          <p:cNvSpPr txBox="1"/>
          <p:nvPr/>
        </p:nvSpPr>
        <p:spPr>
          <a:xfrm>
            <a:off x="4265425" y="1604100"/>
            <a:ext cx="39630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181818"/>
                </a:solidFill>
                <a:latin typeface="Merriweather"/>
                <a:ea typeface="Merriweather"/>
                <a:cs typeface="Merriweather"/>
                <a:sym typeface="Merriweather"/>
              </a:rPr>
              <a:t>“I can teach you how to bottle fame, brew glory, even put a stopper on death.” </a:t>
            </a:r>
            <a:endParaRPr sz="2000">
              <a:latin typeface="Calibri"/>
              <a:ea typeface="Calibri"/>
              <a:cs typeface="Calibri"/>
              <a:sym typeface="Calibri"/>
            </a:endParaRPr>
          </a:p>
        </p:txBody>
      </p:sp>
      <p:sp>
        <p:nvSpPr>
          <p:cNvPr id="381" name="Google Shape;381;p51"/>
          <p:cNvSpPr txBox="1"/>
          <p:nvPr/>
        </p:nvSpPr>
        <p:spPr>
          <a:xfrm>
            <a:off x="4417825" y="1604100"/>
            <a:ext cx="39630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181818"/>
                </a:solidFill>
                <a:latin typeface="Merriweather"/>
                <a:ea typeface="Merriweather"/>
                <a:cs typeface="Merriweather"/>
                <a:sym typeface="Merriweather"/>
              </a:rPr>
              <a:t>“I can teach you how to bottle fame, brew glory, even put a stopper on death.” </a:t>
            </a:r>
            <a:endParaRPr sz="2000">
              <a:latin typeface="Calibri"/>
              <a:ea typeface="Calibri"/>
              <a:cs typeface="Calibri"/>
              <a:sym typeface="Calibri"/>
            </a:endParaRPr>
          </a:p>
        </p:txBody>
      </p:sp>
      <p:sp>
        <p:nvSpPr>
          <p:cNvPr id="382" name="Google Shape;382;p51"/>
          <p:cNvSpPr txBox="1"/>
          <p:nvPr/>
        </p:nvSpPr>
        <p:spPr>
          <a:xfrm>
            <a:off x="4646425" y="1756500"/>
            <a:ext cx="39630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181818"/>
                </a:solidFill>
                <a:latin typeface="Merriweather"/>
                <a:ea typeface="Merriweather"/>
                <a:cs typeface="Merriweather"/>
                <a:sym typeface="Merriweather"/>
              </a:rPr>
              <a:t>“I can teach you how to bottle fame, brew glory, even put a stopper on death.” </a:t>
            </a:r>
            <a:endParaRPr sz="2000">
              <a:latin typeface="Calibri"/>
              <a:ea typeface="Calibri"/>
              <a:cs typeface="Calibri"/>
              <a:sym typeface="Calibri"/>
            </a:endParaRPr>
          </a:p>
        </p:txBody>
      </p:sp>
      <p:sp>
        <p:nvSpPr>
          <p:cNvPr id="383" name="Google Shape;383;p51"/>
          <p:cNvSpPr txBox="1"/>
          <p:nvPr/>
        </p:nvSpPr>
        <p:spPr>
          <a:xfrm>
            <a:off x="5103625" y="1070700"/>
            <a:ext cx="39630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181818"/>
                </a:solidFill>
                <a:latin typeface="Merriweather"/>
                <a:ea typeface="Merriweather"/>
                <a:cs typeface="Merriweather"/>
                <a:sym typeface="Merriweather"/>
              </a:rPr>
              <a:t>“I can teach you how to bottle fame, brew glory, even put a stopper on death.” </a:t>
            </a:r>
            <a:endParaRPr sz="2000">
              <a:latin typeface="Calibri"/>
              <a:ea typeface="Calibri"/>
              <a:cs typeface="Calibri"/>
              <a:sym typeface="Calibri"/>
            </a:endParaRPr>
          </a:p>
        </p:txBody>
      </p:sp>
      <p:sp>
        <p:nvSpPr>
          <p:cNvPr id="384" name="Google Shape;384;p51"/>
          <p:cNvSpPr txBox="1"/>
          <p:nvPr/>
        </p:nvSpPr>
        <p:spPr>
          <a:xfrm>
            <a:off x="4875025" y="2061300"/>
            <a:ext cx="39630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181818"/>
                </a:solidFill>
                <a:latin typeface="Merriweather"/>
                <a:ea typeface="Merriweather"/>
                <a:cs typeface="Merriweather"/>
                <a:sym typeface="Merriweather"/>
              </a:rPr>
              <a:t>“I can teach you how to bottle fame, brew glory, even put a stopper on death.” </a:t>
            </a:r>
            <a:endParaRPr sz="2000">
              <a:latin typeface="Calibri"/>
              <a:ea typeface="Calibri"/>
              <a:cs typeface="Calibri"/>
              <a:sym typeface="Calibri"/>
            </a:endParaRPr>
          </a:p>
        </p:txBody>
      </p:sp>
      <p:sp>
        <p:nvSpPr>
          <p:cNvPr id="385" name="Google Shape;385;p51"/>
          <p:cNvSpPr txBox="1"/>
          <p:nvPr/>
        </p:nvSpPr>
        <p:spPr>
          <a:xfrm>
            <a:off x="4341625" y="765900"/>
            <a:ext cx="39630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181818"/>
                </a:solidFill>
                <a:latin typeface="Merriweather"/>
                <a:ea typeface="Merriweather"/>
                <a:cs typeface="Merriweather"/>
                <a:sym typeface="Merriweather"/>
              </a:rPr>
              <a:t>“I can teach you how to bottle fame, brew glory, even put a stopper on death.” </a:t>
            </a:r>
            <a:endParaRPr sz="2000">
              <a:latin typeface="Calibri"/>
              <a:ea typeface="Calibri"/>
              <a:cs typeface="Calibri"/>
              <a:sym typeface="Calibri"/>
            </a:endParaRPr>
          </a:p>
        </p:txBody>
      </p:sp>
      <p:sp>
        <p:nvSpPr>
          <p:cNvPr id="386" name="Google Shape;386;p51"/>
          <p:cNvSpPr txBox="1"/>
          <p:nvPr/>
        </p:nvSpPr>
        <p:spPr>
          <a:xfrm>
            <a:off x="4494025" y="918300"/>
            <a:ext cx="39630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181818"/>
                </a:solidFill>
                <a:latin typeface="Merriweather"/>
                <a:ea typeface="Merriweather"/>
                <a:cs typeface="Merriweather"/>
                <a:sym typeface="Merriweather"/>
              </a:rPr>
              <a:t>“I can teach you how to bottle fame, brew glory, even put a stopper on death.” </a:t>
            </a:r>
            <a:endParaRPr sz="2000">
              <a:latin typeface="Calibri"/>
              <a:ea typeface="Calibri"/>
              <a:cs typeface="Calibri"/>
              <a:sym typeface="Calibri"/>
            </a:endParaRPr>
          </a:p>
        </p:txBody>
      </p:sp>
      <p:sp>
        <p:nvSpPr>
          <p:cNvPr id="387" name="Google Shape;387;p51"/>
          <p:cNvSpPr txBox="1"/>
          <p:nvPr/>
        </p:nvSpPr>
        <p:spPr>
          <a:xfrm>
            <a:off x="4646425" y="1070700"/>
            <a:ext cx="39630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181818"/>
                </a:solidFill>
                <a:latin typeface="Merriweather"/>
                <a:ea typeface="Merriweather"/>
                <a:cs typeface="Merriweather"/>
                <a:sym typeface="Merriweather"/>
              </a:rPr>
              <a:t>“I can teach you how to bottle fame, brew glory, even put a stopper on death.” </a:t>
            </a:r>
            <a:endParaRPr sz="2000">
              <a:latin typeface="Calibri"/>
              <a:ea typeface="Calibri"/>
              <a:cs typeface="Calibri"/>
              <a:sym typeface="Calibri"/>
            </a:endParaRPr>
          </a:p>
        </p:txBody>
      </p:sp>
      <p:sp>
        <p:nvSpPr>
          <p:cNvPr id="388" name="Google Shape;388;p51"/>
          <p:cNvSpPr txBox="1"/>
          <p:nvPr/>
        </p:nvSpPr>
        <p:spPr>
          <a:xfrm>
            <a:off x="4798825" y="1223100"/>
            <a:ext cx="39630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181818"/>
                </a:solidFill>
                <a:latin typeface="Merriweather"/>
                <a:ea typeface="Merriweather"/>
                <a:cs typeface="Merriweather"/>
                <a:sym typeface="Merriweather"/>
              </a:rPr>
              <a:t>“I can teach you how to bottle fame, brew glory, even put a stopper on death.” </a:t>
            </a:r>
            <a:endParaRPr sz="2000">
              <a:latin typeface="Calibri"/>
              <a:ea typeface="Calibri"/>
              <a:cs typeface="Calibri"/>
              <a:sym typeface="Calibri"/>
            </a:endParaRPr>
          </a:p>
        </p:txBody>
      </p:sp>
      <p:sp>
        <p:nvSpPr>
          <p:cNvPr id="389" name="Google Shape;389;p51"/>
          <p:cNvSpPr txBox="1"/>
          <p:nvPr/>
        </p:nvSpPr>
        <p:spPr>
          <a:xfrm>
            <a:off x="4875025" y="1375500"/>
            <a:ext cx="39630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181818"/>
                </a:solidFill>
                <a:latin typeface="Merriweather"/>
                <a:ea typeface="Merriweather"/>
                <a:cs typeface="Merriweather"/>
                <a:sym typeface="Merriweather"/>
              </a:rPr>
              <a:t>“I can teach you how to bottle fame, brew glory, even put a stopper on death.” </a:t>
            </a:r>
            <a:endParaRPr sz="2000">
              <a:latin typeface="Calibri"/>
              <a:ea typeface="Calibri"/>
              <a:cs typeface="Calibri"/>
              <a:sym typeface="Calibri"/>
            </a:endParaRPr>
          </a:p>
        </p:txBody>
      </p:sp>
      <p:sp>
        <p:nvSpPr>
          <p:cNvPr id="390" name="Google Shape;390;p51"/>
          <p:cNvSpPr txBox="1"/>
          <p:nvPr/>
        </p:nvSpPr>
        <p:spPr>
          <a:xfrm>
            <a:off x="5103625" y="2213700"/>
            <a:ext cx="39630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181818"/>
                </a:solidFill>
                <a:latin typeface="Merriweather"/>
                <a:ea typeface="Merriweather"/>
                <a:cs typeface="Merriweather"/>
                <a:sym typeface="Merriweather"/>
              </a:rPr>
              <a:t>“I can teach you how to bottle fame, brew glory, even put a stopper on death.” </a:t>
            </a:r>
            <a:endParaRPr sz="2000">
              <a:latin typeface="Calibri"/>
              <a:ea typeface="Calibri"/>
              <a:cs typeface="Calibri"/>
              <a:sym typeface="Calibri"/>
            </a:endParaRPr>
          </a:p>
        </p:txBody>
      </p:sp>
      <p:sp>
        <p:nvSpPr>
          <p:cNvPr id="391" name="Google Shape;391;p51"/>
          <p:cNvSpPr txBox="1"/>
          <p:nvPr/>
        </p:nvSpPr>
        <p:spPr>
          <a:xfrm>
            <a:off x="5103625" y="1680300"/>
            <a:ext cx="39630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181818"/>
                </a:solidFill>
                <a:latin typeface="Merriweather"/>
                <a:ea typeface="Merriweather"/>
                <a:cs typeface="Merriweather"/>
                <a:sym typeface="Merriweather"/>
              </a:rPr>
              <a:t>“I can teach you how to bottle fame, brew glory, even put a stopper on death.” </a:t>
            </a:r>
            <a:endParaRPr sz="2000">
              <a:latin typeface="Calibri"/>
              <a:ea typeface="Calibri"/>
              <a:cs typeface="Calibri"/>
              <a:sym typeface="Calibri"/>
            </a:endParaRPr>
          </a:p>
        </p:txBody>
      </p:sp>
      <p:sp>
        <p:nvSpPr>
          <p:cNvPr id="392" name="Google Shape;392;p51"/>
          <p:cNvSpPr txBox="1"/>
          <p:nvPr/>
        </p:nvSpPr>
        <p:spPr>
          <a:xfrm>
            <a:off x="4122475" y="2074925"/>
            <a:ext cx="39630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181818"/>
                </a:solidFill>
                <a:latin typeface="Merriweather"/>
                <a:ea typeface="Merriweather"/>
                <a:cs typeface="Merriweather"/>
                <a:sym typeface="Merriweather"/>
              </a:rPr>
              <a:t>“I can teach you how to bottle fame, brew glory, even put a stopper on death.” </a:t>
            </a:r>
            <a:endParaRPr sz="200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2"/>
          <p:cNvSpPr/>
          <p:nvPr/>
        </p:nvSpPr>
        <p:spPr>
          <a:xfrm>
            <a:off x="0" y="2299875"/>
            <a:ext cx="9144000" cy="6381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What are the components of a PCR reaction?</a:t>
            </a:r>
            <a:endParaRPr>
              <a:solidFill>
                <a:srgbClr val="0063C3"/>
              </a:solidFill>
            </a:endParaRPr>
          </a:p>
        </p:txBody>
      </p:sp>
      <p:sp>
        <p:nvSpPr>
          <p:cNvPr id="399" name="Google Shape;399;p52"/>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0" name="Google Shape;400;p52"/>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401" name="Google Shape;401;p52"/>
          <p:cNvSpPr txBox="1"/>
          <p:nvPr/>
        </p:nvSpPr>
        <p:spPr>
          <a:xfrm>
            <a:off x="373075" y="2347575"/>
            <a:ext cx="8770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Calibri"/>
                <a:ea typeface="Calibri"/>
                <a:cs typeface="Calibri"/>
                <a:sym typeface="Calibri"/>
              </a:rPr>
              <a:t>TAS2R38 specific primers     </a:t>
            </a:r>
            <a:endParaRPr sz="2800">
              <a:solidFill>
                <a:srgbClr val="FFFFFF"/>
              </a:solidFill>
              <a:latin typeface="Calibri"/>
              <a:ea typeface="Calibri"/>
              <a:cs typeface="Calibri"/>
              <a:sym typeface="Calibri"/>
            </a:endParaRPr>
          </a:p>
          <a:p>
            <a:pPr marL="0" lvl="0" indent="0" algn="l" rtl="0">
              <a:spcBef>
                <a:spcPts val="0"/>
              </a:spcBef>
              <a:spcAft>
                <a:spcPts val="0"/>
              </a:spcAft>
              <a:buNone/>
            </a:pPr>
            <a:endParaRPr sz="2800">
              <a:latin typeface="Calibri"/>
              <a:ea typeface="Calibri"/>
              <a:cs typeface="Calibri"/>
              <a:sym typeface="Calibri"/>
            </a:endParaRPr>
          </a:p>
          <a:p>
            <a:pPr marL="0" lvl="0" indent="0" algn="ctr" rtl="0">
              <a:spcBef>
                <a:spcPts val="0"/>
              </a:spcBef>
              <a:spcAft>
                <a:spcPts val="0"/>
              </a:spcAft>
              <a:buNone/>
            </a:pPr>
            <a:endParaRPr sz="2600">
              <a:latin typeface="Avenir"/>
              <a:ea typeface="Avenir"/>
              <a:cs typeface="Avenir"/>
              <a:sym typeface="Avenir"/>
            </a:endParaRPr>
          </a:p>
        </p:txBody>
      </p:sp>
      <p:sp>
        <p:nvSpPr>
          <p:cNvPr id="402" name="Google Shape;402;p52"/>
          <p:cNvSpPr/>
          <p:nvPr/>
        </p:nvSpPr>
        <p:spPr>
          <a:xfrm>
            <a:off x="0" y="2937275"/>
            <a:ext cx="9144000" cy="590400"/>
          </a:xfrm>
          <a:prstGeom prst="rect">
            <a:avLst/>
          </a:prstGeom>
          <a:solidFill>
            <a:srgbClr val="0063C3">
              <a:alpha val="8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2"/>
          <p:cNvSpPr txBox="1"/>
          <p:nvPr/>
        </p:nvSpPr>
        <p:spPr>
          <a:xfrm>
            <a:off x="373075" y="2954963"/>
            <a:ext cx="8770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800" dirty="0">
                <a:solidFill>
                  <a:srgbClr val="FFFFFF"/>
                </a:solidFill>
                <a:latin typeface="Calibri"/>
                <a:ea typeface="Calibri"/>
                <a:cs typeface="Calibri"/>
                <a:sym typeface="Calibri"/>
              </a:rPr>
              <a:t>dNTPs (A,C,T,Gs)															</a:t>
            </a:r>
            <a:endParaRPr sz="2800" dirty="0">
              <a:solidFill>
                <a:srgbClr val="FFFFFF"/>
              </a:solidFill>
              <a:latin typeface="Calibri"/>
              <a:ea typeface="Calibri"/>
              <a:cs typeface="Calibri"/>
              <a:sym typeface="Calibri"/>
            </a:endParaRPr>
          </a:p>
          <a:p>
            <a:pPr marL="0" lvl="0" indent="0" algn="l" rtl="0">
              <a:spcBef>
                <a:spcPts val="0"/>
              </a:spcBef>
              <a:spcAft>
                <a:spcPts val="0"/>
              </a:spcAft>
              <a:buNone/>
            </a:pPr>
            <a:endParaRPr sz="2800" dirty="0">
              <a:latin typeface="Calibri"/>
              <a:ea typeface="Calibri"/>
              <a:cs typeface="Calibri"/>
              <a:sym typeface="Calibri"/>
            </a:endParaRPr>
          </a:p>
          <a:p>
            <a:pPr marL="0" lvl="0" indent="0" algn="ctr" rtl="0">
              <a:spcBef>
                <a:spcPts val="0"/>
              </a:spcBef>
              <a:spcAft>
                <a:spcPts val="0"/>
              </a:spcAft>
              <a:buNone/>
            </a:pPr>
            <a:endParaRPr sz="2600" dirty="0">
              <a:latin typeface="Avenir"/>
              <a:ea typeface="Avenir"/>
              <a:cs typeface="Avenir"/>
              <a:sym typeface="Avenir"/>
            </a:endParaRPr>
          </a:p>
        </p:txBody>
      </p:sp>
      <p:sp>
        <p:nvSpPr>
          <p:cNvPr id="404" name="Google Shape;404;p52"/>
          <p:cNvSpPr/>
          <p:nvPr/>
        </p:nvSpPr>
        <p:spPr>
          <a:xfrm>
            <a:off x="0" y="3527575"/>
            <a:ext cx="9144000" cy="638100"/>
          </a:xfrm>
          <a:prstGeom prst="rect">
            <a:avLst/>
          </a:prstGeom>
          <a:solidFill>
            <a:srgbClr val="0063C3">
              <a:alpha val="65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2"/>
          <p:cNvSpPr txBox="1"/>
          <p:nvPr/>
        </p:nvSpPr>
        <p:spPr>
          <a:xfrm>
            <a:off x="373075" y="3564048"/>
            <a:ext cx="8770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Calibri"/>
                <a:ea typeface="Calibri"/>
                <a:cs typeface="Calibri"/>
                <a:sym typeface="Calibri"/>
              </a:rPr>
              <a:t>Salts (Tris-HCl, KCl, NH</a:t>
            </a:r>
            <a:r>
              <a:rPr lang="en" sz="2800" baseline="-25000">
                <a:solidFill>
                  <a:srgbClr val="FFFFFF"/>
                </a:solidFill>
                <a:latin typeface="Calibri"/>
                <a:ea typeface="Calibri"/>
                <a:cs typeface="Calibri"/>
                <a:sym typeface="Calibri"/>
              </a:rPr>
              <a:t>4</a:t>
            </a:r>
            <a:r>
              <a:rPr lang="en" sz="2800">
                <a:solidFill>
                  <a:srgbClr val="FFFFFF"/>
                </a:solidFill>
                <a:latin typeface="Calibri"/>
                <a:ea typeface="Calibri"/>
                <a:cs typeface="Calibri"/>
                <a:sym typeface="Calibri"/>
              </a:rPr>
              <a:t>Cl, MgCl</a:t>
            </a:r>
            <a:r>
              <a:rPr lang="en" sz="2800" baseline="-25000">
                <a:solidFill>
                  <a:srgbClr val="FFFFFF"/>
                </a:solidFill>
                <a:latin typeface="Calibri"/>
                <a:ea typeface="Calibri"/>
                <a:cs typeface="Calibri"/>
                <a:sym typeface="Calibri"/>
              </a:rPr>
              <a:t>2</a:t>
            </a:r>
            <a:r>
              <a:rPr lang="en" sz="2800">
                <a:solidFill>
                  <a:srgbClr val="FFFFFF"/>
                </a:solidFill>
                <a:latin typeface="Calibri"/>
                <a:ea typeface="Calibri"/>
                <a:cs typeface="Calibri"/>
                <a:sym typeface="Calibri"/>
              </a:rPr>
              <a:t>)			</a:t>
            </a:r>
            <a:endParaRPr sz="2600">
              <a:solidFill>
                <a:srgbClr val="FFFFFF"/>
              </a:solidFill>
              <a:latin typeface="Calibri"/>
              <a:ea typeface="Calibri"/>
              <a:cs typeface="Calibri"/>
              <a:sym typeface="Calibri"/>
            </a:endParaRPr>
          </a:p>
        </p:txBody>
      </p:sp>
      <p:sp>
        <p:nvSpPr>
          <p:cNvPr id="406" name="Google Shape;406;p52"/>
          <p:cNvSpPr/>
          <p:nvPr/>
        </p:nvSpPr>
        <p:spPr>
          <a:xfrm>
            <a:off x="0" y="4165675"/>
            <a:ext cx="9144000" cy="638100"/>
          </a:xfrm>
          <a:prstGeom prst="rect">
            <a:avLst/>
          </a:prstGeom>
          <a:solidFill>
            <a:srgbClr val="0063C3">
              <a:alpha val="4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2"/>
          <p:cNvSpPr txBox="1"/>
          <p:nvPr/>
        </p:nvSpPr>
        <p:spPr>
          <a:xfrm>
            <a:off x="373075" y="4201398"/>
            <a:ext cx="8770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Calibri"/>
                <a:ea typeface="Calibri"/>
                <a:cs typeface="Calibri"/>
                <a:sym typeface="Calibri"/>
              </a:rPr>
              <a:t>OneTaq® DNA Polymerase										</a:t>
            </a:r>
            <a:endParaRPr sz="2600">
              <a:solidFill>
                <a:srgbClr val="FFFFFF"/>
              </a:solidFill>
              <a:latin typeface="Calibri"/>
              <a:ea typeface="Calibri"/>
              <a:cs typeface="Calibri"/>
              <a:sym typeface="Calibri"/>
            </a:endParaRPr>
          </a:p>
        </p:txBody>
      </p:sp>
      <p:sp>
        <p:nvSpPr>
          <p:cNvPr id="408" name="Google Shape;408;p52"/>
          <p:cNvSpPr/>
          <p:nvPr/>
        </p:nvSpPr>
        <p:spPr>
          <a:xfrm>
            <a:off x="0" y="1674775"/>
            <a:ext cx="9144000" cy="638100"/>
          </a:xfrm>
          <a:prstGeom prst="rect">
            <a:avLst/>
          </a:prstGeom>
          <a:solidFill>
            <a:srgbClr val="005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2"/>
          <p:cNvSpPr txBox="1"/>
          <p:nvPr/>
        </p:nvSpPr>
        <p:spPr>
          <a:xfrm>
            <a:off x="373075" y="1740175"/>
            <a:ext cx="8770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Calibri"/>
                <a:ea typeface="Calibri"/>
                <a:cs typeface="Calibri"/>
                <a:sym typeface="Calibri"/>
              </a:rPr>
              <a:t>TAS2R38 Gene     </a:t>
            </a:r>
            <a:endParaRPr sz="2800">
              <a:solidFill>
                <a:srgbClr val="FFFFFF"/>
              </a:solidFill>
              <a:latin typeface="Calibri"/>
              <a:ea typeface="Calibri"/>
              <a:cs typeface="Calibri"/>
              <a:sym typeface="Calibri"/>
            </a:endParaRPr>
          </a:p>
          <a:p>
            <a:pPr marL="0" lvl="0" indent="0" algn="l" rtl="0">
              <a:spcBef>
                <a:spcPts val="0"/>
              </a:spcBef>
              <a:spcAft>
                <a:spcPts val="0"/>
              </a:spcAft>
              <a:buNone/>
            </a:pPr>
            <a:endParaRPr sz="2800">
              <a:latin typeface="Calibri"/>
              <a:ea typeface="Calibri"/>
              <a:cs typeface="Calibri"/>
              <a:sym typeface="Calibri"/>
            </a:endParaRPr>
          </a:p>
          <a:p>
            <a:pPr marL="0" lvl="0" indent="0" algn="ctr" rtl="0">
              <a:spcBef>
                <a:spcPts val="0"/>
              </a:spcBef>
              <a:spcAft>
                <a:spcPts val="0"/>
              </a:spcAft>
              <a:buNone/>
            </a:pPr>
            <a:endParaRPr sz="2600">
              <a:latin typeface="Avenir"/>
              <a:ea typeface="Avenir"/>
              <a:cs typeface="Avenir"/>
              <a:sym typeface="Avenir"/>
            </a:endParaRPr>
          </a:p>
        </p:txBody>
      </p:sp>
      <p:sp>
        <p:nvSpPr>
          <p:cNvPr id="410" name="Google Shape;410;p52"/>
          <p:cNvSpPr/>
          <p:nvPr/>
        </p:nvSpPr>
        <p:spPr>
          <a:xfrm>
            <a:off x="0" y="1067375"/>
            <a:ext cx="9144000" cy="638100"/>
          </a:xfrm>
          <a:prstGeom prst="rect">
            <a:avLst/>
          </a:prstGeom>
          <a:solidFill>
            <a:srgbClr val="003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2"/>
          <p:cNvSpPr txBox="1"/>
          <p:nvPr/>
        </p:nvSpPr>
        <p:spPr>
          <a:xfrm>
            <a:off x="373075" y="1132775"/>
            <a:ext cx="8770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dirty="0">
                <a:solidFill>
                  <a:srgbClr val="FFFFFF"/>
                </a:solidFill>
                <a:latin typeface="Calibri"/>
                <a:ea typeface="Calibri"/>
                <a:cs typeface="Calibri"/>
                <a:sym typeface="Calibri"/>
              </a:rPr>
              <a:t>Template DNA     												</a:t>
            </a:r>
            <a:endParaRPr sz="2800" dirty="0">
              <a:solidFill>
                <a:srgbClr val="FFFFFF"/>
              </a:solidFill>
              <a:latin typeface="Calibri"/>
              <a:ea typeface="Calibri"/>
              <a:cs typeface="Calibri"/>
              <a:sym typeface="Calibri"/>
            </a:endParaRPr>
          </a:p>
          <a:p>
            <a:pPr marL="0" lvl="0" indent="0" algn="l" rtl="0">
              <a:spcBef>
                <a:spcPts val="0"/>
              </a:spcBef>
              <a:spcAft>
                <a:spcPts val="0"/>
              </a:spcAft>
              <a:buNone/>
            </a:pPr>
            <a:endParaRPr sz="2800" dirty="0">
              <a:latin typeface="Calibri"/>
              <a:ea typeface="Calibri"/>
              <a:cs typeface="Calibri"/>
              <a:sym typeface="Calibri"/>
            </a:endParaRPr>
          </a:p>
          <a:p>
            <a:pPr marL="0" lvl="0" indent="0" algn="ctr" rtl="0">
              <a:spcBef>
                <a:spcPts val="0"/>
              </a:spcBef>
              <a:spcAft>
                <a:spcPts val="0"/>
              </a:spcAft>
              <a:buNone/>
            </a:pPr>
            <a:endParaRPr sz="2600" dirty="0">
              <a:latin typeface="Avenir"/>
              <a:ea typeface="Avenir"/>
              <a:cs typeface="Avenir"/>
              <a:sym typeface="Avenir"/>
            </a:endParaRPr>
          </a:p>
        </p:txBody>
      </p:sp>
      <p:sp>
        <p:nvSpPr>
          <p:cNvPr id="17" name="Google Shape;431;p53"/>
          <p:cNvSpPr/>
          <p:nvPr/>
        </p:nvSpPr>
        <p:spPr>
          <a:xfrm>
            <a:off x="5393850" y="1268100"/>
            <a:ext cx="665400" cy="338700"/>
          </a:xfrm>
          <a:prstGeom prst="rightArrow">
            <a:avLst>
              <a:gd name="adj1" fmla="val 50000"/>
              <a:gd name="adj2" fmla="val 4096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6290795" y="1180582"/>
            <a:ext cx="1601919" cy="523220"/>
          </a:xfrm>
          <a:prstGeom prst="rect">
            <a:avLst/>
          </a:prstGeom>
          <a:noFill/>
        </p:spPr>
        <p:txBody>
          <a:bodyPr wrap="square" rtlCol="0">
            <a:spAutoFit/>
          </a:bodyPr>
          <a:lstStyle/>
          <a:p>
            <a:r>
              <a:rPr lang="en-US" sz="2800" dirty="0">
                <a:solidFill>
                  <a:srgbClr val="FFFFFF"/>
                </a:solidFill>
                <a:latin typeface="Calibri"/>
                <a:ea typeface="Calibri"/>
                <a:cs typeface="Calibri"/>
                <a:sym typeface="Calibri"/>
              </a:rPr>
              <a:t>Book</a:t>
            </a:r>
            <a:r>
              <a:rPr lang="en" dirty="0">
                <a:solidFill>
                  <a:srgbClr val="FFFFFF"/>
                </a:solidFill>
                <a:latin typeface="Calibri"/>
                <a:ea typeface="Calibri"/>
                <a:cs typeface="Calibri"/>
                <a:sym typeface="Calibri"/>
              </a:rPr>
              <a:t>	</a:t>
            </a:r>
            <a:endParaRPr lang="en-US" dirty="0"/>
          </a:p>
        </p:txBody>
      </p:sp>
      <p:sp>
        <p:nvSpPr>
          <p:cNvPr id="20" name="Google Shape;431;p53"/>
          <p:cNvSpPr/>
          <p:nvPr/>
        </p:nvSpPr>
        <p:spPr>
          <a:xfrm>
            <a:off x="5393850" y="1832863"/>
            <a:ext cx="665400" cy="338700"/>
          </a:xfrm>
          <a:prstGeom prst="rightArrow">
            <a:avLst>
              <a:gd name="adj1" fmla="val 50000"/>
              <a:gd name="adj2" fmla="val 4096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Box 20"/>
          <p:cNvSpPr txBox="1"/>
          <p:nvPr/>
        </p:nvSpPr>
        <p:spPr>
          <a:xfrm>
            <a:off x="6290795" y="1745345"/>
            <a:ext cx="1601919" cy="523220"/>
          </a:xfrm>
          <a:prstGeom prst="rect">
            <a:avLst/>
          </a:prstGeom>
          <a:noFill/>
        </p:spPr>
        <p:txBody>
          <a:bodyPr wrap="square" rtlCol="0">
            <a:spAutoFit/>
          </a:bodyPr>
          <a:lstStyle/>
          <a:p>
            <a:r>
              <a:rPr lang="en-US" sz="2800" dirty="0" smtClean="0">
                <a:solidFill>
                  <a:srgbClr val="FFFFFF"/>
                </a:solidFill>
                <a:latin typeface="Calibri"/>
                <a:ea typeface="Calibri"/>
                <a:cs typeface="Calibri"/>
                <a:sym typeface="Calibri"/>
              </a:rPr>
              <a:t>Quote</a:t>
            </a:r>
            <a:r>
              <a:rPr lang="en" dirty="0">
                <a:solidFill>
                  <a:srgbClr val="FFFFFF"/>
                </a:solidFill>
                <a:latin typeface="Calibri"/>
                <a:ea typeface="Calibri"/>
                <a:cs typeface="Calibri"/>
                <a:sym typeface="Calibri"/>
              </a:rPr>
              <a:t>	</a:t>
            </a:r>
            <a:endParaRPr lang="en-US" dirty="0"/>
          </a:p>
        </p:txBody>
      </p:sp>
      <p:sp>
        <p:nvSpPr>
          <p:cNvPr id="22" name="Google Shape;431;p53"/>
          <p:cNvSpPr/>
          <p:nvPr/>
        </p:nvSpPr>
        <p:spPr>
          <a:xfrm>
            <a:off x="5393850" y="2520296"/>
            <a:ext cx="665400" cy="338700"/>
          </a:xfrm>
          <a:prstGeom prst="rightArrow">
            <a:avLst>
              <a:gd name="adj1" fmla="val 50000"/>
              <a:gd name="adj2" fmla="val 4096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TextBox 22"/>
          <p:cNvSpPr txBox="1"/>
          <p:nvPr/>
        </p:nvSpPr>
        <p:spPr>
          <a:xfrm>
            <a:off x="6290795" y="2432778"/>
            <a:ext cx="1601919" cy="738664"/>
          </a:xfrm>
          <a:prstGeom prst="rect">
            <a:avLst/>
          </a:prstGeom>
          <a:noFill/>
        </p:spPr>
        <p:txBody>
          <a:bodyPr wrap="square" rtlCol="0">
            <a:spAutoFit/>
          </a:bodyPr>
          <a:lstStyle/>
          <a:p>
            <a:r>
              <a:rPr lang="en-US" sz="2800" dirty="0" smtClean="0">
                <a:solidFill>
                  <a:srgbClr val="FFFFFF"/>
                </a:solidFill>
                <a:latin typeface="Calibri"/>
                <a:ea typeface="Calibri"/>
                <a:cs typeface="Calibri"/>
                <a:sym typeface="Calibri"/>
              </a:rPr>
              <a:t>Post-its</a:t>
            </a:r>
            <a:r>
              <a:rPr lang="en" dirty="0">
                <a:solidFill>
                  <a:srgbClr val="FFFFFF"/>
                </a:solidFill>
                <a:latin typeface="Calibri"/>
                <a:ea typeface="Calibri"/>
                <a:cs typeface="Calibri"/>
                <a:sym typeface="Calibri"/>
              </a:rPr>
              <a:t>	</a:t>
            </a:r>
            <a:endParaRPr lang="en-US" dirty="0"/>
          </a:p>
        </p:txBody>
      </p:sp>
      <p:sp>
        <p:nvSpPr>
          <p:cNvPr id="24" name="Google Shape;431;p53"/>
          <p:cNvSpPr/>
          <p:nvPr/>
        </p:nvSpPr>
        <p:spPr>
          <a:xfrm>
            <a:off x="5339995" y="3075195"/>
            <a:ext cx="665400" cy="338700"/>
          </a:xfrm>
          <a:prstGeom prst="rightArrow">
            <a:avLst>
              <a:gd name="adj1" fmla="val 50000"/>
              <a:gd name="adj2" fmla="val 4096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TextBox 24"/>
          <p:cNvSpPr txBox="1"/>
          <p:nvPr/>
        </p:nvSpPr>
        <p:spPr>
          <a:xfrm>
            <a:off x="6236940" y="2987677"/>
            <a:ext cx="1601919" cy="523220"/>
          </a:xfrm>
          <a:prstGeom prst="rect">
            <a:avLst/>
          </a:prstGeom>
          <a:noFill/>
        </p:spPr>
        <p:txBody>
          <a:bodyPr wrap="square" rtlCol="0">
            <a:spAutoFit/>
          </a:bodyPr>
          <a:lstStyle/>
          <a:p>
            <a:r>
              <a:rPr lang="en-US" sz="2800" dirty="0" smtClean="0">
                <a:solidFill>
                  <a:srgbClr val="FFFFFF"/>
                </a:solidFill>
                <a:latin typeface="Calibri"/>
                <a:ea typeface="Calibri"/>
                <a:cs typeface="Calibri"/>
                <a:sym typeface="Calibri"/>
              </a:rPr>
              <a:t>ABC’s</a:t>
            </a:r>
            <a:r>
              <a:rPr lang="en" dirty="0">
                <a:solidFill>
                  <a:srgbClr val="FFFFFF"/>
                </a:solidFill>
                <a:latin typeface="Calibri"/>
                <a:ea typeface="Calibri"/>
                <a:cs typeface="Calibri"/>
                <a:sym typeface="Calibri"/>
              </a:rPr>
              <a:t>	</a:t>
            </a:r>
            <a:endParaRPr lang="en-US" dirty="0"/>
          </a:p>
        </p:txBody>
      </p:sp>
      <p:sp>
        <p:nvSpPr>
          <p:cNvPr id="26" name="Google Shape;431;p53"/>
          <p:cNvSpPr/>
          <p:nvPr/>
        </p:nvSpPr>
        <p:spPr>
          <a:xfrm>
            <a:off x="5339995" y="3647807"/>
            <a:ext cx="665400" cy="338700"/>
          </a:xfrm>
          <a:prstGeom prst="rightArrow">
            <a:avLst>
              <a:gd name="adj1" fmla="val 50000"/>
              <a:gd name="adj2" fmla="val 4096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TextBox 26"/>
          <p:cNvSpPr txBox="1"/>
          <p:nvPr/>
        </p:nvSpPr>
        <p:spPr>
          <a:xfrm>
            <a:off x="6236940" y="3560289"/>
            <a:ext cx="1601919" cy="523220"/>
          </a:xfrm>
          <a:prstGeom prst="rect">
            <a:avLst/>
          </a:prstGeom>
          <a:noFill/>
        </p:spPr>
        <p:txBody>
          <a:bodyPr wrap="square" rtlCol="0">
            <a:spAutoFit/>
          </a:bodyPr>
          <a:lstStyle/>
          <a:p>
            <a:r>
              <a:rPr lang="en-US" sz="2800" dirty="0" smtClean="0">
                <a:solidFill>
                  <a:srgbClr val="FFFFFF"/>
                </a:solidFill>
                <a:latin typeface="Calibri"/>
                <a:ea typeface="Calibri"/>
                <a:cs typeface="Calibri"/>
                <a:sym typeface="Calibri"/>
              </a:rPr>
              <a:t>Ink</a:t>
            </a:r>
            <a:r>
              <a:rPr lang="en" dirty="0">
                <a:solidFill>
                  <a:srgbClr val="FFFFFF"/>
                </a:solidFill>
                <a:latin typeface="Calibri"/>
                <a:ea typeface="Calibri"/>
                <a:cs typeface="Calibri"/>
                <a:sym typeface="Calibri"/>
              </a:rPr>
              <a:t>	</a:t>
            </a:r>
            <a:endParaRPr lang="en-US" dirty="0"/>
          </a:p>
        </p:txBody>
      </p:sp>
      <p:sp>
        <p:nvSpPr>
          <p:cNvPr id="28" name="Google Shape;431;p53"/>
          <p:cNvSpPr/>
          <p:nvPr/>
        </p:nvSpPr>
        <p:spPr>
          <a:xfrm>
            <a:off x="5278118" y="4330056"/>
            <a:ext cx="665400" cy="338700"/>
          </a:xfrm>
          <a:prstGeom prst="rightArrow">
            <a:avLst>
              <a:gd name="adj1" fmla="val 50000"/>
              <a:gd name="adj2" fmla="val 4096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TextBox 28"/>
          <p:cNvSpPr txBox="1"/>
          <p:nvPr/>
        </p:nvSpPr>
        <p:spPr>
          <a:xfrm>
            <a:off x="6175063" y="4242538"/>
            <a:ext cx="1601919" cy="523220"/>
          </a:xfrm>
          <a:prstGeom prst="rect">
            <a:avLst/>
          </a:prstGeom>
          <a:noFill/>
        </p:spPr>
        <p:txBody>
          <a:bodyPr wrap="square" rtlCol="0">
            <a:spAutoFit/>
          </a:bodyPr>
          <a:lstStyle/>
          <a:p>
            <a:r>
              <a:rPr lang="en-US" sz="2800" dirty="0" smtClean="0">
                <a:solidFill>
                  <a:srgbClr val="FFFFFF"/>
                </a:solidFill>
                <a:latin typeface="Calibri"/>
                <a:ea typeface="Calibri"/>
                <a:cs typeface="Calibri"/>
                <a:sym typeface="Calibri"/>
              </a:rPr>
              <a:t>Pen</a:t>
            </a:r>
            <a:r>
              <a:rPr lang="en" dirty="0">
                <a:solidFill>
                  <a:srgbClr val="FFFFFF"/>
                </a:solidFill>
                <a:latin typeface="Calibri"/>
                <a:ea typeface="Calibri"/>
                <a:cs typeface="Calibri"/>
                <a:sym typeface="Calibri"/>
              </a:rPr>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p:bldP spid="20" grpId="0" animBg="1"/>
      <p:bldP spid="21" grpId="0"/>
      <p:bldP spid="22" grpId="0" animBg="1"/>
      <p:bldP spid="23" grpId="0"/>
      <p:bldP spid="24" grpId="0" animBg="1"/>
      <p:bldP spid="25" grpId="0"/>
      <p:bldP spid="26" grpId="0" animBg="1"/>
      <p:bldP spid="27" grpId="0"/>
      <p:bldP spid="28" grpId="0" animBg="1"/>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How does PCR work? </a:t>
            </a:r>
            <a:endParaRPr/>
          </a:p>
        </p:txBody>
      </p:sp>
      <p:sp>
        <p:nvSpPr>
          <p:cNvPr id="444" name="Google Shape;444;p54"/>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5" name="Google Shape;445;p54"/>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pic>
        <p:nvPicPr>
          <p:cNvPr id="446" name="Google Shape;446;p54"/>
          <p:cNvPicPr preferRelativeResize="0"/>
          <p:nvPr/>
        </p:nvPicPr>
        <p:blipFill>
          <a:blip r:embed="rId4">
            <a:alphaModFix/>
          </a:blip>
          <a:stretch>
            <a:fillRect/>
          </a:stretch>
        </p:blipFill>
        <p:spPr>
          <a:xfrm>
            <a:off x="114300" y="1227275"/>
            <a:ext cx="8915397" cy="2480900"/>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How does PCR work? </a:t>
            </a:r>
            <a:endParaRPr/>
          </a:p>
        </p:txBody>
      </p:sp>
      <p:sp>
        <p:nvSpPr>
          <p:cNvPr id="452" name="Google Shape;452;p55"/>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3" name="Google Shape;453;p55"/>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pic>
        <p:nvPicPr>
          <p:cNvPr id="454" name="Google Shape;454;p55">
            <a:hlinkClick r:id="rId4"/>
          </p:cNvPr>
          <p:cNvPicPr preferRelativeResize="0"/>
          <p:nvPr/>
        </p:nvPicPr>
        <p:blipFill>
          <a:blip r:embed="rId5">
            <a:alphaModFix/>
          </a:blip>
          <a:stretch>
            <a:fillRect/>
          </a:stretch>
        </p:blipFill>
        <p:spPr>
          <a:xfrm>
            <a:off x="2405050" y="1017713"/>
            <a:ext cx="4333875" cy="3495675"/>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57"/>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0" name="Google Shape;470;p57"/>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471" name="Google Shape;471;p57"/>
          <p:cNvSpPr txBox="1"/>
          <p:nvPr/>
        </p:nvSpPr>
        <p:spPr>
          <a:xfrm>
            <a:off x="152450" y="1666875"/>
            <a:ext cx="9144000" cy="132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200">
                <a:latin typeface="Calibri"/>
                <a:ea typeface="Calibri"/>
                <a:cs typeface="Calibri"/>
                <a:sym typeface="Calibri"/>
              </a:rPr>
              <a:t>Phenotype</a:t>
            </a:r>
            <a:endParaRPr sz="7200">
              <a:latin typeface="Calibri"/>
              <a:ea typeface="Calibri"/>
              <a:cs typeface="Calibri"/>
              <a:sym typeface="Calibri"/>
            </a:endParaRPr>
          </a:p>
        </p:txBody>
      </p:sp>
      <p:sp>
        <p:nvSpPr>
          <p:cNvPr id="472" name="Google Shape;472;p57"/>
          <p:cNvSpPr txBox="1"/>
          <p:nvPr/>
        </p:nvSpPr>
        <p:spPr>
          <a:xfrm>
            <a:off x="5162550" y="1666875"/>
            <a:ext cx="3967200" cy="132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200">
                <a:latin typeface="Calibri"/>
                <a:ea typeface="Calibri"/>
                <a:cs typeface="Calibri"/>
                <a:sym typeface="Calibri"/>
              </a:rPr>
              <a:t>Genotype</a:t>
            </a:r>
            <a:endParaRPr sz="7200">
              <a:latin typeface="Calibri"/>
              <a:ea typeface="Calibri"/>
              <a:cs typeface="Calibri"/>
              <a:sym typeface="Calibri"/>
            </a:endParaRPr>
          </a:p>
        </p:txBody>
      </p:sp>
      <p:sp>
        <p:nvSpPr>
          <p:cNvPr id="473" name="Google Shape;473;p57"/>
          <p:cNvSpPr/>
          <p:nvPr/>
        </p:nvSpPr>
        <p:spPr>
          <a:xfrm rot="10800000">
            <a:off x="4314150" y="2275700"/>
            <a:ext cx="665400" cy="338700"/>
          </a:xfrm>
          <a:prstGeom prst="rightArrow">
            <a:avLst>
              <a:gd name="adj1" fmla="val 50000"/>
              <a:gd name="adj2" fmla="val 4096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7"/>
          <p:cNvSpPr/>
          <p:nvPr/>
        </p:nvSpPr>
        <p:spPr>
          <a:xfrm>
            <a:off x="4497150" y="2275700"/>
            <a:ext cx="665400" cy="338700"/>
          </a:xfrm>
          <a:prstGeom prst="rightArrow">
            <a:avLst>
              <a:gd name="adj1" fmla="val 50000"/>
              <a:gd name="adj2" fmla="val 4096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Stop and Think: Vocab Review</a:t>
            </a:r>
            <a:endParaRPr/>
          </a:p>
        </p:txBody>
      </p:sp>
      <p:sp>
        <p:nvSpPr>
          <p:cNvPr id="480" name="Google Shape;480;p58"/>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1" name="Google Shape;481;p58"/>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482" name="Google Shape;482;p58"/>
          <p:cNvSpPr/>
          <p:nvPr/>
        </p:nvSpPr>
        <p:spPr>
          <a:xfrm>
            <a:off x="2018575" y="1149650"/>
            <a:ext cx="2563800" cy="16821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8"/>
          <p:cNvSpPr txBox="1"/>
          <p:nvPr/>
        </p:nvSpPr>
        <p:spPr>
          <a:xfrm>
            <a:off x="2018575" y="1157725"/>
            <a:ext cx="2555700" cy="167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800">
                <a:solidFill>
                  <a:srgbClr val="FFFFFF"/>
                </a:solidFill>
                <a:latin typeface="Calibri"/>
                <a:ea typeface="Calibri"/>
                <a:cs typeface="Calibri"/>
                <a:sym typeface="Calibri"/>
              </a:rPr>
              <a:t>Phenotype</a:t>
            </a:r>
            <a:endParaRPr sz="2800">
              <a:solidFill>
                <a:srgbClr val="FFFFFF"/>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2800">
                <a:solidFill>
                  <a:srgbClr val="FFFFFF"/>
                </a:solidFill>
                <a:latin typeface="Calibri"/>
                <a:ea typeface="Calibri"/>
                <a:cs typeface="Calibri"/>
                <a:sym typeface="Calibri"/>
              </a:rPr>
              <a:t>Genotype</a:t>
            </a:r>
            <a:endParaRPr>
              <a:solidFill>
                <a:srgbClr val="FFFFFF"/>
              </a:solidFill>
            </a:endParaRPr>
          </a:p>
        </p:txBody>
      </p:sp>
      <p:sp>
        <p:nvSpPr>
          <p:cNvPr id="484" name="Google Shape;484;p58"/>
          <p:cNvSpPr/>
          <p:nvPr/>
        </p:nvSpPr>
        <p:spPr>
          <a:xfrm>
            <a:off x="4647850" y="1153675"/>
            <a:ext cx="2563800" cy="16821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8"/>
          <p:cNvSpPr txBox="1"/>
          <p:nvPr/>
        </p:nvSpPr>
        <p:spPr>
          <a:xfrm>
            <a:off x="4647850" y="1161750"/>
            <a:ext cx="2555700" cy="167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FFFFFF"/>
                </a:solidFill>
                <a:latin typeface="Calibri"/>
                <a:ea typeface="Calibri"/>
                <a:cs typeface="Calibri"/>
                <a:sym typeface="Calibri"/>
              </a:rPr>
              <a:t>DNA</a:t>
            </a:r>
            <a:endParaRPr sz="2800">
              <a:solidFill>
                <a:srgbClr val="FFFFFF"/>
              </a:solidFill>
              <a:latin typeface="Calibri"/>
              <a:ea typeface="Calibri"/>
              <a:cs typeface="Calibri"/>
              <a:sym typeface="Calibri"/>
            </a:endParaRPr>
          </a:p>
          <a:p>
            <a:pPr marL="0" lvl="0" indent="0" algn="ctr" rtl="0">
              <a:spcBef>
                <a:spcPts val="0"/>
              </a:spcBef>
              <a:spcAft>
                <a:spcPts val="0"/>
              </a:spcAft>
              <a:buNone/>
            </a:pPr>
            <a:r>
              <a:rPr lang="en" sz="2800">
                <a:solidFill>
                  <a:srgbClr val="FFFFFF"/>
                </a:solidFill>
                <a:latin typeface="Calibri"/>
                <a:ea typeface="Calibri"/>
                <a:cs typeface="Calibri"/>
                <a:sym typeface="Calibri"/>
              </a:rPr>
              <a:t>Allele</a:t>
            </a:r>
            <a:endParaRPr sz="2800">
              <a:solidFill>
                <a:srgbClr val="FFFFFF"/>
              </a:solidFill>
              <a:latin typeface="Calibri"/>
              <a:ea typeface="Calibri"/>
              <a:cs typeface="Calibri"/>
              <a:sym typeface="Calibri"/>
            </a:endParaRPr>
          </a:p>
        </p:txBody>
      </p:sp>
      <p:sp>
        <p:nvSpPr>
          <p:cNvPr id="486" name="Google Shape;486;p58"/>
          <p:cNvSpPr/>
          <p:nvPr/>
        </p:nvSpPr>
        <p:spPr>
          <a:xfrm>
            <a:off x="2014525" y="2894075"/>
            <a:ext cx="2563800" cy="16821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8"/>
          <p:cNvSpPr txBox="1"/>
          <p:nvPr/>
        </p:nvSpPr>
        <p:spPr>
          <a:xfrm>
            <a:off x="2014525" y="2902150"/>
            <a:ext cx="2555700" cy="167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FFFFFF"/>
                </a:solidFill>
                <a:latin typeface="Calibri"/>
                <a:ea typeface="Calibri"/>
                <a:cs typeface="Calibri"/>
                <a:sym typeface="Calibri"/>
              </a:rPr>
              <a:t>Dominant</a:t>
            </a:r>
            <a:endParaRPr sz="2800">
              <a:solidFill>
                <a:srgbClr val="FFFFFF"/>
              </a:solidFill>
              <a:latin typeface="Calibri"/>
              <a:ea typeface="Calibri"/>
              <a:cs typeface="Calibri"/>
              <a:sym typeface="Calibri"/>
            </a:endParaRPr>
          </a:p>
          <a:p>
            <a:pPr marL="0" lvl="0" indent="0" algn="ctr" rtl="0">
              <a:spcBef>
                <a:spcPts val="0"/>
              </a:spcBef>
              <a:spcAft>
                <a:spcPts val="0"/>
              </a:spcAft>
              <a:buNone/>
            </a:pPr>
            <a:r>
              <a:rPr lang="en" sz="2800">
                <a:solidFill>
                  <a:srgbClr val="FFFFFF"/>
                </a:solidFill>
                <a:latin typeface="Calibri"/>
                <a:ea typeface="Calibri"/>
                <a:cs typeface="Calibri"/>
                <a:sym typeface="Calibri"/>
              </a:rPr>
              <a:t>Recessive</a:t>
            </a:r>
            <a:endParaRPr sz="2800">
              <a:solidFill>
                <a:srgbClr val="FFFFFF"/>
              </a:solidFill>
              <a:latin typeface="Calibri"/>
              <a:ea typeface="Calibri"/>
              <a:cs typeface="Calibri"/>
              <a:sym typeface="Calibri"/>
            </a:endParaRPr>
          </a:p>
        </p:txBody>
      </p:sp>
      <p:sp>
        <p:nvSpPr>
          <p:cNvPr id="488" name="Google Shape;488;p58"/>
          <p:cNvSpPr/>
          <p:nvPr/>
        </p:nvSpPr>
        <p:spPr>
          <a:xfrm>
            <a:off x="4647850" y="2894075"/>
            <a:ext cx="2563800" cy="16821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8"/>
          <p:cNvSpPr txBox="1"/>
          <p:nvPr/>
        </p:nvSpPr>
        <p:spPr>
          <a:xfrm>
            <a:off x="4647850" y="2902150"/>
            <a:ext cx="2555700" cy="167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FFFFFF"/>
                </a:solidFill>
                <a:latin typeface="Calibri"/>
                <a:ea typeface="Calibri"/>
                <a:cs typeface="Calibri"/>
                <a:sym typeface="Calibri"/>
              </a:rPr>
              <a:t>Homozygous</a:t>
            </a:r>
            <a:endParaRPr sz="2800">
              <a:solidFill>
                <a:srgbClr val="FFFFFF"/>
              </a:solidFill>
              <a:latin typeface="Calibri"/>
              <a:ea typeface="Calibri"/>
              <a:cs typeface="Calibri"/>
              <a:sym typeface="Calibri"/>
            </a:endParaRPr>
          </a:p>
          <a:p>
            <a:pPr marL="0" lvl="0" indent="0" algn="ctr" rtl="0">
              <a:spcBef>
                <a:spcPts val="0"/>
              </a:spcBef>
              <a:spcAft>
                <a:spcPts val="0"/>
              </a:spcAft>
              <a:buNone/>
            </a:pPr>
            <a:r>
              <a:rPr lang="en" sz="2800">
                <a:solidFill>
                  <a:srgbClr val="FFFFFF"/>
                </a:solidFill>
                <a:latin typeface="Calibri"/>
                <a:ea typeface="Calibri"/>
                <a:cs typeface="Calibri"/>
                <a:sym typeface="Calibri"/>
              </a:rPr>
              <a:t>Heterozygous</a:t>
            </a:r>
            <a:endParaRPr sz="28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Phenotype vs Genotype?</a:t>
            </a:r>
            <a:endParaRPr>
              <a:solidFill>
                <a:srgbClr val="0063C3"/>
              </a:solidFill>
            </a:endParaRPr>
          </a:p>
        </p:txBody>
      </p:sp>
      <p:sp>
        <p:nvSpPr>
          <p:cNvPr id="170" name="Google Shape;170;p36"/>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71" name="Google Shape;171;p36"/>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172" name="Google Shape;172;p36"/>
          <p:cNvSpPr txBox="1"/>
          <p:nvPr/>
        </p:nvSpPr>
        <p:spPr>
          <a:xfrm>
            <a:off x="50" y="1666875"/>
            <a:ext cx="9144000" cy="132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7200" b="0" i="0" u="none" strike="noStrike" kern="0" cap="none" spc="0" normalizeH="0" baseline="0" noProof="0">
                <a:ln>
                  <a:noFill/>
                </a:ln>
                <a:solidFill>
                  <a:srgbClr val="000000"/>
                </a:solidFill>
                <a:effectLst/>
                <a:uLnTx/>
                <a:uFillTx/>
                <a:latin typeface="Calibri"/>
                <a:ea typeface="Calibri"/>
                <a:cs typeface="Calibri"/>
                <a:sym typeface="Calibri"/>
              </a:rPr>
              <a:t>Phenotype</a:t>
            </a:r>
            <a:endParaRPr kumimoji="0" sz="7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 name="Google Shape;173;p36"/>
          <p:cNvSpPr/>
          <p:nvPr/>
        </p:nvSpPr>
        <p:spPr>
          <a:xfrm rot="10800000">
            <a:off x="4239300" y="2275700"/>
            <a:ext cx="665400" cy="338700"/>
          </a:xfrm>
          <a:prstGeom prst="rightArrow">
            <a:avLst>
              <a:gd name="adj1" fmla="val 50000"/>
              <a:gd name="adj2" fmla="val 40965"/>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36"/>
          <p:cNvSpPr/>
          <p:nvPr/>
        </p:nvSpPr>
        <p:spPr>
          <a:xfrm>
            <a:off x="4516850" y="2275700"/>
            <a:ext cx="665400" cy="338700"/>
          </a:xfrm>
          <a:prstGeom prst="rightArrow">
            <a:avLst>
              <a:gd name="adj1" fmla="val 50000"/>
              <a:gd name="adj2" fmla="val 40965"/>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36"/>
          <p:cNvSpPr txBox="1"/>
          <p:nvPr/>
        </p:nvSpPr>
        <p:spPr>
          <a:xfrm>
            <a:off x="5182250" y="1666875"/>
            <a:ext cx="3961800" cy="132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7200" b="0" i="0" u="none" strike="noStrike" kern="0" cap="none" spc="0" normalizeH="0" baseline="0" noProof="0">
                <a:ln>
                  <a:noFill/>
                </a:ln>
                <a:solidFill>
                  <a:srgbClr val="000000"/>
                </a:solidFill>
                <a:effectLst/>
                <a:uLnTx/>
                <a:uFillTx/>
                <a:latin typeface="Calibri"/>
                <a:ea typeface="Calibri"/>
                <a:cs typeface="Calibri"/>
                <a:sym typeface="Calibri"/>
              </a:rPr>
              <a:t>Genotype</a:t>
            </a:r>
            <a:endParaRPr kumimoji="0" sz="7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 name="Google Shape;176;p36"/>
          <p:cNvSpPr txBox="1"/>
          <p:nvPr/>
        </p:nvSpPr>
        <p:spPr>
          <a:xfrm>
            <a:off x="1918050" y="3410550"/>
            <a:ext cx="5152800" cy="132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7200" b="0" i="0" u="none" strike="noStrike" kern="0" cap="none" spc="0" normalizeH="0" baseline="0" noProof="0">
                <a:ln>
                  <a:noFill/>
                </a:ln>
                <a:solidFill>
                  <a:srgbClr val="000000"/>
                </a:solidFill>
                <a:effectLst/>
                <a:uLnTx/>
                <a:uFillTx/>
                <a:latin typeface="Calibri"/>
                <a:ea typeface="Calibri"/>
                <a:cs typeface="Calibri"/>
                <a:sym typeface="Calibri"/>
              </a:rPr>
              <a:t>Environment</a:t>
            </a:r>
            <a:endParaRPr kumimoji="0" sz="7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 name="Google Shape;177;p36"/>
          <p:cNvSpPr/>
          <p:nvPr/>
        </p:nvSpPr>
        <p:spPr>
          <a:xfrm rot="-2972162">
            <a:off x="5111234" y="3122397"/>
            <a:ext cx="665208" cy="338770"/>
          </a:xfrm>
          <a:prstGeom prst="rightArrow">
            <a:avLst>
              <a:gd name="adj1" fmla="val 50000"/>
              <a:gd name="adj2" fmla="val 40965"/>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36"/>
          <p:cNvSpPr/>
          <p:nvPr/>
        </p:nvSpPr>
        <p:spPr>
          <a:xfrm rot="-7207575">
            <a:off x="3114395" y="3122408"/>
            <a:ext cx="665263" cy="338732"/>
          </a:xfrm>
          <a:prstGeom prst="rightArrow">
            <a:avLst>
              <a:gd name="adj1" fmla="val 50000"/>
              <a:gd name="adj2" fmla="val 40965"/>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1"/>
          <p:cNvSpPr/>
          <p:nvPr/>
        </p:nvSpPr>
        <p:spPr>
          <a:xfrm>
            <a:off x="801858" y="986994"/>
            <a:ext cx="6794695" cy="992579"/>
          </a:xfrm>
          <a:prstGeom prst="rect">
            <a:avLst/>
          </a:prstGeom>
        </p:spPr>
        <p:txBody>
          <a:bodyPr wrap="square">
            <a:spAutoFit/>
          </a:bodyPr>
          <a:lstStyle/>
          <a:p>
            <a:pPr marL="0" marR="0" lvl="0" indent="0" algn="l" defTabSz="285693" rtl="0" eaLnBrk="1" fontAlgn="auto" latinLnBrk="0" hangingPunct="1">
              <a:lnSpc>
                <a:spcPct val="100000"/>
              </a:lnSpc>
              <a:spcBef>
                <a:spcPts val="600"/>
              </a:spcBef>
              <a:spcAft>
                <a:spcPts val="0"/>
              </a:spcAft>
              <a:buClr>
                <a:srgbClr val="0063C3"/>
              </a:buClr>
              <a:buSzPct val="90000"/>
              <a:buFont typeface="Arial"/>
              <a:buNone/>
              <a:tabLst/>
              <a:defRPr/>
            </a:pPr>
            <a:r>
              <a:rPr kumimoji="0" lang="en-US" sz="1950" b="1" i="0" u="none" strike="noStrike" kern="1200" cap="none" spc="0" normalizeH="0" baseline="0" noProof="0" dirty="0">
                <a:ln>
                  <a:noFill/>
                </a:ln>
                <a:solidFill>
                  <a:srgbClr val="000000"/>
                </a:solidFill>
                <a:effectLst/>
                <a:uLnTx/>
                <a:uFillTx/>
                <a:latin typeface="Calibri" panose="020F0502020204030204"/>
                <a:ea typeface="+mn-ea"/>
                <a:cs typeface="Arial"/>
                <a:sym typeface="Arial"/>
              </a:rPr>
              <a:t>This PCR laboratory allows students to link their phenotypic response to their genotype by studying the PTC taste receptor, TAS2R38. </a:t>
            </a:r>
          </a:p>
        </p:txBody>
      </p:sp>
    </p:spTree>
    <p:extLst>
      <p:ext uri="{BB962C8B-B14F-4D97-AF65-F5344CB8AC3E}">
        <p14:creationId xmlns:p14="http://schemas.microsoft.com/office/powerpoint/2010/main" val="146963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1000"/>
                                        <p:tgtEl>
                                          <p:spTgt spid="1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
                                        </p:tgtEl>
                                        <p:attrNameLst>
                                          <p:attrName>style.visibility</p:attrName>
                                        </p:attrNameLst>
                                      </p:cBhvr>
                                      <p:to>
                                        <p:strVal val="visible"/>
                                      </p:to>
                                    </p:set>
                                    <p:animEffect transition="in" filter="fade">
                                      <p:cBhvr>
                                        <p:cTn id="12" dur="1000"/>
                                        <p:tgtEl>
                                          <p:spTgt spid="173"/>
                                        </p:tgtEl>
                                      </p:cBhvr>
                                    </p:animEffect>
                                  </p:childTnLst>
                                </p:cTn>
                              </p:par>
                              <p:par>
                                <p:cTn id="13" presetID="10" presetClass="entr" presetSubtype="0" fill="hold" nodeType="withEffect">
                                  <p:stCondLst>
                                    <p:cond delay="0"/>
                                  </p:stCondLst>
                                  <p:childTnLst>
                                    <p:set>
                                      <p:cBhvr>
                                        <p:cTn id="14" dur="1" fill="hold">
                                          <p:stCondLst>
                                            <p:cond delay="0"/>
                                          </p:stCondLst>
                                        </p:cTn>
                                        <p:tgtEl>
                                          <p:spTgt spid="174"/>
                                        </p:tgtEl>
                                        <p:attrNameLst>
                                          <p:attrName>style.visibility</p:attrName>
                                        </p:attrNameLst>
                                      </p:cBhvr>
                                      <p:to>
                                        <p:strVal val="visible"/>
                                      </p:to>
                                    </p:set>
                                    <p:animEffect transition="in" filter="fade">
                                      <p:cBhvr>
                                        <p:cTn id="15" dur="1000"/>
                                        <p:tgtEl>
                                          <p:spTgt spid="1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6"/>
                                        </p:tgtEl>
                                        <p:attrNameLst>
                                          <p:attrName>style.visibility</p:attrName>
                                        </p:attrNameLst>
                                      </p:cBhvr>
                                      <p:to>
                                        <p:strVal val="visible"/>
                                      </p:to>
                                    </p:set>
                                    <p:animEffect transition="in" filter="fade">
                                      <p:cBhvr>
                                        <p:cTn id="20" dur="1000"/>
                                        <p:tgtEl>
                                          <p:spTgt spid="176"/>
                                        </p:tgtEl>
                                      </p:cBhvr>
                                    </p:animEffect>
                                  </p:childTnLst>
                                </p:cTn>
                              </p:par>
                              <p:par>
                                <p:cTn id="21" presetID="10" presetClass="entr" presetSubtype="0" fill="hold" nodeType="withEffect">
                                  <p:stCondLst>
                                    <p:cond delay="0"/>
                                  </p:stCondLst>
                                  <p:childTnLst>
                                    <p:set>
                                      <p:cBhvr>
                                        <p:cTn id="22" dur="1" fill="hold">
                                          <p:stCondLst>
                                            <p:cond delay="0"/>
                                          </p:stCondLst>
                                        </p:cTn>
                                        <p:tgtEl>
                                          <p:spTgt spid="177"/>
                                        </p:tgtEl>
                                        <p:attrNameLst>
                                          <p:attrName>style.visibility</p:attrName>
                                        </p:attrNameLst>
                                      </p:cBhvr>
                                      <p:to>
                                        <p:strVal val="visible"/>
                                      </p:to>
                                    </p:set>
                                    <p:animEffect transition="in" filter="fade">
                                      <p:cBhvr>
                                        <p:cTn id="23" dur="1000"/>
                                        <p:tgtEl>
                                          <p:spTgt spid="177"/>
                                        </p:tgtEl>
                                      </p:cBhvr>
                                    </p:animEffect>
                                  </p:childTnLst>
                                </p:cTn>
                              </p:par>
                              <p:par>
                                <p:cTn id="24" presetID="10" presetClass="entr" presetSubtype="0" fill="hold" nodeType="withEffect">
                                  <p:stCondLst>
                                    <p:cond delay="0"/>
                                  </p:stCondLst>
                                  <p:childTnLst>
                                    <p:set>
                                      <p:cBhvr>
                                        <p:cTn id="25" dur="1" fill="hold">
                                          <p:stCondLst>
                                            <p:cond delay="0"/>
                                          </p:stCondLst>
                                        </p:cTn>
                                        <p:tgtEl>
                                          <p:spTgt spid="178"/>
                                        </p:tgtEl>
                                        <p:attrNameLst>
                                          <p:attrName>style.visibility</p:attrName>
                                        </p:attrNameLst>
                                      </p:cBhvr>
                                      <p:to>
                                        <p:strVal val="visible"/>
                                      </p:to>
                                    </p:set>
                                    <p:animEffect transition="in" filter="fade">
                                      <p:cBhvr>
                                        <p:cTn id="26" dur="1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59"/>
          <p:cNvPicPr preferRelativeResize="0"/>
          <p:nvPr/>
        </p:nvPicPr>
        <p:blipFill rotWithShape="1">
          <a:blip r:embed="rId3">
            <a:alphaModFix/>
          </a:blip>
          <a:srcRect r="42987"/>
          <a:stretch/>
        </p:blipFill>
        <p:spPr>
          <a:xfrm>
            <a:off x="5464525" y="1251651"/>
            <a:ext cx="1585313" cy="1701731"/>
          </a:xfrm>
          <a:prstGeom prst="rect">
            <a:avLst/>
          </a:prstGeom>
          <a:noFill/>
          <a:ln>
            <a:noFill/>
          </a:ln>
        </p:spPr>
      </p:pic>
      <p:sp>
        <p:nvSpPr>
          <p:cNvPr id="495" name="Google Shape;495;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The TAS2R38 receptor has two allele forms </a:t>
            </a:r>
            <a:endParaRPr/>
          </a:p>
        </p:txBody>
      </p:sp>
      <p:sp>
        <p:nvSpPr>
          <p:cNvPr id="496" name="Google Shape;496;p59"/>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7" name="Google Shape;497;p59"/>
          <p:cNvPicPr preferRelativeResize="0"/>
          <p:nvPr/>
        </p:nvPicPr>
        <p:blipFill rotWithShape="1">
          <a:blip r:embed="rId4">
            <a:alphaModFix/>
          </a:blip>
          <a:srcRect b="21820"/>
          <a:stretch/>
        </p:blipFill>
        <p:spPr>
          <a:xfrm>
            <a:off x="7360700" y="4846337"/>
            <a:ext cx="1471601" cy="274225"/>
          </a:xfrm>
          <a:prstGeom prst="rect">
            <a:avLst/>
          </a:prstGeom>
          <a:noFill/>
          <a:ln>
            <a:noFill/>
          </a:ln>
        </p:spPr>
      </p:pic>
      <p:pic>
        <p:nvPicPr>
          <p:cNvPr id="498" name="Google Shape;498;p59"/>
          <p:cNvPicPr preferRelativeResize="0"/>
          <p:nvPr/>
        </p:nvPicPr>
        <p:blipFill rotWithShape="1">
          <a:blip r:embed="rId3">
            <a:alphaModFix/>
          </a:blip>
          <a:srcRect r="42987"/>
          <a:stretch/>
        </p:blipFill>
        <p:spPr>
          <a:xfrm>
            <a:off x="3092050" y="1720876"/>
            <a:ext cx="1585313" cy="1701731"/>
          </a:xfrm>
          <a:prstGeom prst="rect">
            <a:avLst/>
          </a:prstGeom>
          <a:noFill/>
          <a:ln>
            <a:noFill/>
          </a:ln>
        </p:spPr>
      </p:pic>
      <p:grpSp>
        <p:nvGrpSpPr>
          <p:cNvPr id="499" name="Google Shape;499;p59"/>
          <p:cNvGrpSpPr/>
          <p:nvPr/>
        </p:nvGrpSpPr>
        <p:grpSpPr>
          <a:xfrm>
            <a:off x="6029372" y="760833"/>
            <a:ext cx="326700" cy="649038"/>
            <a:chOff x="5812235" y="1425046"/>
            <a:chExt cx="326700" cy="649038"/>
          </a:xfrm>
        </p:grpSpPr>
        <p:sp>
          <p:nvSpPr>
            <p:cNvPr id="500" name="Google Shape;500;p59"/>
            <p:cNvSpPr/>
            <p:nvPr/>
          </p:nvSpPr>
          <p:spPr>
            <a:xfrm>
              <a:off x="5888494" y="1731484"/>
              <a:ext cx="150000" cy="342600"/>
            </a:xfrm>
            <a:prstGeom prst="rect">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9"/>
            <p:cNvSpPr/>
            <p:nvPr/>
          </p:nvSpPr>
          <p:spPr>
            <a:xfrm rot="-7496148">
              <a:off x="5837806" y="1511476"/>
              <a:ext cx="275557" cy="295440"/>
            </a:xfrm>
            <a:prstGeom prst="halfFrame">
              <a:avLst>
                <a:gd name="adj1" fmla="val 33333"/>
                <a:gd name="adj2" fmla="val 33333"/>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2" name="Google Shape;502;p59"/>
          <p:cNvSpPr txBox="1"/>
          <p:nvPr/>
        </p:nvSpPr>
        <p:spPr>
          <a:xfrm>
            <a:off x="7597325" y="626050"/>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741B47"/>
                </a:solidFill>
                <a:latin typeface="Calibri"/>
                <a:ea typeface="Calibri"/>
                <a:cs typeface="Calibri"/>
                <a:sym typeface="Calibri"/>
              </a:rPr>
              <a:t>B</a:t>
            </a:r>
            <a:endParaRPr sz="6000" b="1">
              <a:solidFill>
                <a:srgbClr val="741B47"/>
              </a:solidFill>
              <a:latin typeface="Calibri"/>
              <a:ea typeface="Calibri"/>
              <a:cs typeface="Calibri"/>
              <a:sym typeface="Calibri"/>
            </a:endParaRPr>
          </a:p>
        </p:txBody>
      </p:sp>
      <p:sp>
        <p:nvSpPr>
          <p:cNvPr id="503" name="Google Shape;503;p59"/>
          <p:cNvSpPr txBox="1"/>
          <p:nvPr/>
        </p:nvSpPr>
        <p:spPr>
          <a:xfrm>
            <a:off x="2638100" y="3418575"/>
            <a:ext cx="2391900" cy="122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TAS2R38 receptor is produced (</a:t>
            </a:r>
            <a:r>
              <a:rPr lang="en" b="1"/>
              <a:t>transcribed, translated</a:t>
            </a:r>
            <a:r>
              <a:rPr lang="en"/>
              <a:t>) and presented on the surface of tongue cells</a:t>
            </a:r>
            <a:endParaRPr/>
          </a:p>
        </p:txBody>
      </p:sp>
      <p:pic>
        <p:nvPicPr>
          <p:cNvPr id="504" name="Google Shape;504;p59"/>
          <p:cNvPicPr preferRelativeResize="0"/>
          <p:nvPr/>
        </p:nvPicPr>
        <p:blipFill rotWithShape="1">
          <a:blip r:embed="rId3">
            <a:alphaModFix/>
          </a:blip>
          <a:srcRect r="42987"/>
          <a:stretch/>
        </p:blipFill>
        <p:spPr>
          <a:xfrm>
            <a:off x="5554825" y="3102626"/>
            <a:ext cx="1585313" cy="1701731"/>
          </a:xfrm>
          <a:prstGeom prst="rect">
            <a:avLst/>
          </a:prstGeom>
          <a:noFill/>
          <a:ln>
            <a:noFill/>
          </a:ln>
        </p:spPr>
      </p:pic>
      <p:grpSp>
        <p:nvGrpSpPr>
          <p:cNvPr id="505" name="Google Shape;505;p59"/>
          <p:cNvGrpSpPr/>
          <p:nvPr/>
        </p:nvGrpSpPr>
        <p:grpSpPr>
          <a:xfrm>
            <a:off x="6132231" y="2732277"/>
            <a:ext cx="278100" cy="600013"/>
            <a:chOff x="6330368" y="1344852"/>
            <a:chExt cx="278100" cy="600013"/>
          </a:xfrm>
        </p:grpSpPr>
        <p:sp>
          <p:nvSpPr>
            <p:cNvPr id="506" name="Google Shape;506;p59"/>
            <p:cNvSpPr/>
            <p:nvPr/>
          </p:nvSpPr>
          <p:spPr>
            <a:xfrm>
              <a:off x="6394449" y="1602265"/>
              <a:ext cx="150000" cy="3426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9"/>
            <p:cNvSpPr/>
            <p:nvPr/>
          </p:nvSpPr>
          <p:spPr>
            <a:xfrm rot="10800000">
              <a:off x="6330368" y="1344852"/>
              <a:ext cx="278100" cy="342600"/>
            </a:xfrm>
            <a:prstGeom prst="blockArc">
              <a:avLst>
                <a:gd name="adj1" fmla="val 10800000"/>
                <a:gd name="adj2" fmla="val 0"/>
                <a:gd name="adj3" fmla="val 25000"/>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 name="Google Shape;508;p59"/>
          <p:cNvSpPr/>
          <p:nvPr/>
        </p:nvSpPr>
        <p:spPr>
          <a:xfrm rot="-2350820">
            <a:off x="4635821" y="1998843"/>
            <a:ext cx="665281" cy="438602"/>
          </a:xfrm>
          <a:prstGeom prst="rightArrow">
            <a:avLst>
              <a:gd name="adj1" fmla="val 50000"/>
              <a:gd name="adj2"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9"/>
          <p:cNvSpPr/>
          <p:nvPr/>
        </p:nvSpPr>
        <p:spPr>
          <a:xfrm rot="2436750">
            <a:off x="4688091" y="2823657"/>
            <a:ext cx="665499" cy="438698"/>
          </a:xfrm>
          <a:prstGeom prst="rightArrow">
            <a:avLst>
              <a:gd name="adj1" fmla="val 50000"/>
              <a:gd name="adj2"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9"/>
          <p:cNvSpPr txBox="1"/>
          <p:nvPr/>
        </p:nvSpPr>
        <p:spPr>
          <a:xfrm>
            <a:off x="7049850" y="1407950"/>
            <a:ext cx="20004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Dominant allele</a:t>
            </a:r>
            <a:endParaRPr sz="1800" b="1"/>
          </a:p>
        </p:txBody>
      </p:sp>
      <p:sp>
        <p:nvSpPr>
          <p:cNvPr id="511" name="Google Shape;511;p59"/>
          <p:cNvSpPr txBox="1"/>
          <p:nvPr/>
        </p:nvSpPr>
        <p:spPr>
          <a:xfrm>
            <a:off x="7634500" y="2489888"/>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6AA84F"/>
                </a:solidFill>
                <a:latin typeface="Calibri"/>
                <a:ea typeface="Calibri"/>
                <a:cs typeface="Calibri"/>
                <a:sym typeface="Calibri"/>
              </a:rPr>
              <a:t>b</a:t>
            </a:r>
            <a:endParaRPr sz="6000" b="1">
              <a:solidFill>
                <a:srgbClr val="6AA84F"/>
              </a:solidFill>
              <a:latin typeface="Calibri"/>
              <a:ea typeface="Calibri"/>
              <a:cs typeface="Calibri"/>
              <a:sym typeface="Calibri"/>
            </a:endParaRPr>
          </a:p>
        </p:txBody>
      </p:sp>
      <p:sp>
        <p:nvSpPr>
          <p:cNvPr id="512" name="Google Shape;512;p59"/>
          <p:cNvSpPr txBox="1"/>
          <p:nvPr/>
        </p:nvSpPr>
        <p:spPr>
          <a:xfrm>
            <a:off x="7049850" y="3350388"/>
            <a:ext cx="20004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Recessive allele</a:t>
            </a:r>
            <a:endParaRPr sz="1800" b="1"/>
          </a:p>
        </p:txBody>
      </p:sp>
      <p:pic>
        <p:nvPicPr>
          <p:cNvPr id="513" name="Google Shape;513;p59"/>
          <p:cNvPicPr preferRelativeResize="0"/>
          <p:nvPr/>
        </p:nvPicPr>
        <p:blipFill rotWithShape="1">
          <a:blip r:embed="rId5">
            <a:alphaModFix/>
          </a:blip>
          <a:srcRect l="38800"/>
          <a:stretch/>
        </p:blipFill>
        <p:spPr>
          <a:xfrm>
            <a:off x="306775" y="1495175"/>
            <a:ext cx="1697725" cy="2627449"/>
          </a:xfrm>
          <a:prstGeom prst="rect">
            <a:avLst/>
          </a:prstGeom>
          <a:noFill/>
          <a:ln>
            <a:noFill/>
          </a:ln>
        </p:spPr>
      </p:pic>
      <p:sp>
        <p:nvSpPr>
          <p:cNvPr id="514" name="Google Shape;514;p59"/>
          <p:cNvSpPr/>
          <p:nvPr/>
        </p:nvSpPr>
        <p:spPr>
          <a:xfrm rot="-5693088">
            <a:off x="1923876" y="1693538"/>
            <a:ext cx="718710" cy="1216224"/>
          </a:xfrm>
          <a:prstGeom prst="trapezoid">
            <a:avLst>
              <a:gd name="adj" fmla="val 42819"/>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9"/>
          <p:cNvSpPr txBox="1"/>
          <p:nvPr/>
        </p:nvSpPr>
        <p:spPr>
          <a:xfrm rot="-2867">
            <a:off x="1870517" y="1946029"/>
            <a:ext cx="1438801" cy="40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Calibri"/>
                <a:ea typeface="Calibri"/>
                <a:cs typeface="Calibri"/>
                <a:sym typeface="Calibri"/>
              </a:rPr>
              <a:t>Z</a:t>
            </a:r>
            <a:r>
              <a:rPr lang="en" sz="2200" b="1">
                <a:latin typeface="Calibri"/>
                <a:ea typeface="Calibri"/>
                <a:cs typeface="Calibri"/>
                <a:sym typeface="Calibri"/>
              </a:rPr>
              <a:t>O</a:t>
            </a:r>
            <a:r>
              <a:rPr lang="en" sz="2600" b="1">
                <a:latin typeface="Calibri"/>
                <a:ea typeface="Calibri"/>
                <a:cs typeface="Calibri"/>
                <a:sym typeface="Calibri"/>
              </a:rPr>
              <a:t>O</a:t>
            </a:r>
            <a:r>
              <a:rPr lang="en" sz="3000" b="1">
                <a:latin typeface="Calibri"/>
                <a:ea typeface="Calibri"/>
                <a:cs typeface="Calibri"/>
                <a:sym typeface="Calibri"/>
              </a:rPr>
              <a:t>M</a:t>
            </a:r>
            <a:endParaRPr sz="3000" b="1">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60"/>
          <p:cNvSpPr/>
          <p:nvPr/>
        </p:nvSpPr>
        <p:spPr>
          <a:xfrm>
            <a:off x="939600" y="2101888"/>
            <a:ext cx="2009700" cy="1122300"/>
          </a:xfrm>
          <a:prstGeom prst="rect">
            <a:avLst/>
          </a:prstGeom>
          <a:solidFill>
            <a:srgbClr val="A64D79">
              <a:alpha val="5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The dominant allele BINDS the PTC molecule</a:t>
            </a:r>
            <a:endParaRPr/>
          </a:p>
        </p:txBody>
      </p:sp>
      <p:sp>
        <p:nvSpPr>
          <p:cNvPr id="522" name="Google Shape;522;p60"/>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3" name="Google Shape;523;p60"/>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grpSp>
        <p:nvGrpSpPr>
          <p:cNvPr id="524" name="Google Shape;524;p60"/>
          <p:cNvGrpSpPr/>
          <p:nvPr/>
        </p:nvGrpSpPr>
        <p:grpSpPr>
          <a:xfrm>
            <a:off x="3122722" y="1440028"/>
            <a:ext cx="1096895" cy="1784334"/>
            <a:chOff x="5812235" y="1425046"/>
            <a:chExt cx="326700" cy="649038"/>
          </a:xfrm>
        </p:grpSpPr>
        <p:sp>
          <p:nvSpPr>
            <p:cNvPr id="525" name="Google Shape;525;p60"/>
            <p:cNvSpPr/>
            <p:nvPr/>
          </p:nvSpPr>
          <p:spPr>
            <a:xfrm>
              <a:off x="5888494" y="1731484"/>
              <a:ext cx="150000" cy="342600"/>
            </a:xfrm>
            <a:prstGeom prst="rect">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0"/>
            <p:cNvSpPr/>
            <p:nvPr/>
          </p:nvSpPr>
          <p:spPr>
            <a:xfrm rot="-7496148">
              <a:off x="5837806" y="1511476"/>
              <a:ext cx="275557" cy="295440"/>
            </a:xfrm>
            <a:prstGeom prst="halfFrame">
              <a:avLst>
                <a:gd name="adj1" fmla="val 33333"/>
                <a:gd name="adj2" fmla="val 33333"/>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7" name="Google Shape;527;p60"/>
          <p:cNvGrpSpPr/>
          <p:nvPr/>
        </p:nvGrpSpPr>
        <p:grpSpPr>
          <a:xfrm>
            <a:off x="5237804" y="1442312"/>
            <a:ext cx="824900" cy="1779759"/>
            <a:chOff x="6330368" y="1344852"/>
            <a:chExt cx="278100" cy="600013"/>
          </a:xfrm>
        </p:grpSpPr>
        <p:sp>
          <p:nvSpPr>
            <p:cNvPr id="528" name="Google Shape;528;p60"/>
            <p:cNvSpPr/>
            <p:nvPr/>
          </p:nvSpPr>
          <p:spPr>
            <a:xfrm>
              <a:off x="6394449" y="1602265"/>
              <a:ext cx="150000" cy="3426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0"/>
            <p:cNvSpPr/>
            <p:nvPr/>
          </p:nvSpPr>
          <p:spPr>
            <a:xfrm rot="10800000">
              <a:off x="6330368" y="1344852"/>
              <a:ext cx="278100" cy="342600"/>
            </a:xfrm>
            <a:prstGeom prst="blockArc">
              <a:avLst>
                <a:gd name="adj1" fmla="val 10800000"/>
                <a:gd name="adj2" fmla="val 0"/>
                <a:gd name="adj3" fmla="val 25000"/>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0" name="Google Shape;530;p60"/>
          <p:cNvSpPr/>
          <p:nvPr/>
        </p:nvSpPr>
        <p:spPr>
          <a:xfrm>
            <a:off x="3454874" y="1816500"/>
            <a:ext cx="432600" cy="572700"/>
          </a:xfrm>
          <a:prstGeom prst="diamond">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0"/>
          <p:cNvSpPr/>
          <p:nvPr/>
        </p:nvSpPr>
        <p:spPr>
          <a:xfrm>
            <a:off x="5433949" y="1167600"/>
            <a:ext cx="432600" cy="572700"/>
          </a:xfrm>
          <a:prstGeom prst="diamond">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0"/>
          <p:cNvSpPr/>
          <p:nvPr/>
        </p:nvSpPr>
        <p:spPr>
          <a:xfrm>
            <a:off x="968753" y="3816258"/>
            <a:ext cx="432600" cy="572700"/>
          </a:xfrm>
          <a:prstGeom prst="diamond">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0"/>
          <p:cNvSpPr txBox="1"/>
          <p:nvPr/>
        </p:nvSpPr>
        <p:spPr>
          <a:xfrm>
            <a:off x="1364304" y="3916632"/>
            <a:ext cx="1559700" cy="2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 PTC molecule</a:t>
            </a:r>
            <a:endParaRPr b="1"/>
          </a:p>
        </p:txBody>
      </p:sp>
      <p:sp>
        <p:nvSpPr>
          <p:cNvPr id="534" name="Google Shape;534;p60"/>
          <p:cNvSpPr txBox="1"/>
          <p:nvPr/>
        </p:nvSpPr>
        <p:spPr>
          <a:xfrm>
            <a:off x="939450" y="2209275"/>
            <a:ext cx="2009700" cy="130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t>Molecule/Receptor binding = signal</a:t>
            </a:r>
            <a:endParaRPr sz="1600" b="1"/>
          </a:p>
          <a:p>
            <a:pPr marL="0" lvl="0" indent="0" algn="ctr" rtl="0">
              <a:spcBef>
                <a:spcPts val="0"/>
              </a:spcBef>
              <a:spcAft>
                <a:spcPts val="0"/>
              </a:spcAft>
              <a:buNone/>
            </a:pPr>
            <a:r>
              <a:rPr lang="en" sz="1600" b="1"/>
              <a:t>BITTER!</a:t>
            </a:r>
            <a:endParaRPr sz="1600" b="1"/>
          </a:p>
        </p:txBody>
      </p:sp>
      <p:sp>
        <p:nvSpPr>
          <p:cNvPr id="535" name="Google Shape;535;p60"/>
          <p:cNvSpPr txBox="1"/>
          <p:nvPr/>
        </p:nvSpPr>
        <p:spPr>
          <a:xfrm>
            <a:off x="3342050" y="3367450"/>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741B47"/>
                </a:solidFill>
                <a:latin typeface="Calibri"/>
                <a:ea typeface="Calibri"/>
                <a:cs typeface="Calibri"/>
                <a:sym typeface="Calibri"/>
              </a:rPr>
              <a:t>B</a:t>
            </a:r>
            <a:endParaRPr sz="6000" b="1">
              <a:solidFill>
                <a:srgbClr val="741B47"/>
              </a:solidFill>
              <a:latin typeface="Calibri"/>
              <a:ea typeface="Calibri"/>
              <a:cs typeface="Calibri"/>
              <a:sym typeface="Calibri"/>
            </a:endParaRPr>
          </a:p>
        </p:txBody>
      </p:sp>
      <p:sp>
        <p:nvSpPr>
          <p:cNvPr id="536" name="Google Shape;536;p60"/>
          <p:cNvSpPr txBox="1"/>
          <p:nvPr/>
        </p:nvSpPr>
        <p:spPr>
          <a:xfrm>
            <a:off x="5368750" y="3367438"/>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6AA84F"/>
                </a:solidFill>
                <a:latin typeface="Calibri"/>
                <a:ea typeface="Calibri"/>
                <a:cs typeface="Calibri"/>
                <a:sym typeface="Calibri"/>
              </a:rPr>
              <a:t>b</a:t>
            </a:r>
            <a:endParaRPr sz="6000" b="1">
              <a:solidFill>
                <a:srgbClr val="6AA84F"/>
              </a:solidFill>
              <a:latin typeface="Calibri"/>
              <a:ea typeface="Calibri"/>
              <a:cs typeface="Calibri"/>
              <a:sym typeface="Calibri"/>
            </a:endParaRPr>
          </a:p>
        </p:txBody>
      </p:sp>
      <p:sp>
        <p:nvSpPr>
          <p:cNvPr id="537" name="Google Shape;537;p60"/>
          <p:cNvSpPr/>
          <p:nvPr/>
        </p:nvSpPr>
        <p:spPr>
          <a:xfrm>
            <a:off x="6502200" y="2101888"/>
            <a:ext cx="2009700" cy="1122300"/>
          </a:xfrm>
          <a:prstGeom prst="rect">
            <a:avLst/>
          </a:prstGeom>
          <a:solidFill>
            <a:srgbClr val="93C47D">
              <a:alpha val="5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0"/>
          <p:cNvSpPr txBox="1"/>
          <p:nvPr/>
        </p:nvSpPr>
        <p:spPr>
          <a:xfrm>
            <a:off x="6502050" y="2056875"/>
            <a:ext cx="2009700" cy="130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t>Molecule doesn’t bind to Receptor = no signal, no taste!</a:t>
            </a:r>
            <a:endParaRPr sz="1600" b="1"/>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What are the predicted genotypes of the three phenotypes?</a:t>
            </a:r>
            <a:endParaRPr/>
          </a:p>
        </p:txBody>
      </p:sp>
      <p:sp>
        <p:nvSpPr>
          <p:cNvPr id="544" name="Google Shape;544;p61"/>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5" name="Google Shape;545;p61"/>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546" name="Google Shape;546;p61"/>
          <p:cNvSpPr txBox="1"/>
          <p:nvPr/>
        </p:nvSpPr>
        <p:spPr>
          <a:xfrm>
            <a:off x="1133475" y="1965925"/>
            <a:ext cx="1619100" cy="67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Strong </a:t>
            </a:r>
            <a:endParaRPr sz="2000" b="1"/>
          </a:p>
          <a:p>
            <a:pPr marL="0" lvl="0" indent="0" algn="ctr" rtl="0">
              <a:spcBef>
                <a:spcPts val="0"/>
              </a:spcBef>
              <a:spcAft>
                <a:spcPts val="0"/>
              </a:spcAft>
              <a:buNone/>
            </a:pPr>
            <a:r>
              <a:rPr lang="en" sz="2000" b="1"/>
              <a:t>Taster</a:t>
            </a:r>
            <a:endParaRPr sz="2000" b="1"/>
          </a:p>
        </p:txBody>
      </p:sp>
      <p:sp>
        <p:nvSpPr>
          <p:cNvPr id="547" name="Google Shape;547;p61"/>
          <p:cNvSpPr/>
          <p:nvPr/>
        </p:nvSpPr>
        <p:spPr>
          <a:xfrm>
            <a:off x="0" y="1170371"/>
            <a:ext cx="9144000" cy="7191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1"/>
          <p:cNvSpPr txBox="1"/>
          <p:nvPr/>
        </p:nvSpPr>
        <p:spPr>
          <a:xfrm>
            <a:off x="0" y="1190625"/>
            <a:ext cx="9144000" cy="67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lt1"/>
                </a:solidFill>
                <a:latin typeface="Calibri"/>
                <a:ea typeface="Calibri"/>
                <a:cs typeface="Calibri"/>
                <a:sym typeface="Calibri"/>
              </a:rPr>
              <a:t>Stop and Think</a:t>
            </a:r>
            <a:endParaRPr sz="3000">
              <a:solidFill>
                <a:schemeClr val="lt1"/>
              </a:solidFill>
              <a:latin typeface="Calibri"/>
              <a:ea typeface="Calibri"/>
              <a:cs typeface="Calibri"/>
              <a:sym typeface="Calibri"/>
            </a:endParaRPr>
          </a:p>
        </p:txBody>
      </p:sp>
      <p:sp>
        <p:nvSpPr>
          <p:cNvPr id="549" name="Google Shape;549;p61"/>
          <p:cNvSpPr txBox="1"/>
          <p:nvPr/>
        </p:nvSpPr>
        <p:spPr>
          <a:xfrm>
            <a:off x="3832625" y="1965925"/>
            <a:ext cx="1619100" cy="67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Weak</a:t>
            </a:r>
            <a:endParaRPr sz="2000" b="1"/>
          </a:p>
          <a:p>
            <a:pPr marL="0" lvl="0" indent="0" algn="ctr" rtl="0">
              <a:spcBef>
                <a:spcPts val="0"/>
              </a:spcBef>
              <a:spcAft>
                <a:spcPts val="0"/>
              </a:spcAft>
              <a:buNone/>
            </a:pPr>
            <a:r>
              <a:rPr lang="en" sz="2000" b="1"/>
              <a:t>Taster</a:t>
            </a:r>
            <a:endParaRPr sz="2000" b="1"/>
          </a:p>
        </p:txBody>
      </p:sp>
      <p:sp>
        <p:nvSpPr>
          <p:cNvPr id="550" name="Google Shape;550;p61"/>
          <p:cNvSpPr txBox="1"/>
          <p:nvPr/>
        </p:nvSpPr>
        <p:spPr>
          <a:xfrm>
            <a:off x="6531775" y="1965925"/>
            <a:ext cx="1619100" cy="67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Non</a:t>
            </a:r>
            <a:endParaRPr sz="2000" b="1"/>
          </a:p>
          <a:p>
            <a:pPr marL="0" lvl="0" indent="0" algn="ctr" rtl="0">
              <a:spcBef>
                <a:spcPts val="0"/>
              </a:spcBef>
              <a:spcAft>
                <a:spcPts val="0"/>
              </a:spcAft>
              <a:buNone/>
            </a:pPr>
            <a:r>
              <a:rPr lang="en" sz="2000" b="1"/>
              <a:t>Taster</a:t>
            </a:r>
            <a:endParaRPr sz="2000" b="1"/>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What are the predicted genotypes of the three phenotypes?</a:t>
            </a:r>
            <a:endParaRPr/>
          </a:p>
        </p:txBody>
      </p:sp>
      <p:sp>
        <p:nvSpPr>
          <p:cNvPr id="556" name="Google Shape;556;p62"/>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7" name="Google Shape;557;p62"/>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558" name="Google Shape;558;p62"/>
          <p:cNvSpPr txBox="1"/>
          <p:nvPr/>
        </p:nvSpPr>
        <p:spPr>
          <a:xfrm>
            <a:off x="1133475" y="1965925"/>
            <a:ext cx="1619100" cy="67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Strong </a:t>
            </a:r>
            <a:endParaRPr sz="2000" b="1"/>
          </a:p>
          <a:p>
            <a:pPr marL="0" lvl="0" indent="0" algn="ctr" rtl="0">
              <a:spcBef>
                <a:spcPts val="0"/>
              </a:spcBef>
              <a:spcAft>
                <a:spcPts val="0"/>
              </a:spcAft>
              <a:buNone/>
            </a:pPr>
            <a:r>
              <a:rPr lang="en" sz="2000" b="1"/>
              <a:t>Taster</a:t>
            </a:r>
            <a:endParaRPr sz="2000" b="1"/>
          </a:p>
        </p:txBody>
      </p:sp>
      <p:sp>
        <p:nvSpPr>
          <p:cNvPr id="559" name="Google Shape;559;p62"/>
          <p:cNvSpPr/>
          <p:nvPr/>
        </p:nvSpPr>
        <p:spPr>
          <a:xfrm>
            <a:off x="0" y="1170371"/>
            <a:ext cx="9144000" cy="7191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2"/>
          <p:cNvSpPr txBox="1"/>
          <p:nvPr/>
        </p:nvSpPr>
        <p:spPr>
          <a:xfrm>
            <a:off x="0" y="1190625"/>
            <a:ext cx="9144000" cy="67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lt1"/>
                </a:solidFill>
                <a:latin typeface="Calibri"/>
                <a:ea typeface="Calibri"/>
                <a:cs typeface="Calibri"/>
                <a:sym typeface="Calibri"/>
              </a:rPr>
              <a:t>Stop and Think</a:t>
            </a:r>
            <a:endParaRPr sz="3000">
              <a:solidFill>
                <a:schemeClr val="lt1"/>
              </a:solidFill>
              <a:latin typeface="Calibri"/>
              <a:ea typeface="Calibri"/>
              <a:cs typeface="Calibri"/>
              <a:sym typeface="Calibri"/>
            </a:endParaRPr>
          </a:p>
        </p:txBody>
      </p:sp>
      <p:sp>
        <p:nvSpPr>
          <p:cNvPr id="561" name="Google Shape;561;p62"/>
          <p:cNvSpPr txBox="1"/>
          <p:nvPr/>
        </p:nvSpPr>
        <p:spPr>
          <a:xfrm>
            <a:off x="3832625" y="1965925"/>
            <a:ext cx="1619100" cy="67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Weak</a:t>
            </a:r>
            <a:endParaRPr sz="2000" b="1"/>
          </a:p>
          <a:p>
            <a:pPr marL="0" lvl="0" indent="0" algn="ctr" rtl="0">
              <a:spcBef>
                <a:spcPts val="0"/>
              </a:spcBef>
              <a:spcAft>
                <a:spcPts val="0"/>
              </a:spcAft>
              <a:buNone/>
            </a:pPr>
            <a:r>
              <a:rPr lang="en" sz="2000" b="1"/>
              <a:t>Taster</a:t>
            </a:r>
            <a:endParaRPr sz="2000" b="1"/>
          </a:p>
        </p:txBody>
      </p:sp>
      <p:sp>
        <p:nvSpPr>
          <p:cNvPr id="562" name="Google Shape;562;p62"/>
          <p:cNvSpPr txBox="1"/>
          <p:nvPr/>
        </p:nvSpPr>
        <p:spPr>
          <a:xfrm>
            <a:off x="6531775" y="1965925"/>
            <a:ext cx="1619100" cy="67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Non</a:t>
            </a:r>
            <a:endParaRPr sz="2000" b="1"/>
          </a:p>
          <a:p>
            <a:pPr marL="0" lvl="0" indent="0" algn="ctr" rtl="0">
              <a:spcBef>
                <a:spcPts val="0"/>
              </a:spcBef>
              <a:spcAft>
                <a:spcPts val="0"/>
              </a:spcAft>
              <a:buNone/>
            </a:pPr>
            <a:r>
              <a:rPr lang="en" sz="2000" b="1"/>
              <a:t>Taster</a:t>
            </a:r>
            <a:endParaRPr sz="2000" b="1"/>
          </a:p>
        </p:txBody>
      </p:sp>
      <p:pic>
        <p:nvPicPr>
          <p:cNvPr id="563" name="Google Shape;563;p62"/>
          <p:cNvPicPr preferRelativeResize="0"/>
          <p:nvPr/>
        </p:nvPicPr>
        <p:blipFill rotWithShape="1">
          <a:blip r:embed="rId4">
            <a:alphaModFix/>
          </a:blip>
          <a:srcRect r="42987"/>
          <a:stretch/>
        </p:blipFill>
        <p:spPr>
          <a:xfrm>
            <a:off x="4160400" y="3723400"/>
            <a:ext cx="954251" cy="1024341"/>
          </a:xfrm>
          <a:prstGeom prst="rect">
            <a:avLst/>
          </a:prstGeom>
          <a:noFill/>
          <a:ln>
            <a:noFill/>
          </a:ln>
        </p:spPr>
      </p:pic>
      <p:pic>
        <p:nvPicPr>
          <p:cNvPr id="564" name="Google Shape;564;p62"/>
          <p:cNvPicPr preferRelativeResize="0"/>
          <p:nvPr/>
        </p:nvPicPr>
        <p:blipFill rotWithShape="1">
          <a:blip r:embed="rId4">
            <a:alphaModFix/>
          </a:blip>
          <a:srcRect r="42987"/>
          <a:stretch/>
        </p:blipFill>
        <p:spPr>
          <a:xfrm>
            <a:off x="1453700" y="3723400"/>
            <a:ext cx="954251" cy="1024341"/>
          </a:xfrm>
          <a:prstGeom prst="rect">
            <a:avLst/>
          </a:prstGeom>
          <a:noFill/>
          <a:ln>
            <a:noFill/>
          </a:ln>
        </p:spPr>
      </p:pic>
      <p:sp>
        <p:nvSpPr>
          <p:cNvPr id="565" name="Google Shape;565;p62"/>
          <p:cNvSpPr txBox="1"/>
          <p:nvPr/>
        </p:nvSpPr>
        <p:spPr>
          <a:xfrm>
            <a:off x="1453700" y="2341050"/>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741B47"/>
                </a:solidFill>
                <a:latin typeface="Calibri"/>
                <a:ea typeface="Calibri"/>
                <a:cs typeface="Calibri"/>
                <a:sym typeface="Calibri"/>
              </a:rPr>
              <a:t>BB</a:t>
            </a:r>
            <a:endParaRPr sz="6000" b="1">
              <a:solidFill>
                <a:srgbClr val="741B47"/>
              </a:solidFill>
              <a:latin typeface="Calibri"/>
              <a:ea typeface="Calibri"/>
              <a:cs typeface="Calibri"/>
              <a:sym typeface="Calibri"/>
            </a:endParaRPr>
          </a:p>
        </p:txBody>
      </p:sp>
      <p:sp>
        <p:nvSpPr>
          <p:cNvPr id="566" name="Google Shape;566;p62"/>
          <p:cNvSpPr txBox="1"/>
          <p:nvPr/>
        </p:nvSpPr>
        <p:spPr>
          <a:xfrm>
            <a:off x="4119575" y="2341050"/>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741B47"/>
                </a:solidFill>
                <a:latin typeface="Calibri"/>
                <a:ea typeface="Calibri"/>
                <a:cs typeface="Calibri"/>
                <a:sym typeface="Calibri"/>
              </a:rPr>
              <a:t>B</a:t>
            </a:r>
            <a:r>
              <a:rPr lang="en" sz="6000" b="1">
                <a:solidFill>
                  <a:srgbClr val="6AA84F"/>
                </a:solidFill>
                <a:latin typeface="Calibri"/>
                <a:ea typeface="Calibri"/>
                <a:cs typeface="Calibri"/>
                <a:sym typeface="Calibri"/>
              </a:rPr>
              <a:t>b</a:t>
            </a:r>
            <a:endParaRPr sz="6000" b="1">
              <a:solidFill>
                <a:srgbClr val="6AA84F"/>
              </a:solidFill>
              <a:latin typeface="Calibri"/>
              <a:ea typeface="Calibri"/>
              <a:cs typeface="Calibri"/>
              <a:sym typeface="Calibri"/>
            </a:endParaRPr>
          </a:p>
        </p:txBody>
      </p:sp>
      <p:sp>
        <p:nvSpPr>
          <p:cNvPr id="567" name="Google Shape;567;p62"/>
          <p:cNvSpPr txBox="1"/>
          <p:nvPr/>
        </p:nvSpPr>
        <p:spPr>
          <a:xfrm>
            <a:off x="6861650" y="2341050"/>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6AA84F"/>
                </a:solidFill>
                <a:latin typeface="Calibri"/>
                <a:ea typeface="Calibri"/>
                <a:cs typeface="Calibri"/>
                <a:sym typeface="Calibri"/>
              </a:rPr>
              <a:t>bb</a:t>
            </a:r>
            <a:endParaRPr sz="6000" b="1">
              <a:solidFill>
                <a:srgbClr val="6AA84F"/>
              </a:solidFill>
              <a:latin typeface="Calibri"/>
              <a:ea typeface="Calibri"/>
              <a:cs typeface="Calibri"/>
              <a:sym typeface="Calibri"/>
            </a:endParaRPr>
          </a:p>
        </p:txBody>
      </p:sp>
      <p:grpSp>
        <p:nvGrpSpPr>
          <p:cNvPr id="568" name="Google Shape;568;p62"/>
          <p:cNvGrpSpPr/>
          <p:nvPr/>
        </p:nvGrpSpPr>
        <p:grpSpPr>
          <a:xfrm>
            <a:off x="1562147" y="3264871"/>
            <a:ext cx="326700" cy="649038"/>
            <a:chOff x="5812235" y="1425046"/>
            <a:chExt cx="326700" cy="649038"/>
          </a:xfrm>
        </p:grpSpPr>
        <p:sp>
          <p:nvSpPr>
            <p:cNvPr id="569" name="Google Shape;569;p62"/>
            <p:cNvSpPr/>
            <p:nvPr/>
          </p:nvSpPr>
          <p:spPr>
            <a:xfrm>
              <a:off x="5888494" y="1731484"/>
              <a:ext cx="150000" cy="342600"/>
            </a:xfrm>
            <a:prstGeom prst="rect">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2"/>
            <p:cNvSpPr/>
            <p:nvPr/>
          </p:nvSpPr>
          <p:spPr>
            <a:xfrm rot="-7496148">
              <a:off x="5837806" y="1511476"/>
              <a:ext cx="275557" cy="295440"/>
            </a:xfrm>
            <a:prstGeom prst="halfFrame">
              <a:avLst>
                <a:gd name="adj1" fmla="val 33333"/>
                <a:gd name="adj2" fmla="val 33333"/>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62"/>
          <p:cNvGrpSpPr/>
          <p:nvPr/>
        </p:nvGrpSpPr>
        <p:grpSpPr>
          <a:xfrm>
            <a:off x="1907172" y="3264871"/>
            <a:ext cx="326700" cy="649038"/>
            <a:chOff x="5812235" y="1425046"/>
            <a:chExt cx="326700" cy="649038"/>
          </a:xfrm>
        </p:grpSpPr>
        <p:sp>
          <p:nvSpPr>
            <p:cNvPr id="572" name="Google Shape;572;p62"/>
            <p:cNvSpPr/>
            <p:nvPr/>
          </p:nvSpPr>
          <p:spPr>
            <a:xfrm>
              <a:off x="5888494" y="1731484"/>
              <a:ext cx="150000" cy="342600"/>
            </a:xfrm>
            <a:prstGeom prst="rect">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2"/>
            <p:cNvSpPr/>
            <p:nvPr/>
          </p:nvSpPr>
          <p:spPr>
            <a:xfrm rot="-7496148">
              <a:off x="5837806" y="1511476"/>
              <a:ext cx="275557" cy="295440"/>
            </a:xfrm>
            <a:prstGeom prst="halfFrame">
              <a:avLst>
                <a:gd name="adj1" fmla="val 33333"/>
                <a:gd name="adj2" fmla="val 33333"/>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62"/>
          <p:cNvGrpSpPr/>
          <p:nvPr/>
        </p:nvGrpSpPr>
        <p:grpSpPr>
          <a:xfrm>
            <a:off x="4319622" y="3264871"/>
            <a:ext cx="326700" cy="649038"/>
            <a:chOff x="5812235" y="1425046"/>
            <a:chExt cx="326700" cy="649038"/>
          </a:xfrm>
        </p:grpSpPr>
        <p:sp>
          <p:nvSpPr>
            <p:cNvPr id="575" name="Google Shape;575;p62"/>
            <p:cNvSpPr/>
            <p:nvPr/>
          </p:nvSpPr>
          <p:spPr>
            <a:xfrm>
              <a:off x="5888494" y="1731484"/>
              <a:ext cx="150000" cy="342600"/>
            </a:xfrm>
            <a:prstGeom prst="rect">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62"/>
            <p:cNvSpPr/>
            <p:nvPr/>
          </p:nvSpPr>
          <p:spPr>
            <a:xfrm rot="-7496148">
              <a:off x="5837806" y="1511476"/>
              <a:ext cx="275557" cy="295440"/>
            </a:xfrm>
            <a:prstGeom prst="halfFrame">
              <a:avLst>
                <a:gd name="adj1" fmla="val 33333"/>
                <a:gd name="adj2" fmla="val 33333"/>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 name="Google Shape;577;p62"/>
          <p:cNvGrpSpPr/>
          <p:nvPr/>
        </p:nvGrpSpPr>
        <p:grpSpPr>
          <a:xfrm>
            <a:off x="4646318" y="3313877"/>
            <a:ext cx="278100" cy="600013"/>
            <a:chOff x="6330368" y="1344852"/>
            <a:chExt cx="278100" cy="600013"/>
          </a:xfrm>
        </p:grpSpPr>
        <p:sp>
          <p:nvSpPr>
            <p:cNvPr id="578" name="Google Shape;578;p62"/>
            <p:cNvSpPr/>
            <p:nvPr/>
          </p:nvSpPr>
          <p:spPr>
            <a:xfrm>
              <a:off x="6394449" y="1602265"/>
              <a:ext cx="150000" cy="3426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2"/>
            <p:cNvSpPr/>
            <p:nvPr/>
          </p:nvSpPr>
          <p:spPr>
            <a:xfrm rot="10800000">
              <a:off x="6330368" y="1344852"/>
              <a:ext cx="278100" cy="342600"/>
            </a:xfrm>
            <a:prstGeom prst="blockArc">
              <a:avLst>
                <a:gd name="adj1" fmla="val 10800000"/>
                <a:gd name="adj2" fmla="val 0"/>
                <a:gd name="adj3" fmla="val 25000"/>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0" name="Google Shape;580;p62"/>
          <p:cNvPicPr preferRelativeResize="0"/>
          <p:nvPr/>
        </p:nvPicPr>
        <p:blipFill rotWithShape="1">
          <a:blip r:embed="rId4">
            <a:alphaModFix/>
          </a:blip>
          <a:srcRect r="42987"/>
          <a:stretch/>
        </p:blipFill>
        <p:spPr>
          <a:xfrm>
            <a:off x="6867100" y="3723400"/>
            <a:ext cx="954251" cy="1024341"/>
          </a:xfrm>
          <a:prstGeom prst="rect">
            <a:avLst/>
          </a:prstGeom>
          <a:noFill/>
          <a:ln>
            <a:noFill/>
          </a:ln>
        </p:spPr>
      </p:pic>
      <p:grpSp>
        <p:nvGrpSpPr>
          <p:cNvPr id="581" name="Google Shape;581;p62"/>
          <p:cNvGrpSpPr/>
          <p:nvPr/>
        </p:nvGrpSpPr>
        <p:grpSpPr>
          <a:xfrm>
            <a:off x="7336868" y="3313877"/>
            <a:ext cx="278100" cy="600013"/>
            <a:chOff x="6330368" y="1344852"/>
            <a:chExt cx="278100" cy="600013"/>
          </a:xfrm>
        </p:grpSpPr>
        <p:sp>
          <p:nvSpPr>
            <p:cNvPr id="582" name="Google Shape;582;p62"/>
            <p:cNvSpPr/>
            <p:nvPr/>
          </p:nvSpPr>
          <p:spPr>
            <a:xfrm>
              <a:off x="6394449" y="1602265"/>
              <a:ext cx="150000" cy="3426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2"/>
            <p:cNvSpPr/>
            <p:nvPr/>
          </p:nvSpPr>
          <p:spPr>
            <a:xfrm rot="10800000">
              <a:off x="6330368" y="1344852"/>
              <a:ext cx="278100" cy="342600"/>
            </a:xfrm>
            <a:prstGeom prst="blockArc">
              <a:avLst>
                <a:gd name="adj1" fmla="val 10800000"/>
                <a:gd name="adj2" fmla="val 0"/>
                <a:gd name="adj3" fmla="val 25000"/>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62"/>
          <p:cNvGrpSpPr/>
          <p:nvPr/>
        </p:nvGrpSpPr>
        <p:grpSpPr>
          <a:xfrm>
            <a:off x="7019493" y="3289377"/>
            <a:ext cx="278100" cy="600013"/>
            <a:chOff x="6330368" y="1344852"/>
            <a:chExt cx="278100" cy="600013"/>
          </a:xfrm>
        </p:grpSpPr>
        <p:sp>
          <p:nvSpPr>
            <p:cNvPr id="585" name="Google Shape;585;p62"/>
            <p:cNvSpPr/>
            <p:nvPr/>
          </p:nvSpPr>
          <p:spPr>
            <a:xfrm>
              <a:off x="6394449" y="1602265"/>
              <a:ext cx="150000" cy="3426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2"/>
            <p:cNvSpPr/>
            <p:nvPr/>
          </p:nvSpPr>
          <p:spPr>
            <a:xfrm rot="10800000">
              <a:off x="6330368" y="1344852"/>
              <a:ext cx="278100" cy="342600"/>
            </a:xfrm>
            <a:prstGeom prst="blockArc">
              <a:avLst>
                <a:gd name="adj1" fmla="val 10800000"/>
                <a:gd name="adj2" fmla="val 0"/>
                <a:gd name="adj3" fmla="val 25000"/>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63"/>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2" name="Google Shape;592;p63"/>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593" name="Google Shape;593;p63"/>
          <p:cNvSpPr txBox="1"/>
          <p:nvPr/>
        </p:nvSpPr>
        <p:spPr>
          <a:xfrm>
            <a:off x="1112925" y="692900"/>
            <a:ext cx="1619100" cy="67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Strong </a:t>
            </a:r>
            <a:endParaRPr sz="2000" b="1"/>
          </a:p>
          <a:p>
            <a:pPr marL="0" lvl="0" indent="0" algn="ctr" rtl="0">
              <a:spcBef>
                <a:spcPts val="0"/>
              </a:spcBef>
              <a:spcAft>
                <a:spcPts val="0"/>
              </a:spcAft>
              <a:buNone/>
            </a:pPr>
            <a:r>
              <a:rPr lang="en" sz="2000" b="1"/>
              <a:t>Taster</a:t>
            </a:r>
            <a:endParaRPr sz="2000" b="1"/>
          </a:p>
        </p:txBody>
      </p:sp>
      <p:sp>
        <p:nvSpPr>
          <p:cNvPr id="594" name="Google Shape;594;p63"/>
          <p:cNvSpPr txBox="1"/>
          <p:nvPr/>
        </p:nvSpPr>
        <p:spPr>
          <a:xfrm>
            <a:off x="3812075" y="692900"/>
            <a:ext cx="1619100" cy="67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Weak</a:t>
            </a:r>
            <a:endParaRPr sz="2000" b="1"/>
          </a:p>
          <a:p>
            <a:pPr marL="0" lvl="0" indent="0" algn="ctr" rtl="0">
              <a:spcBef>
                <a:spcPts val="0"/>
              </a:spcBef>
              <a:spcAft>
                <a:spcPts val="0"/>
              </a:spcAft>
              <a:buNone/>
            </a:pPr>
            <a:r>
              <a:rPr lang="en" sz="2000" b="1"/>
              <a:t>Taster</a:t>
            </a:r>
            <a:endParaRPr sz="2000" b="1"/>
          </a:p>
        </p:txBody>
      </p:sp>
      <p:sp>
        <p:nvSpPr>
          <p:cNvPr id="595" name="Google Shape;595;p63"/>
          <p:cNvSpPr txBox="1"/>
          <p:nvPr/>
        </p:nvSpPr>
        <p:spPr>
          <a:xfrm>
            <a:off x="6511225" y="692900"/>
            <a:ext cx="1619100" cy="67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Non</a:t>
            </a:r>
            <a:endParaRPr sz="2000" b="1"/>
          </a:p>
          <a:p>
            <a:pPr marL="0" lvl="0" indent="0" algn="ctr" rtl="0">
              <a:spcBef>
                <a:spcPts val="0"/>
              </a:spcBef>
              <a:spcAft>
                <a:spcPts val="0"/>
              </a:spcAft>
              <a:buNone/>
            </a:pPr>
            <a:r>
              <a:rPr lang="en" sz="2000" b="1"/>
              <a:t>Taster</a:t>
            </a:r>
            <a:endParaRPr sz="2000" b="1"/>
          </a:p>
        </p:txBody>
      </p:sp>
      <p:pic>
        <p:nvPicPr>
          <p:cNvPr id="596" name="Google Shape;596;p63"/>
          <p:cNvPicPr preferRelativeResize="0"/>
          <p:nvPr/>
        </p:nvPicPr>
        <p:blipFill rotWithShape="1">
          <a:blip r:embed="rId4">
            <a:alphaModFix/>
          </a:blip>
          <a:srcRect r="42987"/>
          <a:stretch/>
        </p:blipFill>
        <p:spPr>
          <a:xfrm>
            <a:off x="4139850" y="2450375"/>
            <a:ext cx="954251" cy="1024341"/>
          </a:xfrm>
          <a:prstGeom prst="rect">
            <a:avLst/>
          </a:prstGeom>
          <a:noFill/>
          <a:ln>
            <a:noFill/>
          </a:ln>
        </p:spPr>
      </p:pic>
      <p:pic>
        <p:nvPicPr>
          <p:cNvPr id="597" name="Google Shape;597;p63"/>
          <p:cNvPicPr preferRelativeResize="0"/>
          <p:nvPr/>
        </p:nvPicPr>
        <p:blipFill rotWithShape="1">
          <a:blip r:embed="rId4">
            <a:alphaModFix/>
          </a:blip>
          <a:srcRect r="42987"/>
          <a:stretch/>
        </p:blipFill>
        <p:spPr>
          <a:xfrm>
            <a:off x="1433150" y="2450375"/>
            <a:ext cx="954251" cy="1024341"/>
          </a:xfrm>
          <a:prstGeom prst="rect">
            <a:avLst/>
          </a:prstGeom>
          <a:noFill/>
          <a:ln>
            <a:noFill/>
          </a:ln>
        </p:spPr>
      </p:pic>
      <p:sp>
        <p:nvSpPr>
          <p:cNvPr id="598" name="Google Shape;598;p63"/>
          <p:cNvSpPr txBox="1"/>
          <p:nvPr/>
        </p:nvSpPr>
        <p:spPr>
          <a:xfrm>
            <a:off x="1433150" y="1068025"/>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741B47"/>
                </a:solidFill>
                <a:latin typeface="Calibri"/>
                <a:ea typeface="Calibri"/>
                <a:cs typeface="Calibri"/>
                <a:sym typeface="Calibri"/>
              </a:rPr>
              <a:t>BB</a:t>
            </a:r>
            <a:endParaRPr sz="6000" b="1">
              <a:solidFill>
                <a:srgbClr val="741B47"/>
              </a:solidFill>
              <a:latin typeface="Calibri"/>
              <a:ea typeface="Calibri"/>
              <a:cs typeface="Calibri"/>
              <a:sym typeface="Calibri"/>
            </a:endParaRPr>
          </a:p>
        </p:txBody>
      </p:sp>
      <p:sp>
        <p:nvSpPr>
          <p:cNvPr id="599" name="Google Shape;599;p63"/>
          <p:cNvSpPr txBox="1"/>
          <p:nvPr/>
        </p:nvSpPr>
        <p:spPr>
          <a:xfrm>
            <a:off x="4099025" y="1068025"/>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741B47"/>
                </a:solidFill>
                <a:latin typeface="Calibri"/>
                <a:ea typeface="Calibri"/>
                <a:cs typeface="Calibri"/>
                <a:sym typeface="Calibri"/>
              </a:rPr>
              <a:t>B</a:t>
            </a:r>
            <a:r>
              <a:rPr lang="en" sz="6000" b="1">
                <a:solidFill>
                  <a:srgbClr val="6AA84F"/>
                </a:solidFill>
                <a:latin typeface="Calibri"/>
                <a:ea typeface="Calibri"/>
                <a:cs typeface="Calibri"/>
                <a:sym typeface="Calibri"/>
              </a:rPr>
              <a:t>b</a:t>
            </a:r>
            <a:endParaRPr sz="6000" b="1">
              <a:solidFill>
                <a:srgbClr val="6AA84F"/>
              </a:solidFill>
              <a:latin typeface="Calibri"/>
              <a:ea typeface="Calibri"/>
              <a:cs typeface="Calibri"/>
              <a:sym typeface="Calibri"/>
            </a:endParaRPr>
          </a:p>
        </p:txBody>
      </p:sp>
      <p:sp>
        <p:nvSpPr>
          <p:cNvPr id="600" name="Google Shape;600;p63"/>
          <p:cNvSpPr txBox="1"/>
          <p:nvPr/>
        </p:nvSpPr>
        <p:spPr>
          <a:xfrm>
            <a:off x="6841100" y="1068025"/>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6AA84F"/>
                </a:solidFill>
                <a:latin typeface="Calibri"/>
                <a:ea typeface="Calibri"/>
                <a:cs typeface="Calibri"/>
                <a:sym typeface="Calibri"/>
              </a:rPr>
              <a:t>bb</a:t>
            </a:r>
            <a:endParaRPr sz="6000" b="1">
              <a:solidFill>
                <a:srgbClr val="6AA84F"/>
              </a:solidFill>
              <a:latin typeface="Calibri"/>
              <a:ea typeface="Calibri"/>
              <a:cs typeface="Calibri"/>
              <a:sym typeface="Calibri"/>
            </a:endParaRPr>
          </a:p>
        </p:txBody>
      </p:sp>
      <p:grpSp>
        <p:nvGrpSpPr>
          <p:cNvPr id="601" name="Google Shape;601;p63"/>
          <p:cNvGrpSpPr/>
          <p:nvPr/>
        </p:nvGrpSpPr>
        <p:grpSpPr>
          <a:xfrm>
            <a:off x="1541597" y="1991846"/>
            <a:ext cx="326700" cy="649038"/>
            <a:chOff x="5812235" y="1425046"/>
            <a:chExt cx="326700" cy="649038"/>
          </a:xfrm>
        </p:grpSpPr>
        <p:sp>
          <p:nvSpPr>
            <p:cNvPr id="602" name="Google Shape;602;p63"/>
            <p:cNvSpPr/>
            <p:nvPr/>
          </p:nvSpPr>
          <p:spPr>
            <a:xfrm>
              <a:off x="5888494" y="1731484"/>
              <a:ext cx="150000" cy="342600"/>
            </a:xfrm>
            <a:prstGeom prst="rect">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3"/>
            <p:cNvSpPr/>
            <p:nvPr/>
          </p:nvSpPr>
          <p:spPr>
            <a:xfrm rot="-7496148">
              <a:off x="5837806" y="1511476"/>
              <a:ext cx="275557" cy="295440"/>
            </a:xfrm>
            <a:prstGeom prst="halfFrame">
              <a:avLst>
                <a:gd name="adj1" fmla="val 33333"/>
                <a:gd name="adj2" fmla="val 33333"/>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63"/>
          <p:cNvGrpSpPr/>
          <p:nvPr/>
        </p:nvGrpSpPr>
        <p:grpSpPr>
          <a:xfrm>
            <a:off x="1886622" y="1991846"/>
            <a:ext cx="326700" cy="649038"/>
            <a:chOff x="5812235" y="1425046"/>
            <a:chExt cx="326700" cy="649038"/>
          </a:xfrm>
        </p:grpSpPr>
        <p:sp>
          <p:nvSpPr>
            <p:cNvPr id="605" name="Google Shape;605;p63"/>
            <p:cNvSpPr/>
            <p:nvPr/>
          </p:nvSpPr>
          <p:spPr>
            <a:xfrm>
              <a:off x="5888494" y="1731484"/>
              <a:ext cx="150000" cy="342600"/>
            </a:xfrm>
            <a:prstGeom prst="rect">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3"/>
            <p:cNvSpPr/>
            <p:nvPr/>
          </p:nvSpPr>
          <p:spPr>
            <a:xfrm rot="-7496148">
              <a:off x="5837806" y="1511476"/>
              <a:ext cx="275557" cy="295440"/>
            </a:xfrm>
            <a:prstGeom prst="halfFrame">
              <a:avLst>
                <a:gd name="adj1" fmla="val 33333"/>
                <a:gd name="adj2" fmla="val 33333"/>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 name="Google Shape;607;p63"/>
          <p:cNvGrpSpPr/>
          <p:nvPr/>
        </p:nvGrpSpPr>
        <p:grpSpPr>
          <a:xfrm>
            <a:off x="4299072" y="1991846"/>
            <a:ext cx="326700" cy="649038"/>
            <a:chOff x="5812235" y="1425046"/>
            <a:chExt cx="326700" cy="649038"/>
          </a:xfrm>
        </p:grpSpPr>
        <p:sp>
          <p:nvSpPr>
            <p:cNvPr id="608" name="Google Shape;608;p63"/>
            <p:cNvSpPr/>
            <p:nvPr/>
          </p:nvSpPr>
          <p:spPr>
            <a:xfrm>
              <a:off x="5888494" y="1731484"/>
              <a:ext cx="150000" cy="342600"/>
            </a:xfrm>
            <a:prstGeom prst="rect">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3"/>
            <p:cNvSpPr/>
            <p:nvPr/>
          </p:nvSpPr>
          <p:spPr>
            <a:xfrm rot="-7496148">
              <a:off x="5837806" y="1511476"/>
              <a:ext cx="275557" cy="295440"/>
            </a:xfrm>
            <a:prstGeom prst="halfFrame">
              <a:avLst>
                <a:gd name="adj1" fmla="val 33333"/>
                <a:gd name="adj2" fmla="val 33333"/>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 name="Google Shape;610;p63"/>
          <p:cNvGrpSpPr/>
          <p:nvPr/>
        </p:nvGrpSpPr>
        <p:grpSpPr>
          <a:xfrm>
            <a:off x="4625768" y="2040852"/>
            <a:ext cx="278100" cy="600013"/>
            <a:chOff x="6330368" y="1344852"/>
            <a:chExt cx="278100" cy="600013"/>
          </a:xfrm>
        </p:grpSpPr>
        <p:sp>
          <p:nvSpPr>
            <p:cNvPr id="611" name="Google Shape;611;p63"/>
            <p:cNvSpPr/>
            <p:nvPr/>
          </p:nvSpPr>
          <p:spPr>
            <a:xfrm>
              <a:off x="6394449" y="1602265"/>
              <a:ext cx="150000" cy="3426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3"/>
            <p:cNvSpPr/>
            <p:nvPr/>
          </p:nvSpPr>
          <p:spPr>
            <a:xfrm rot="10800000">
              <a:off x="6330368" y="1344852"/>
              <a:ext cx="278100" cy="342600"/>
            </a:xfrm>
            <a:prstGeom prst="blockArc">
              <a:avLst>
                <a:gd name="adj1" fmla="val 10800000"/>
                <a:gd name="adj2" fmla="val 0"/>
                <a:gd name="adj3" fmla="val 25000"/>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3" name="Google Shape;613;p63"/>
          <p:cNvPicPr preferRelativeResize="0"/>
          <p:nvPr/>
        </p:nvPicPr>
        <p:blipFill rotWithShape="1">
          <a:blip r:embed="rId4">
            <a:alphaModFix/>
          </a:blip>
          <a:srcRect r="42987"/>
          <a:stretch/>
        </p:blipFill>
        <p:spPr>
          <a:xfrm>
            <a:off x="6846550" y="2450375"/>
            <a:ext cx="954251" cy="1024341"/>
          </a:xfrm>
          <a:prstGeom prst="rect">
            <a:avLst/>
          </a:prstGeom>
          <a:noFill/>
          <a:ln>
            <a:noFill/>
          </a:ln>
        </p:spPr>
      </p:pic>
      <p:grpSp>
        <p:nvGrpSpPr>
          <p:cNvPr id="614" name="Google Shape;614;p63"/>
          <p:cNvGrpSpPr/>
          <p:nvPr/>
        </p:nvGrpSpPr>
        <p:grpSpPr>
          <a:xfrm>
            <a:off x="7316318" y="2040852"/>
            <a:ext cx="278100" cy="600013"/>
            <a:chOff x="6330368" y="1344852"/>
            <a:chExt cx="278100" cy="600013"/>
          </a:xfrm>
        </p:grpSpPr>
        <p:sp>
          <p:nvSpPr>
            <p:cNvPr id="615" name="Google Shape;615;p63"/>
            <p:cNvSpPr/>
            <p:nvPr/>
          </p:nvSpPr>
          <p:spPr>
            <a:xfrm>
              <a:off x="6394449" y="1602265"/>
              <a:ext cx="150000" cy="3426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3"/>
            <p:cNvSpPr/>
            <p:nvPr/>
          </p:nvSpPr>
          <p:spPr>
            <a:xfrm rot="10800000">
              <a:off x="6330368" y="1344852"/>
              <a:ext cx="278100" cy="342600"/>
            </a:xfrm>
            <a:prstGeom prst="blockArc">
              <a:avLst>
                <a:gd name="adj1" fmla="val 10800000"/>
                <a:gd name="adj2" fmla="val 0"/>
                <a:gd name="adj3" fmla="val 25000"/>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 name="Google Shape;617;p63"/>
          <p:cNvGrpSpPr/>
          <p:nvPr/>
        </p:nvGrpSpPr>
        <p:grpSpPr>
          <a:xfrm>
            <a:off x="6998943" y="2016352"/>
            <a:ext cx="278100" cy="600013"/>
            <a:chOff x="6330368" y="1344852"/>
            <a:chExt cx="278100" cy="600013"/>
          </a:xfrm>
        </p:grpSpPr>
        <p:sp>
          <p:nvSpPr>
            <p:cNvPr id="618" name="Google Shape;618;p63"/>
            <p:cNvSpPr/>
            <p:nvPr/>
          </p:nvSpPr>
          <p:spPr>
            <a:xfrm>
              <a:off x="6394449" y="1602265"/>
              <a:ext cx="150000" cy="3426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3"/>
            <p:cNvSpPr/>
            <p:nvPr/>
          </p:nvSpPr>
          <p:spPr>
            <a:xfrm rot="10800000">
              <a:off x="6330368" y="1344852"/>
              <a:ext cx="278100" cy="342600"/>
            </a:xfrm>
            <a:prstGeom prst="blockArc">
              <a:avLst>
                <a:gd name="adj1" fmla="val 10800000"/>
                <a:gd name="adj2" fmla="val 0"/>
                <a:gd name="adj3" fmla="val 25000"/>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 name="Google Shape;620;p63"/>
          <p:cNvSpPr txBox="1"/>
          <p:nvPr/>
        </p:nvSpPr>
        <p:spPr>
          <a:xfrm>
            <a:off x="1112925" y="3474725"/>
            <a:ext cx="1619100" cy="67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BITTER!</a:t>
            </a:r>
            <a:endParaRPr sz="2000" b="1"/>
          </a:p>
        </p:txBody>
      </p:sp>
      <p:sp>
        <p:nvSpPr>
          <p:cNvPr id="621" name="Google Shape;621;p63"/>
          <p:cNvSpPr txBox="1"/>
          <p:nvPr/>
        </p:nvSpPr>
        <p:spPr>
          <a:xfrm>
            <a:off x="3807425" y="3474725"/>
            <a:ext cx="1619100" cy="67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Mildly</a:t>
            </a:r>
            <a:endParaRPr sz="2000" b="1"/>
          </a:p>
          <a:p>
            <a:pPr marL="0" lvl="0" indent="0" algn="ctr" rtl="0">
              <a:spcBef>
                <a:spcPts val="0"/>
              </a:spcBef>
              <a:spcAft>
                <a:spcPts val="0"/>
              </a:spcAft>
              <a:buNone/>
            </a:pPr>
            <a:r>
              <a:rPr lang="en" sz="2000" b="1"/>
              <a:t>Bitter</a:t>
            </a:r>
            <a:endParaRPr sz="2000" b="1"/>
          </a:p>
        </p:txBody>
      </p:sp>
      <p:sp>
        <p:nvSpPr>
          <p:cNvPr id="622" name="Google Shape;622;p63"/>
          <p:cNvSpPr txBox="1"/>
          <p:nvPr/>
        </p:nvSpPr>
        <p:spPr>
          <a:xfrm>
            <a:off x="6569625" y="3474725"/>
            <a:ext cx="1619100" cy="67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Nothing</a:t>
            </a:r>
            <a:endParaRPr sz="2000" b="1"/>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What differs between the two TAS2R38 alleles?</a:t>
            </a:r>
            <a:endParaRPr/>
          </a:p>
        </p:txBody>
      </p:sp>
      <p:sp>
        <p:nvSpPr>
          <p:cNvPr id="628" name="Google Shape;628;p64"/>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9" name="Google Shape;629;p64"/>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grpSp>
        <p:nvGrpSpPr>
          <p:cNvPr id="630" name="Google Shape;630;p64"/>
          <p:cNvGrpSpPr/>
          <p:nvPr/>
        </p:nvGrpSpPr>
        <p:grpSpPr>
          <a:xfrm>
            <a:off x="1665422" y="1703528"/>
            <a:ext cx="1096895" cy="1784334"/>
            <a:chOff x="5812235" y="1425046"/>
            <a:chExt cx="326700" cy="649038"/>
          </a:xfrm>
        </p:grpSpPr>
        <p:sp>
          <p:nvSpPr>
            <p:cNvPr id="631" name="Google Shape;631;p64"/>
            <p:cNvSpPr/>
            <p:nvPr/>
          </p:nvSpPr>
          <p:spPr>
            <a:xfrm>
              <a:off x="5888494" y="1731484"/>
              <a:ext cx="150000" cy="342600"/>
            </a:xfrm>
            <a:prstGeom prst="rect">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4"/>
            <p:cNvSpPr/>
            <p:nvPr/>
          </p:nvSpPr>
          <p:spPr>
            <a:xfrm rot="-7496148">
              <a:off x="5837806" y="1511476"/>
              <a:ext cx="275557" cy="295440"/>
            </a:xfrm>
            <a:prstGeom prst="halfFrame">
              <a:avLst>
                <a:gd name="adj1" fmla="val 33333"/>
                <a:gd name="adj2" fmla="val 33333"/>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3" name="Google Shape;633;p64"/>
          <p:cNvGrpSpPr/>
          <p:nvPr/>
        </p:nvGrpSpPr>
        <p:grpSpPr>
          <a:xfrm>
            <a:off x="5961704" y="1901887"/>
            <a:ext cx="824900" cy="1779759"/>
            <a:chOff x="6330368" y="1344852"/>
            <a:chExt cx="278100" cy="600013"/>
          </a:xfrm>
        </p:grpSpPr>
        <p:sp>
          <p:nvSpPr>
            <p:cNvPr id="634" name="Google Shape;634;p64"/>
            <p:cNvSpPr/>
            <p:nvPr/>
          </p:nvSpPr>
          <p:spPr>
            <a:xfrm>
              <a:off x="6394449" y="1602265"/>
              <a:ext cx="150000" cy="3426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4"/>
            <p:cNvSpPr/>
            <p:nvPr/>
          </p:nvSpPr>
          <p:spPr>
            <a:xfrm rot="10800000">
              <a:off x="6330368" y="1344852"/>
              <a:ext cx="278100" cy="342600"/>
            </a:xfrm>
            <a:prstGeom prst="blockArc">
              <a:avLst>
                <a:gd name="adj1" fmla="val 10800000"/>
                <a:gd name="adj2" fmla="val 0"/>
                <a:gd name="adj3" fmla="val 25000"/>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6" name="Google Shape;636;p64"/>
          <p:cNvSpPr txBox="1"/>
          <p:nvPr/>
        </p:nvSpPr>
        <p:spPr>
          <a:xfrm>
            <a:off x="1825225" y="3591850"/>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741B47"/>
                </a:solidFill>
                <a:latin typeface="Calibri"/>
                <a:ea typeface="Calibri"/>
                <a:cs typeface="Calibri"/>
                <a:sym typeface="Calibri"/>
              </a:rPr>
              <a:t>B</a:t>
            </a:r>
            <a:endParaRPr sz="6000" b="1">
              <a:solidFill>
                <a:srgbClr val="741B47"/>
              </a:solidFill>
              <a:latin typeface="Calibri"/>
              <a:ea typeface="Calibri"/>
              <a:cs typeface="Calibri"/>
              <a:sym typeface="Calibri"/>
            </a:endParaRPr>
          </a:p>
        </p:txBody>
      </p:sp>
      <p:sp>
        <p:nvSpPr>
          <p:cNvPr id="637" name="Google Shape;637;p64"/>
          <p:cNvSpPr txBox="1"/>
          <p:nvPr/>
        </p:nvSpPr>
        <p:spPr>
          <a:xfrm>
            <a:off x="6140275" y="3591838"/>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6AA84F"/>
                </a:solidFill>
                <a:latin typeface="Calibri"/>
                <a:ea typeface="Calibri"/>
                <a:cs typeface="Calibri"/>
                <a:sym typeface="Calibri"/>
              </a:rPr>
              <a:t>b</a:t>
            </a:r>
            <a:endParaRPr sz="6000" b="1">
              <a:solidFill>
                <a:srgbClr val="6AA84F"/>
              </a:solidFill>
              <a:latin typeface="Calibri"/>
              <a:ea typeface="Calibri"/>
              <a:cs typeface="Calibri"/>
              <a:sym typeface="Calibri"/>
            </a:endParaRPr>
          </a:p>
        </p:txBody>
      </p:sp>
      <p:sp>
        <p:nvSpPr>
          <p:cNvPr id="638" name="Google Shape;638;p64"/>
          <p:cNvSpPr/>
          <p:nvPr/>
        </p:nvSpPr>
        <p:spPr>
          <a:xfrm>
            <a:off x="0" y="1235121"/>
            <a:ext cx="9144000" cy="7191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4"/>
          <p:cNvSpPr txBox="1"/>
          <p:nvPr/>
        </p:nvSpPr>
        <p:spPr>
          <a:xfrm>
            <a:off x="0" y="1255375"/>
            <a:ext cx="9144000" cy="67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u="sng">
                <a:solidFill>
                  <a:srgbClr val="FFFFFF"/>
                </a:solidFill>
                <a:latin typeface="Calibri"/>
                <a:ea typeface="Calibri"/>
                <a:cs typeface="Calibri"/>
                <a:sym typeface="Calibri"/>
              </a:rPr>
              <a:t>S</a:t>
            </a:r>
            <a:r>
              <a:rPr lang="en" sz="3000">
                <a:solidFill>
                  <a:srgbClr val="FFFFFF"/>
                </a:solidFill>
                <a:latin typeface="Calibri"/>
                <a:ea typeface="Calibri"/>
                <a:cs typeface="Calibri"/>
                <a:sym typeface="Calibri"/>
              </a:rPr>
              <a:t>ingle </a:t>
            </a:r>
            <a:r>
              <a:rPr lang="en" sz="3000" b="1" u="sng">
                <a:solidFill>
                  <a:srgbClr val="FFFFFF"/>
                </a:solidFill>
                <a:latin typeface="Calibri"/>
                <a:ea typeface="Calibri"/>
                <a:cs typeface="Calibri"/>
                <a:sym typeface="Calibri"/>
              </a:rPr>
              <a:t>N</a:t>
            </a:r>
            <a:r>
              <a:rPr lang="en" sz="3000">
                <a:solidFill>
                  <a:srgbClr val="FFFFFF"/>
                </a:solidFill>
                <a:latin typeface="Calibri"/>
                <a:ea typeface="Calibri"/>
                <a:cs typeface="Calibri"/>
                <a:sym typeface="Calibri"/>
              </a:rPr>
              <a:t>ucleotide </a:t>
            </a:r>
            <a:r>
              <a:rPr lang="en" sz="3000" b="1" u="sng">
                <a:solidFill>
                  <a:srgbClr val="FFFFFF"/>
                </a:solidFill>
                <a:latin typeface="Calibri"/>
                <a:ea typeface="Calibri"/>
                <a:cs typeface="Calibri"/>
                <a:sym typeface="Calibri"/>
              </a:rPr>
              <a:t>P</a:t>
            </a:r>
            <a:r>
              <a:rPr lang="en" sz="3000">
                <a:solidFill>
                  <a:srgbClr val="FFFFFF"/>
                </a:solidFill>
                <a:latin typeface="Calibri"/>
                <a:ea typeface="Calibri"/>
                <a:cs typeface="Calibri"/>
                <a:sym typeface="Calibri"/>
              </a:rPr>
              <a:t>olymorphism=SNP</a:t>
            </a:r>
            <a:endParaRPr sz="30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TAS2R38 gene and SNPs</a:t>
            </a:r>
            <a:endParaRPr/>
          </a:p>
        </p:txBody>
      </p:sp>
      <p:sp>
        <p:nvSpPr>
          <p:cNvPr id="645" name="Google Shape;645;p65"/>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6" name="Google Shape;646;p65"/>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647" name="Google Shape;647;p65"/>
          <p:cNvSpPr txBox="1"/>
          <p:nvPr/>
        </p:nvSpPr>
        <p:spPr>
          <a:xfrm>
            <a:off x="381000" y="1250150"/>
            <a:ext cx="7762800" cy="3155100"/>
          </a:xfrm>
          <a:prstGeom prst="rect">
            <a:avLst/>
          </a:prstGeom>
          <a:noFill/>
          <a:ln>
            <a:noFill/>
          </a:ln>
        </p:spPr>
        <p:txBody>
          <a:bodyPr spcFirstLastPara="1" wrap="square" lIns="91425" tIns="91425" rIns="91425" bIns="91425" anchor="t" anchorCtr="0">
            <a:noAutofit/>
          </a:bodyPr>
          <a:lstStyle/>
          <a:p>
            <a:pPr marL="457200" lvl="0" indent="-387350" algn="l" rtl="0">
              <a:spcBef>
                <a:spcPts val="0"/>
              </a:spcBef>
              <a:spcAft>
                <a:spcPts val="0"/>
              </a:spcAft>
              <a:buSzPts val="2500"/>
              <a:buFont typeface="Calibri"/>
              <a:buChar char="●"/>
            </a:pPr>
            <a:r>
              <a:rPr lang="en" sz="2500">
                <a:latin typeface="Calibri"/>
                <a:ea typeface="Calibri"/>
                <a:cs typeface="Calibri"/>
                <a:sym typeface="Calibri"/>
              </a:rPr>
              <a:t>The TAS2R38 gene has been sequenced</a:t>
            </a:r>
            <a:endParaRPr sz="2500">
              <a:latin typeface="Calibri"/>
              <a:ea typeface="Calibri"/>
              <a:cs typeface="Calibri"/>
              <a:sym typeface="Calibri"/>
            </a:endParaRPr>
          </a:p>
          <a:p>
            <a:pPr marL="0" lvl="0" indent="0" algn="l" rtl="0">
              <a:spcBef>
                <a:spcPts val="0"/>
              </a:spcBef>
              <a:spcAft>
                <a:spcPts val="0"/>
              </a:spcAft>
              <a:buNone/>
            </a:pPr>
            <a:endParaRPr sz="2500">
              <a:latin typeface="Calibri"/>
              <a:ea typeface="Calibri"/>
              <a:cs typeface="Calibri"/>
              <a:sym typeface="Calibri"/>
            </a:endParaRPr>
          </a:p>
          <a:p>
            <a:pPr marL="457200" lvl="0" indent="-387350" algn="l" rtl="0">
              <a:spcBef>
                <a:spcPts val="0"/>
              </a:spcBef>
              <a:spcAft>
                <a:spcPts val="0"/>
              </a:spcAft>
              <a:buSzPts val="2500"/>
              <a:buFont typeface="Calibri"/>
              <a:buChar char="●"/>
            </a:pPr>
            <a:r>
              <a:rPr lang="en" sz="2500">
                <a:latin typeface="Calibri"/>
                <a:ea typeface="Calibri"/>
                <a:cs typeface="Calibri"/>
                <a:sym typeface="Calibri"/>
              </a:rPr>
              <a:t>There are 3 single nucleotide polymorphisms that differentiate between the two alleles (</a:t>
            </a:r>
            <a:r>
              <a:rPr lang="en" sz="2500" b="1">
                <a:solidFill>
                  <a:srgbClr val="741B47"/>
                </a:solidFill>
                <a:latin typeface="Calibri"/>
                <a:ea typeface="Calibri"/>
                <a:cs typeface="Calibri"/>
                <a:sym typeface="Calibri"/>
              </a:rPr>
              <a:t>B</a:t>
            </a:r>
            <a:r>
              <a:rPr lang="en" sz="2500">
                <a:latin typeface="Calibri"/>
                <a:ea typeface="Calibri"/>
                <a:cs typeface="Calibri"/>
                <a:sym typeface="Calibri"/>
              </a:rPr>
              <a:t> and </a:t>
            </a:r>
            <a:r>
              <a:rPr lang="en" sz="2500" b="1">
                <a:solidFill>
                  <a:srgbClr val="6AA84F"/>
                </a:solidFill>
                <a:latin typeface="Calibri"/>
                <a:ea typeface="Calibri"/>
                <a:cs typeface="Calibri"/>
                <a:sym typeface="Calibri"/>
              </a:rPr>
              <a:t>b</a:t>
            </a:r>
            <a:r>
              <a:rPr lang="en" sz="2500">
                <a:latin typeface="Calibri"/>
                <a:ea typeface="Calibri"/>
                <a:cs typeface="Calibri"/>
                <a:sym typeface="Calibri"/>
              </a:rPr>
              <a:t>)</a:t>
            </a:r>
            <a:endParaRPr sz="2500">
              <a:latin typeface="Calibri"/>
              <a:ea typeface="Calibri"/>
              <a:cs typeface="Calibri"/>
              <a:sym typeface="Calibri"/>
            </a:endParaRPr>
          </a:p>
          <a:p>
            <a:pPr marL="0" lvl="0" indent="0" algn="l" rtl="0">
              <a:spcBef>
                <a:spcPts val="0"/>
              </a:spcBef>
              <a:spcAft>
                <a:spcPts val="0"/>
              </a:spcAft>
              <a:buNone/>
            </a:pPr>
            <a:endParaRPr sz="2500">
              <a:latin typeface="Calibri"/>
              <a:ea typeface="Calibri"/>
              <a:cs typeface="Calibri"/>
              <a:sym typeface="Calibri"/>
            </a:endParaRPr>
          </a:p>
          <a:p>
            <a:pPr marL="457200" lvl="0" indent="-387350" algn="l" rtl="0">
              <a:spcBef>
                <a:spcPts val="0"/>
              </a:spcBef>
              <a:spcAft>
                <a:spcPts val="0"/>
              </a:spcAft>
              <a:buSzPts val="2500"/>
              <a:buFont typeface="Calibri"/>
              <a:buChar char="●"/>
            </a:pPr>
            <a:r>
              <a:rPr lang="en" sz="2500">
                <a:latin typeface="Calibri"/>
                <a:ea typeface="Calibri"/>
                <a:cs typeface="Calibri"/>
                <a:sym typeface="Calibri"/>
              </a:rPr>
              <a:t>Today we are looking at one of those SNP’s </a:t>
            </a:r>
            <a:endParaRPr sz="250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66"/>
          <p:cNvSpPr/>
          <p:nvPr/>
        </p:nvSpPr>
        <p:spPr>
          <a:xfrm>
            <a:off x="0" y="3475575"/>
            <a:ext cx="9144000" cy="8772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What are the potential effects of SNPs?</a:t>
            </a:r>
            <a:endParaRPr/>
          </a:p>
        </p:txBody>
      </p:sp>
      <p:sp>
        <p:nvSpPr>
          <p:cNvPr id="654" name="Google Shape;654;p66"/>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5" name="Google Shape;655;p66"/>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656" name="Google Shape;656;p66"/>
          <p:cNvSpPr txBox="1"/>
          <p:nvPr/>
        </p:nvSpPr>
        <p:spPr>
          <a:xfrm>
            <a:off x="0" y="1369225"/>
            <a:ext cx="9144000" cy="33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Calibri"/>
                <a:ea typeface="Calibri"/>
                <a:cs typeface="Calibri"/>
                <a:sym typeface="Calibri"/>
              </a:rPr>
              <a:t>THE GR</a:t>
            </a:r>
            <a:r>
              <a:rPr lang="en" sz="3000" b="1" u="sng">
                <a:solidFill>
                  <a:srgbClr val="0000FF"/>
                </a:solidFill>
                <a:latin typeface="Calibri"/>
                <a:ea typeface="Calibri"/>
                <a:cs typeface="Calibri"/>
                <a:sym typeface="Calibri"/>
              </a:rPr>
              <a:t>E</a:t>
            </a:r>
            <a:r>
              <a:rPr lang="en" sz="3000">
                <a:latin typeface="Calibri"/>
                <a:ea typeface="Calibri"/>
                <a:cs typeface="Calibri"/>
                <a:sym typeface="Calibri"/>
              </a:rPr>
              <a:t>Y CAT SITS ON THE MAT. </a:t>
            </a:r>
            <a:endParaRPr sz="3000">
              <a:latin typeface="Calibri"/>
              <a:ea typeface="Calibri"/>
              <a:cs typeface="Calibri"/>
              <a:sym typeface="Calibri"/>
            </a:endParaRPr>
          </a:p>
        </p:txBody>
      </p:sp>
      <p:sp>
        <p:nvSpPr>
          <p:cNvPr id="657" name="Google Shape;657;p66"/>
          <p:cNvSpPr txBox="1"/>
          <p:nvPr/>
        </p:nvSpPr>
        <p:spPr>
          <a:xfrm>
            <a:off x="0" y="2474125"/>
            <a:ext cx="9144000" cy="33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Calibri"/>
                <a:ea typeface="Calibri"/>
                <a:cs typeface="Calibri"/>
                <a:sym typeface="Calibri"/>
              </a:rPr>
              <a:t>THE GR</a:t>
            </a:r>
            <a:r>
              <a:rPr lang="en" sz="3000" b="1" u="sng">
                <a:solidFill>
                  <a:srgbClr val="0000FF"/>
                </a:solidFill>
                <a:latin typeface="Calibri"/>
                <a:ea typeface="Calibri"/>
                <a:cs typeface="Calibri"/>
                <a:sym typeface="Calibri"/>
              </a:rPr>
              <a:t>A</a:t>
            </a:r>
            <a:r>
              <a:rPr lang="en" sz="3000">
                <a:latin typeface="Calibri"/>
                <a:ea typeface="Calibri"/>
                <a:cs typeface="Calibri"/>
                <a:sym typeface="Calibri"/>
              </a:rPr>
              <a:t>Y CAT SITS ON THE MAT. </a:t>
            </a:r>
            <a:endParaRPr sz="3000">
              <a:latin typeface="Calibri"/>
              <a:ea typeface="Calibri"/>
              <a:cs typeface="Calibri"/>
              <a:sym typeface="Calibri"/>
            </a:endParaRPr>
          </a:p>
        </p:txBody>
      </p:sp>
      <p:sp>
        <p:nvSpPr>
          <p:cNvPr id="658" name="Google Shape;658;p66"/>
          <p:cNvSpPr txBox="1"/>
          <p:nvPr/>
        </p:nvSpPr>
        <p:spPr>
          <a:xfrm>
            <a:off x="976325" y="3522413"/>
            <a:ext cx="70722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rgbClr val="FFFFFF"/>
                </a:solidFill>
                <a:latin typeface="Calibri"/>
                <a:ea typeface="Calibri"/>
                <a:cs typeface="Calibri"/>
                <a:sym typeface="Calibri"/>
              </a:rPr>
              <a:t>Even though a single letter has changed the overall meaning of the sentence has not</a:t>
            </a:r>
            <a:endParaRPr sz="2000">
              <a:solidFill>
                <a:srgbClr val="FFFFFF"/>
              </a:solidFill>
              <a:latin typeface="Calibri"/>
              <a:ea typeface="Calibri"/>
              <a:cs typeface="Calibri"/>
              <a:sym typeface="Calibri"/>
            </a:endParaRPr>
          </a:p>
          <a:p>
            <a:pPr marL="0" lvl="0" indent="0" algn="ctr" rtl="0">
              <a:spcBef>
                <a:spcPts val="0"/>
              </a:spcBef>
              <a:spcAft>
                <a:spcPts val="0"/>
              </a:spcAft>
              <a:buNone/>
            </a:pPr>
            <a:endParaRPr sz="2000">
              <a:latin typeface="Calibri"/>
              <a:ea typeface="Calibri"/>
              <a:cs typeface="Calibri"/>
              <a:sym typeface="Calibri"/>
            </a:endParaRPr>
          </a:p>
        </p:txBody>
      </p:sp>
      <p:sp>
        <p:nvSpPr>
          <p:cNvPr id="659" name="Google Shape;659;p66"/>
          <p:cNvSpPr/>
          <p:nvPr/>
        </p:nvSpPr>
        <p:spPr>
          <a:xfrm rot="5400000">
            <a:off x="4239300" y="1870525"/>
            <a:ext cx="665400" cy="4386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fade">
                                      <p:cBhvr>
                                        <p:cTn id="7" dur="1000"/>
                                        <p:tgtEl>
                                          <p:spTgt spid="6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8"/>
                                        </p:tgtEl>
                                        <p:attrNameLst>
                                          <p:attrName>style.visibility</p:attrName>
                                        </p:attrNameLst>
                                      </p:cBhvr>
                                      <p:to>
                                        <p:strVal val="visible"/>
                                      </p:to>
                                    </p:set>
                                    <p:animEffect transition="in" filter="fade">
                                      <p:cBhvr>
                                        <p:cTn id="12" dur="1000"/>
                                        <p:tgtEl>
                                          <p:spTgt spid="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67"/>
          <p:cNvSpPr/>
          <p:nvPr/>
        </p:nvSpPr>
        <p:spPr>
          <a:xfrm>
            <a:off x="0" y="3475575"/>
            <a:ext cx="9144000" cy="8772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What are the potential effects of SNPs?</a:t>
            </a:r>
            <a:endParaRPr/>
          </a:p>
        </p:txBody>
      </p:sp>
      <p:sp>
        <p:nvSpPr>
          <p:cNvPr id="666" name="Google Shape;666;p67"/>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7" name="Google Shape;667;p67"/>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668" name="Google Shape;668;p67"/>
          <p:cNvSpPr txBox="1"/>
          <p:nvPr/>
        </p:nvSpPr>
        <p:spPr>
          <a:xfrm>
            <a:off x="0" y="1369225"/>
            <a:ext cx="9144000" cy="33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Calibri"/>
                <a:ea typeface="Calibri"/>
                <a:cs typeface="Calibri"/>
                <a:sym typeface="Calibri"/>
              </a:rPr>
              <a:t>THE GREY CA</a:t>
            </a:r>
            <a:r>
              <a:rPr lang="en" sz="3000" b="1" u="sng">
                <a:solidFill>
                  <a:srgbClr val="0000FF"/>
                </a:solidFill>
                <a:latin typeface="Calibri"/>
                <a:ea typeface="Calibri"/>
                <a:cs typeface="Calibri"/>
                <a:sym typeface="Calibri"/>
              </a:rPr>
              <a:t>T</a:t>
            </a:r>
            <a:r>
              <a:rPr lang="en" sz="3000">
                <a:latin typeface="Calibri"/>
                <a:ea typeface="Calibri"/>
                <a:cs typeface="Calibri"/>
                <a:sym typeface="Calibri"/>
              </a:rPr>
              <a:t> SITS ON THE MAT. </a:t>
            </a:r>
            <a:endParaRPr sz="3000">
              <a:latin typeface="Calibri"/>
              <a:ea typeface="Calibri"/>
              <a:cs typeface="Calibri"/>
              <a:sym typeface="Calibri"/>
            </a:endParaRPr>
          </a:p>
        </p:txBody>
      </p:sp>
      <p:sp>
        <p:nvSpPr>
          <p:cNvPr id="669" name="Google Shape;669;p67"/>
          <p:cNvSpPr txBox="1"/>
          <p:nvPr/>
        </p:nvSpPr>
        <p:spPr>
          <a:xfrm>
            <a:off x="0" y="2474125"/>
            <a:ext cx="9144000" cy="33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Calibri"/>
                <a:ea typeface="Calibri"/>
                <a:cs typeface="Calibri"/>
                <a:sym typeface="Calibri"/>
              </a:rPr>
              <a:t>THE GREY CA</a:t>
            </a:r>
            <a:r>
              <a:rPr lang="en" sz="3000" b="1" u="sng">
                <a:solidFill>
                  <a:srgbClr val="0000FF"/>
                </a:solidFill>
                <a:latin typeface="Calibri"/>
                <a:ea typeface="Calibri"/>
                <a:cs typeface="Calibri"/>
                <a:sym typeface="Calibri"/>
              </a:rPr>
              <a:t>R</a:t>
            </a:r>
            <a:r>
              <a:rPr lang="en" sz="3000">
                <a:latin typeface="Calibri"/>
                <a:ea typeface="Calibri"/>
                <a:cs typeface="Calibri"/>
                <a:sym typeface="Calibri"/>
              </a:rPr>
              <a:t> SITS ON THE MAT. </a:t>
            </a:r>
            <a:endParaRPr sz="3000">
              <a:latin typeface="Calibri"/>
              <a:ea typeface="Calibri"/>
              <a:cs typeface="Calibri"/>
              <a:sym typeface="Calibri"/>
            </a:endParaRPr>
          </a:p>
        </p:txBody>
      </p:sp>
      <p:sp>
        <p:nvSpPr>
          <p:cNvPr id="670" name="Google Shape;670;p67"/>
          <p:cNvSpPr txBox="1"/>
          <p:nvPr/>
        </p:nvSpPr>
        <p:spPr>
          <a:xfrm>
            <a:off x="976325" y="3648075"/>
            <a:ext cx="7072200" cy="70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latin typeface="Calibri"/>
                <a:ea typeface="Calibri"/>
                <a:cs typeface="Calibri"/>
                <a:sym typeface="Calibri"/>
              </a:rPr>
              <a:t>A single letter </a:t>
            </a:r>
            <a:r>
              <a:rPr lang="en" sz="2000" i="1">
                <a:solidFill>
                  <a:srgbClr val="FFFFFF"/>
                </a:solidFill>
                <a:latin typeface="Calibri"/>
                <a:ea typeface="Calibri"/>
                <a:cs typeface="Calibri"/>
                <a:sym typeface="Calibri"/>
              </a:rPr>
              <a:t>has</a:t>
            </a:r>
            <a:r>
              <a:rPr lang="en" sz="2000">
                <a:solidFill>
                  <a:srgbClr val="FFFFFF"/>
                </a:solidFill>
                <a:latin typeface="Calibri"/>
                <a:ea typeface="Calibri"/>
                <a:cs typeface="Calibri"/>
                <a:sym typeface="Calibri"/>
              </a:rPr>
              <a:t> changed the overall meaning of the sentence</a:t>
            </a:r>
            <a:endParaRPr sz="2000" b="1">
              <a:solidFill>
                <a:srgbClr val="FFFFFF"/>
              </a:solidFill>
              <a:latin typeface="Calibri"/>
              <a:ea typeface="Calibri"/>
              <a:cs typeface="Calibri"/>
              <a:sym typeface="Calibri"/>
            </a:endParaRPr>
          </a:p>
          <a:p>
            <a:pPr marL="0" lvl="0" indent="0" algn="ctr" rtl="0">
              <a:spcBef>
                <a:spcPts val="0"/>
              </a:spcBef>
              <a:spcAft>
                <a:spcPts val="0"/>
              </a:spcAft>
              <a:buNone/>
            </a:pPr>
            <a:endParaRPr sz="2000" b="1">
              <a:solidFill>
                <a:srgbClr val="FFFFFF"/>
              </a:solidFill>
              <a:latin typeface="Calibri"/>
              <a:ea typeface="Calibri"/>
              <a:cs typeface="Calibri"/>
              <a:sym typeface="Calibri"/>
            </a:endParaRPr>
          </a:p>
        </p:txBody>
      </p:sp>
      <p:sp>
        <p:nvSpPr>
          <p:cNvPr id="671" name="Google Shape;671;p67"/>
          <p:cNvSpPr/>
          <p:nvPr/>
        </p:nvSpPr>
        <p:spPr>
          <a:xfrm rot="5400000">
            <a:off x="4239300" y="1870525"/>
            <a:ext cx="665400" cy="4386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9"/>
                                        </p:tgtEl>
                                        <p:attrNameLst>
                                          <p:attrName>style.visibility</p:attrName>
                                        </p:attrNameLst>
                                      </p:cBhvr>
                                      <p:to>
                                        <p:strVal val="visible"/>
                                      </p:to>
                                    </p:set>
                                    <p:animEffect transition="in" filter="fade">
                                      <p:cBhvr>
                                        <p:cTn id="7" dur="1000"/>
                                        <p:tgtEl>
                                          <p:spTgt spid="6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0"/>
                                        </p:tgtEl>
                                        <p:attrNameLst>
                                          <p:attrName>style.visibility</p:attrName>
                                        </p:attrNameLst>
                                      </p:cBhvr>
                                      <p:to>
                                        <p:strVal val="visible"/>
                                      </p:to>
                                    </p:set>
                                    <p:animEffect transition="in" filter="fade">
                                      <p:cBhvr>
                                        <p:cTn id="12" dur="1000"/>
                                        <p:tgtEl>
                                          <p:spTgt spid="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68"/>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7" name="Google Shape;677;p68"/>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grpSp>
        <p:nvGrpSpPr>
          <p:cNvPr id="678" name="Google Shape;678;p68"/>
          <p:cNvGrpSpPr/>
          <p:nvPr/>
        </p:nvGrpSpPr>
        <p:grpSpPr>
          <a:xfrm>
            <a:off x="5961704" y="1216087"/>
            <a:ext cx="824900" cy="1779759"/>
            <a:chOff x="6330368" y="1344852"/>
            <a:chExt cx="278100" cy="600013"/>
          </a:xfrm>
        </p:grpSpPr>
        <p:sp>
          <p:nvSpPr>
            <p:cNvPr id="679" name="Google Shape;679;p68"/>
            <p:cNvSpPr/>
            <p:nvPr/>
          </p:nvSpPr>
          <p:spPr>
            <a:xfrm>
              <a:off x="6394449" y="1602265"/>
              <a:ext cx="150000" cy="3426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8"/>
            <p:cNvSpPr/>
            <p:nvPr/>
          </p:nvSpPr>
          <p:spPr>
            <a:xfrm rot="10800000">
              <a:off x="6330368" y="1344852"/>
              <a:ext cx="278100" cy="342600"/>
            </a:xfrm>
            <a:prstGeom prst="blockArc">
              <a:avLst>
                <a:gd name="adj1" fmla="val 10800000"/>
                <a:gd name="adj2" fmla="val 0"/>
                <a:gd name="adj3" fmla="val 25000"/>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1" name="Google Shape;681;p68"/>
          <p:cNvSpPr txBox="1"/>
          <p:nvPr/>
        </p:nvSpPr>
        <p:spPr>
          <a:xfrm>
            <a:off x="6140275" y="2906038"/>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6AA84F"/>
                </a:solidFill>
                <a:latin typeface="Calibri"/>
                <a:ea typeface="Calibri"/>
                <a:cs typeface="Calibri"/>
                <a:sym typeface="Calibri"/>
              </a:rPr>
              <a:t>b</a:t>
            </a:r>
            <a:endParaRPr sz="6000" b="1">
              <a:solidFill>
                <a:srgbClr val="6AA84F"/>
              </a:solidFill>
              <a:latin typeface="Calibri"/>
              <a:ea typeface="Calibri"/>
              <a:cs typeface="Calibri"/>
              <a:sym typeface="Calibri"/>
            </a:endParaRPr>
          </a:p>
        </p:txBody>
      </p:sp>
      <p:sp>
        <p:nvSpPr>
          <p:cNvPr id="682" name="Google Shape;682;p68"/>
          <p:cNvSpPr txBox="1"/>
          <p:nvPr/>
        </p:nvSpPr>
        <p:spPr>
          <a:xfrm>
            <a:off x="682525" y="3697575"/>
            <a:ext cx="3874800" cy="7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Courier New"/>
                <a:ea typeface="Courier New"/>
                <a:cs typeface="Courier New"/>
                <a:sym typeface="Courier New"/>
              </a:rPr>
              <a:t>5’ GGCGG</a:t>
            </a:r>
            <a:r>
              <a:rPr lang="en" sz="3000" b="1" u="sng">
                <a:solidFill>
                  <a:srgbClr val="741B47"/>
                </a:solidFill>
                <a:latin typeface="Courier New"/>
                <a:ea typeface="Courier New"/>
                <a:cs typeface="Courier New"/>
                <a:sym typeface="Courier New"/>
              </a:rPr>
              <a:t>C</a:t>
            </a:r>
            <a:r>
              <a:rPr lang="en" sz="3000" b="1">
                <a:latin typeface="Courier New"/>
                <a:ea typeface="Courier New"/>
                <a:cs typeface="Courier New"/>
                <a:sym typeface="Courier New"/>
              </a:rPr>
              <a:t>CACT 3’</a:t>
            </a:r>
            <a:endParaRPr sz="3000" b="1">
              <a:latin typeface="Courier New"/>
              <a:ea typeface="Courier New"/>
              <a:cs typeface="Courier New"/>
              <a:sym typeface="Courier New"/>
            </a:endParaRPr>
          </a:p>
          <a:p>
            <a:pPr marL="0" lvl="0" indent="0" algn="l" rtl="0">
              <a:spcBef>
                <a:spcPts val="0"/>
              </a:spcBef>
              <a:spcAft>
                <a:spcPts val="0"/>
              </a:spcAft>
              <a:buClr>
                <a:schemeClr val="dk1"/>
              </a:buClr>
              <a:buSzPts val="1100"/>
              <a:buFont typeface="Arial"/>
              <a:buNone/>
            </a:pPr>
            <a:r>
              <a:rPr lang="en" sz="3000" b="1">
                <a:solidFill>
                  <a:schemeClr val="dk1"/>
                </a:solidFill>
                <a:latin typeface="Courier New"/>
                <a:ea typeface="Courier New"/>
                <a:cs typeface="Courier New"/>
                <a:sym typeface="Courier New"/>
              </a:rPr>
              <a:t>3’ CCGCC</a:t>
            </a:r>
            <a:r>
              <a:rPr lang="en" sz="3000" b="1" u="sng">
                <a:solidFill>
                  <a:srgbClr val="741B47"/>
                </a:solidFill>
                <a:latin typeface="Courier New"/>
                <a:ea typeface="Courier New"/>
                <a:cs typeface="Courier New"/>
                <a:sym typeface="Courier New"/>
              </a:rPr>
              <a:t>G</a:t>
            </a:r>
            <a:r>
              <a:rPr lang="en" sz="3000" b="1">
                <a:solidFill>
                  <a:schemeClr val="dk1"/>
                </a:solidFill>
                <a:latin typeface="Courier New"/>
                <a:ea typeface="Courier New"/>
                <a:cs typeface="Courier New"/>
                <a:sym typeface="Courier New"/>
              </a:rPr>
              <a:t>GTGA 5’</a:t>
            </a:r>
            <a:endParaRPr sz="3000" b="1">
              <a:solidFill>
                <a:schemeClr val="dk1"/>
              </a:solidFill>
              <a:latin typeface="Courier New"/>
              <a:ea typeface="Courier New"/>
              <a:cs typeface="Courier New"/>
              <a:sym typeface="Courier New"/>
            </a:endParaRPr>
          </a:p>
          <a:p>
            <a:pPr marL="0" lvl="0" indent="0" algn="l" rtl="0">
              <a:spcBef>
                <a:spcPts val="0"/>
              </a:spcBef>
              <a:spcAft>
                <a:spcPts val="0"/>
              </a:spcAft>
              <a:buNone/>
            </a:pPr>
            <a:endParaRPr sz="3000" b="1">
              <a:latin typeface="Courier New"/>
              <a:ea typeface="Courier New"/>
              <a:cs typeface="Courier New"/>
              <a:sym typeface="Courier New"/>
            </a:endParaRPr>
          </a:p>
        </p:txBody>
      </p:sp>
      <p:sp>
        <p:nvSpPr>
          <p:cNvPr id="683" name="Google Shape;683;p68"/>
          <p:cNvSpPr txBox="1"/>
          <p:nvPr/>
        </p:nvSpPr>
        <p:spPr>
          <a:xfrm>
            <a:off x="4671625" y="3711975"/>
            <a:ext cx="3874800" cy="8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Courier New"/>
                <a:ea typeface="Courier New"/>
                <a:cs typeface="Courier New"/>
                <a:sym typeface="Courier New"/>
              </a:rPr>
              <a:t>5’ GGCGG</a:t>
            </a:r>
            <a:r>
              <a:rPr lang="en" sz="3000" b="1" u="sng">
                <a:solidFill>
                  <a:srgbClr val="6AA84F"/>
                </a:solidFill>
                <a:latin typeface="Courier New"/>
                <a:ea typeface="Courier New"/>
                <a:cs typeface="Courier New"/>
                <a:sym typeface="Courier New"/>
              </a:rPr>
              <a:t>G</a:t>
            </a:r>
            <a:r>
              <a:rPr lang="en" sz="3000" b="1">
                <a:latin typeface="Courier New"/>
                <a:ea typeface="Courier New"/>
                <a:cs typeface="Courier New"/>
                <a:sym typeface="Courier New"/>
              </a:rPr>
              <a:t>CACT 3’</a:t>
            </a:r>
            <a:endParaRPr sz="3000" b="1">
              <a:latin typeface="Courier New"/>
              <a:ea typeface="Courier New"/>
              <a:cs typeface="Courier New"/>
              <a:sym typeface="Courier New"/>
            </a:endParaRPr>
          </a:p>
          <a:p>
            <a:pPr marL="0" lvl="0" indent="0" algn="l" rtl="0">
              <a:spcBef>
                <a:spcPts val="0"/>
              </a:spcBef>
              <a:spcAft>
                <a:spcPts val="0"/>
              </a:spcAft>
              <a:buClr>
                <a:schemeClr val="dk1"/>
              </a:buClr>
              <a:buSzPts val="1100"/>
              <a:buFont typeface="Arial"/>
              <a:buNone/>
            </a:pPr>
            <a:r>
              <a:rPr lang="en" sz="3000" b="1">
                <a:solidFill>
                  <a:schemeClr val="dk1"/>
                </a:solidFill>
                <a:latin typeface="Courier New"/>
                <a:ea typeface="Courier New"/>
                <a:cs typeface="Courier New"/>
                <a:sym typeface="Courier New"/>
              </a:rPr>
              <a:t>3’ CCGCC</a:t>
            </a:r>
            <a:r>
              <a:rPr lang="en" sz="3000" b="1" u="sng">
                <a:solidFill>
                  <a:srgbClr val="6AA84F"/>
                </a:solidFill>
                <a:latin typeface="Courier New"/>
                <a:ea typeface="Courier New"/>
                <a:cs typeface="Courier New"/>
                <a:sym typeface="Courier New"/>
              </a:rPr>
              <a:t>C</a:t>
            </a:r>
            <a:r>
              <a:rPr lang="en" sz="3000" b="1">
                <a:solidFill>
                  <a:schemeClr val="dk1"/>
                </a:solidFill>
                <a:latin typeface="Courier New"/>
                <a:ea typeface="Courier New"/>
                <a:cs typeface="Courier New"/>
                <a:sym typeface="Courier New"/>
              </a:rPr>
              <a:t>GTGA 5’</a:t>
            </a:r>
            <a:endParaRPr sz="3000" b="1">
              <a:solidFill>
                <a:schemeClr val="dk1"/>
              </a:solidFill>
              <a:latin typeface="Courier New"/>
              <a:ea typeface="Courier New"/>
              <a:cs typeface="Courier New"/>
              <a:sym typeface="Courier New"/>
            </a:endParaRPr>
          </a:p>
          <a:p>
            <a:pPr marL="0" lvl="0" indent="0" algn="l" rtl="0">
              <a:spcBef>
                <a:spcPts val="0"/>
              </a:spcBef>
              <a:spcAft>
                <a:spcPts val="0"/>
              </a:spcAft>
              <a:buNone/>
            </a:pPr>
            <a:endParaRPr sz="3000" b="1">
              <a:latin typeface="Courier New"/>
              <a:ea typeface="Courier New"/>
              <a:cs typeface="Courier New"/>
              <a:sym typeface="Courier New"/>
            </a:endParaRPr>
          </a:p>
        </p:txBody>
      </p:sp>
      <p:grpSp>
        <p:nvGrpSpPr>
          <p:cNvPr id="684" name="Google Shape;684;p68"/>
          <p:cNvGrpSpPr/>
          <p:nvPr/>
        </p:nvGrpSpPr>
        <p:grpSpPr>
          <a:xfrm>
            <a:off x="2046422" y="1213803"/>
            <a:ext cx="1096895" cy="1784334"/>
            <a:chOff x="5812235" y="1425046"/>
            <a:chExt cx="326700" cy="649038"/>
          </a:xfrm>
        </p:grpSpPr>
        <p:sp>
          <p:nvSpPr>
            <p:cNvPr id="685" name="Google Shape;685;p68"/>
            <p:cNvSpPr/>
            <p:nvPr/>
          </p:nvSpPr>
          <p:spPr>
            <a:xfrm>
              <a:off x="5888494" y="1731484"/>
              <a:ext cx="150000" cy="342600"/>
            </a:xfrm>
            <a:prstGeom prst="rect">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8"/>
            <p:cNvSpPr/>
            <p:nvPr/>
          </p:nvSpPr>
          <p:spPr>
            <a:xfrm rot="-7496148">
              <a:off x="5837806" y="1511476"/>
              <a:ext cx="275557" cy="295440"/>
            </a:xfrm>
            <a:prstGeom prst="halfFrame">
              <a:avLst>
                <a:gd name="adj1" fmla="val 33333"/>
                <a:gd name="adj2" fmla="val 33333"/>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7" name="Google Shape;687;p68"/>
          <p:cNvSpPr txBox="1"/>
          <p:nvPr/>
        </p:nvSpPr>
        <p:spPr>
          <a:xfrm>
            <a:off x="2206225" y="2906050"/>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741B47"/>
                </a:solidFill>
                <a:latin typeface="Calibri"/>
                <a:ea typeface="Calibri"/>
                <a:cs typeface="Calibri"/>
                <a:sym typeface="Calibri"/>
              </a:rPr>
              <a:t>B</a:t>
            </a:r>
            <a:endParaRPr sz="6000" b="1">
              <a:solidFill>
                <a:srgbClr val="741B47"/>
              </a:solidFill>
              <a:latin typeface="Calibri"/>
              <a:ea typeface="Calibri"/>
              <a:cs typeface="Calibri"/>
              <a:sym typeface="Calibri"/>
            </a:endParaRPr>
          </a:p>
        </p:txBody>
      </p:sp>
      <p:sp>
        <p:nvSpPr>
          <p:cNvPr id="688" name="Google Shape;688;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SNP we will analyze differentiates TAS2R38 alleles </a:t>
            </a: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43" name="Shape 143"/>
          <p:cNvSpPr txBox="1">
            <a:spLocks noGrp="1"/>
          </p:cNvSpPr>
          <p:nvPr>
            <p:ph type="body" sz="quarter" idx="14"/>
          </p:nvPr>
        </p:nvSpPr>
        <p:spPr>
          <a:xfrm>
            <a:off x="395315" y="3864586"/>
            <a:ext cx="8416925" cy="490196"/>
          </a:xfrm>
        </p:spPr>
        <p:txBody>
          <a:bodyPr/>
          <a:lstStyle/>
          <a:p>
            <a:r>
              <a:rPr lang="en" dirty="0" smtClean="0">
                <a:sym typeface="Avenir"/>
              </a:rPr>
              <a:t>Broccoli	     	    	Brussel Sprouts 			    Cilantro	     		       Coffee</a:t>
            </a:r>
            <a:endParaRPr lang="en" dirty="0">
              <a:sym typeface="Avenir"/>
            </a:endParaRPr>
          </a:p>
        </p:txBody>
      </p:sp>
      <p:sp>
        <p:nvSpPr>
          <p:cNvPr id="138" name="Shape 138"/>
          <p:cNvSpPr txBox="1">
            <a:spLocks noGrp="1"/>
          </p:cNvSpPr>
          <p:nvPr>
            <p:ph type="title"/>
          </p:nvPr>
        </p:nvSpPr>
        <p:spPr>
          <a:xfrm>
            <a:off x="215613" y="323156"/>
            <a:ext cx="8416925" cy="492443"/>
          </a:xfrm>
        </p:spPr>
        <p:txBody>
          <a:bodyPr/>
          <a:lstStyle/>
          <a:p>
            <a:r>
              <a:rPr lang="en" dirty="0" smtClean="0">
                <a:sym typeface="Avenir"/>
              </a:rPr>
              <a:t>Question</a:t>
            </a:r>
            <a:endParaRPr lang="en" dirty="0">
              <a:sym typeface="Avenir"/>
            </a:endParaRPr>
          </a:p>
        </p:txBody>
      </p:sp>
      <p:sp>
        <p:nvSpPr>
          <p:cNvPr id="5" name="Text Placeholder 4"/>
          <p:cNvSpPr>
            <a:spLocks noGrp="1"/>
          </p:cNvSpPr>
          <p:nvPr>
            <p:ph type="body" sz="quarter" idx="15"/>
          </p:nvPr>
        </p:nvSpPr>
        <p:spPr>
          <a:xfrm>
            <a:off x="306894" y="929783"/>
            <a:ext cx="8234362" cy="352425"/>
          </a:xfrm>
        </p:spPr>
        <p:txBody>
          <a:bodyPr/>
          <a:lstStyle/>
          <a:p>
            <a:r>
              <a:rPr lang="en" dirty="0">
                <a:solidFill>
                  <a:schemeClr val="tx1"/>
                </a:solidFill>
                <a:sym typeface="Avenir"/>
              </a:rPr>
              <a:t>What makes some foods so appealing to some?</a:t>
            </a:r>
            <a:endParaRPr lang="en-US" dirty="0">
              <a:solidFill>
                <a:schemeClr val="tx1"/>
              </a:solidFill>
            </a:endParaRPr>
          </a:p>
          <a:p>
            <a:r>
              <a:rPr lang="en" dirty="0" smtClean="0">
                <a:solidFill>
                  <a:schemeClr val="tx1"/>
                </a:solidFill>
                <a:sym typeface="Avenir"/>
              </a:rPr>
              <a:t>but repulsive to others?</a:t>
            </a:r>
          </a:p>
        </p:txBody>
      </p:sp>
      <p:pic>
        <p:nvPicPr>
          <p:cNvPr id="140" name="Shape 140"/>
          <p:cNvPicPr preferRelativeResize="0"/>
          <p:nvPr/>
        </p:nvPicPr>
        <p:blipFill>
          <a:blip r:embed="rId3">
            <a:alphaModFix/>
          </a:blip>
          <a:stretch>
            <a:fillRect/>
          </a:stretch>
        </p:blipFill>
        <p:spPr>
          <a:xfrm>
            <a:off x="2635250" y="1924599"/>
            <a:ext cx="1788825" cy="1788824"/>
          </a:xfrm>
          <a:prstGeom prst="rect">
            <a:avLst/>
          </a:prstGeom>
          <a:noFill/>
          <a:ln>
            <a:noFill/>
          </a:ln>
        </p:spPr>
      </p:pic>
      <p:pic>
        <p:nvPicPr>
          <p:cNvPr id="141" name="Shape 141"/>
          <p:cNvPicPr preferRelativeResize="0"/>
          <p:nvPr/>
        </p:nvPicPr>
        <p:blipFill>
          <a:blip r:embed="rId4">
            <a:alphaModFix/>
          </a:blip>
          <a:stretch>
            <a:fillRect/>
          </a:stretch>
        </p:blipFill>
        <p:spPr>
          <a:xfrm flipH="1">
            <a:off x="249851" y="1801937"/>
            <a:ext cx="2235340" cy="1881750"/>
          </a:xfrm>
          <a:prstGeom prst="rect">
            <a:avLst/>
          </a:prstGeom>
          <a:noFill/>
          <a:ln>
            <a:noFill/>
          </a:ln>
        </p:spPr>
      </p:pic>
      <p:pic>
        <p:nvPicPr>
          <p:cNvPr id="142" name="Shape 142"/>
          <p:cNvPicPr preferRelativeResize="0"/>
          <p:nvPr/>
        </p:nvPicPr>
        <p:blipFill>
          <a:blip r:embed="rId5">
            <a:alphaModFix/>
          </a:blip>
          <a:stretch>
            <a:fillRect/>
          </a:stretch>
        </p:blipFill>
        <p:spPr>
          <a:xfrm>
            <a:off x="4603778" y="1748817"/>
            <a:ext cx="2190694" cy="1881750"/>
          </a:xfrm>
          <a:prstGeom prst="rect">
            <a:avLst/>
          </a:prstGeom>
          <a:noFill/>
          <a:ln>
            <a:noFill/>
          </a:ln>
        </p:spPr>
      </p:pic>
      <p:pic>
        <p:nvPicPr>
          <p:cNvPr id="144" name="Shape 144"/>
          <p:cNvPicPr preferRelativeResize="0"/>
          <p:nvPr/>
        </p:nvPicPr>
        <p:blipFill rotWithShape="1">
          <a:blip r:embed="rId6">
            <a:alphaModFix/>
          </a:blip>
          <a:srcRect l="36794" t="12666" r="12433" b="12471"/>
          <a:stretch/>
        </p:blipFill>
        <p:spPr>
          <a:xfrm>
            <a:off x="6974174" y="1748817"/>
            <a:ext cx="1788825" cy="1758432"/>
          </a:xfrm>
          <a:prstGeom prst="rect">
            <a:avLst/>
          </a:prstGeom>
          <a:noFill/>
          <a:ln>
            <a:noFill/>
          </a:ln>
        </p:spPr>
      </p:pic>
    </p:spTree>
    <p:extLst>
      <p:ext uri="{BB962C8B-B14F-4D97-AF65-F5344CB8AC3E}">
        <p14:creationId xmlns:p14="http://schemas.microsoft.com/office/powerpoint/2010/main" val="905536050"/>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69"/>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4" name="Google Shape;694;p69"/>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grpSp>
        <p:nvGrpSpPr>
          <p:cNvPr id="695" name="Google Shape;695;p69"/>
          <p:cNvGrpSpPr/>
          <p:nvPr/>
        </p:nvGrpSpPr>
        <p:grpSpPr>
          <a:xfrm>
            <a:off x="5961704" y="1216087"/>
            <a:ext cx="824900" cy="1779759"/>
            <a:chOff x="6330368" y="1344852"/>
            <a:chExt cx="278100" cy="600013"/>
          </a:xfrm>
        </p:grpSpPr>
        <p:sp>
          <p:nvSpPr>
            <p:cNvPr id="696" name="Google Shape;696;p69"/>
            <p:cNvSpPr/>
            <p:nvPr/>
          </p:nvSpPr>
          <p:spPr>
            <a:xfrm>
              <a:off x="6394449" y="1602265"/>
              <a:ext cx="150000" cy="3426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9"/>
            <p:cNvSpPr/>
            <p:nvPr/>
          </p:nvSpPr>
          <p:spPr>
            <a:xfrm rot="10800000">
              <a:off x="6330368" y="1344852"/>
              <a:ext cx="278100" cy="342600"/>
            </a:xfrm>
            <a:prstGeom prst="blockArc">
              <a:avLst>
                <a:gd name="adj1" fmla="val 10800000"/>
                <a:gd name="adj2" fmla="val 0"/>
                <a:gd name="adj3" fmla="val 25000"/>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8" name="Google Shape;698;p69"/>
          <p:cNvSpPr txBox="1"/>
          <p:nvPr/>
        </p:nvSpPr>
        <p:spPr>
          <a:xfrm>
            <a:off x="6140275" y="2906038"/>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6AA84F"/>
                </a:solidFill>
                <a:latin typeface="Calibri"/>
                <a:ea typeface="Calibri"/>
                <a:cs typeface="Calibri"/>
                <a:sym typeface="Calibri"/>
              </a:rPr>
              <a:t>b</a:t>
            </a:r>
            <a:endParaRPr sz="6000" b="1">
              <a:solidFill>
                <a:srgbClr val="6AA84F"/>
              </a:solidFill>
              <a:latin typeface="Calibri"/>
              <a:ea typeface="Calibri"/>
              <a:cs typeface="Calibri"/>
              <a:sym typeface="Calibri"/>
            </a:endParaRPr>
          </a:p>
        </p:txBody>
      </p:sp>
      <p:sp>
        <p:nvSpPr>
          <p:cNvPr id="699" name="Google Shape;699;p69"/>
          <p:cNvSpPr txBox="1"/>
          <p:nvPr/>
        </p:nvSpPr>
        <p:spPr>
          <a:xfrm>
            <a:off x="556600" y="3823500"/>
            <a:ext cx="3874800" cy="7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Courier New"/>
                <a:ea typeface="Courier New"/>
                <a:cs typeface="Courier New"/>
                <a:sym typeface="Courier New"/>
              </a:rPr>
              <a:t>5’ GGCGG</a:t>
            </a:r>
            <a:r>
              <a:rPr lang="en" sz="3000" b="1" u="sng">
                <a:solidFill>
                  <a:srgbClr val="741B47"/>
                </a:solidFill>
                <a:latin typeface="Courier New"/>
                <a:ea typeface="Courier New"/>
                <a:cs typeface="Courier New"/>
                <a:sym typeface="Courier New"/>
              </a:rPr>
              <a:t>C</a:t>
            </a:r>
            <a:r>
              <a:rPr lang="en" sz="3000" b="1">
                <a:latin typeface="Courier New"/>
                <a:ea typeface="Courier New"/>
                <a:cs typeface="Courier New"/>
                <a:sym typeface="Courier New"/>
              </a:rPr>
              <a:t>CACT 3’</a:t>
            </a:r>
            <a:endParaRPr sz="3000" b="1">
              <a:latin typeface="Courier New"/>
              <a:ea typeface="Courier New"/>
              <a:cs typeface="Courier New"/>
              <a:sym typeface="Courier New"/>
            </a:endParaRPr>
          </a:p>
        </p:txBody>
      </p:sp>
      <p:sp>
        <p:nvSpPr>
          <p:cNvPr id="700" name="Google Shape;700;p69"/>
          <p:cNvSpPr txBox="1"/>
          <p:nvPr/>
        </p:nvSpPr>
        <p:spPr>
          <a:xfrm>
            <a:off x="4700675" y="3823500"/>
            <a:ext cx="3874800" cy="8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Courier New"/>
                <a:ea typeface="Courier New"/>
                <a:cs typeface="Courier New"/>
                <a:sym typeface="Courier New"/>
              </a:rPr>
              <a:t>5’ GGCGG</a:t>
            </a:r>
            <a:r>
              <a:rPr lang="en" sz="3000" b="1" u="sng">
                <a:solidFill>
                  <a:srgbClr val="6AA84F"/>
                </a:solidFill>
                <a:latin typeface="Courier New"/>
                <a:ea typeface="Courier New"/>
                <a:cs typeface="Courier New"/>
                <a:sym typeface="Courier New"/>
              </a:rPr>
              <a:t>G</a:t>
            </a:r>
            <a:r>
              <a:rPr lang="en" sz="3000" b="1">
                <a:latin typeface="Courier New"/>
                <a:ea typeface="Courier New"/>
                <a:cs typeface="Courier New"/>
                <a:sym typeface="Courier New"/>
              </a:rPr>
              <a:t>CACT 3’</a:t>
            </a:r>
            <a:endParaRPr sz="3000" b="1">
              <a:latin typeface="Courier New"/>
              <a:ea typeface="Courier New"/>
              <a:cs typeface="Courier New"/>
              <a:sym typeface="Courier New"/>
            </a:endParaRPr>
          </a:p>
        </p:txBody>
      </p:sp>
      <p:grpSp>
        <p:nvGrpSpPr>
          <p:cNvPr id="701" name="Google Shape;701;p69"/>
          <p:cNvGrpSpPr/>
          <p:nvPr/>
        </p:nvGrpSpPr>
        <p:grpSpPr>
          <a:xfrm>
            <a:off x="2046422" y="1213803"/>
            <a:ext cx="1096895" cy="1784334"/>
            <a:chOff x="5812235" y="1425046"/>
            <a:chExt cx="326700" cy="649038"/>
          </a:xfrm>
        </p:grpSpPr>
        <p:sp>
          <p:nvSpPr>
            <p:cNvPr id="702" name="Google Shape;702;p69"/>
            <p:cNvSpPr/>
            <p:nvPr/>
          </p:nvSpPr>
          <p:spPr>
            <a:xfrm>
              <a:off x="5888494" y="1731484"/>
              <a:ext cx="150000" cy="342600"/>
            </a:xfrm>
            <a:prstGeom prst="rect">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9"/>
            <p:cNvSpPr/>
            <p:nvPr/>
          </p:nvSpPr>
          <p:spPr>
            <a:xfrm rot="-7496148">
              <a:off x="5837806" y="1511476"/>
              <a:ext cx="275557" cy="295440"/>
            </a:xfrm>
            <a:prstGeom prst="halfFrame">
              <a:avLst>
                <a:gd name="adj1" fmla="val 33333"/>
                <a:gd name="adj2" fmla="val 33333"/>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4" name="Google Shape;704;p69"/>
          <p:cNvSpPr txBox="1"/>
          <p:nvPr/>
        </p:nvSpPr>
        <p:spPr>
          <a:xfrm>
            <a:off x="2206225" y="2906050"/>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741B47"/>
                </a:solidFill>
                <a:latin typeface="Calibri"/>
                <a:ea typeface="Calibri"/>
                <a:cs typeface="Calibri"/>
                <a:sym typeface="Calibri"/>
              </a:rPr>
              <a:t>B</a:t>
            </a:r>
            <a:endParaRPr sz="6000" b="1">
              <a:solidFill>
                <a:srgbClr val="741B47"/>
              </a:solidFill>
              <a:latin typeface="Calibri"/>
              <a:ea typeface="Calibri"/>
              <a:cs typeface="Calibri"/>
              <a:sym typeface="Calibri"/>
            </a:endParaRPr>
          </a:p>
        </p:txBody>
      </p:sp>
      <p:sp>
        <p:nvSpPr>
          <p:cNvPr id="705" name="Google Shape;705;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SNP we will analyze differentiates TAS2R38 alleles </a:t>
            </a:r>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0"/>
          <p:cNvSpPr/>
          <p:nvPr/>
        </p:nvSpPr>
        <p:spPr>
          <a:xfrm>
            <a:off x="-125" y="1738150"/>
            <a:ext cx="9144000" cy="14160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0"/>
          <p:cNvSpPr txBox="1">
            <a:spLocks noGrp="1"/>
          </p:cNvSpPr>
          <p:nvPr>
            <p:ph type="body" idx="1"/>
          </p:nvPr>
        </p:nvSpPr>
        <p:spPr>
          <a:xfrm>
            <a:off x="311700" y="558750"/>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b="1">
                <a:solidFill>
                  <a:srgbClr val="000000"/>
                </a:solidFill>
                <a:latin typeface="Calibri"/>
                <a:ea typeface="Calibri"/>
                <a:cs typeface="Calibri"/>
                <a:sym typeface="Calibri"/>
              </a:rPr>
              <a:t>Stop and Think</a:t>
            </a:r>
            <a:endParaRPr sz="3500" b="1">
              <a:solidFill>
                <a:srgbClr val="000000"/>
              </a:solidFill>
              <a:latin typeface="Calibri"/>
              <a:ea typeface="Calibri"/>
              <a:cs typeface="Calibri"/>
              <a:sym typeface="Calibri"/>
            </a:endParaRPr>
          </a:p>
          <a:p>
            <a:pPr marL="0" lvl="0" indent="0" algn="ctr" rtl="0">
              <a:spcBef>
                <a:spcPts val="1600"/>
              </a:spcBef>
              <a:spcAft>
                <a:spcPts val="0"/>
              </a:spcAft>
              <a:buNone/>
            </a:pPr>
            <a:endParaRPr sz="1500" b="1">
              <a:solidFill>
                <a:srgbClr val="000000"/>
              </a:solidFill>
              <a:latin typeface="Calibri"/>
              <a:ea typeface="Calibri"/>
              <a:cs typeface="Calibri"/>
              <a:sym typeface="Calibri"/>
            </a:endParaRPr>
          </a:p>
          <a:p>
            <a:pPr marL="0" lvl="0" indent="0" algn="ctr" rtl="0">
              <a:spcBef>
                <a:spcPts val="1600"/>
              </a:spcBef>
              <a:spcAft>
                <a:spcPts val="1600"/>
              </a:spcAft>
              <a:buNone/>
            </a:pPr>
            <a:r>
              <a:rPr lang="en" sz="3500" b="1" i="1">
                <a:solidFill>
                  <a:srgbClr val="FFFFFF"/>
                </a:solidFill>
                <a:latin typeface="Calibri"/>
                <a:ea typeface="Calibri"/>
                <a:cs typeface="Calibri"/>
                <a:sym typeface="Calibri"/>
              </a:rPr>
              <a:t>Do you think our SNP of interest has an effect on the protein? </a:t>
            </a:r>
            <a:endParaRPr sz="3500" b="1" i="1">
              <a:solidFill>
                <a:srgbClr val="FFFFFF"/>
              </a:solidFill>
              <a:latin typeface="Calibri"/>
              <a:ea typeface="Calibri"/>
              <a:cs typeface="Calibri"/>
              <a:sym typeface="Calibri"/>
            </a:endParaRPr>
          </a:p>
        </p:txBody>
      </p:sp>
      <p:sp>
        <p:nvSpPr>
          <p:cNvPr id="712" name="Google Shape;712;p70"/>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3" name="Google Shape;713;p70"/>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grpSp>
        <p:nvGrpSpPr>
          <p:cNvPr id="714" name="Google Shape;714;p70"/>
          <p:cNvGrpSpPr/>
          <p:nvPr/>
        </p:nvGrpSpPr>
        <p:grpSpPr>
          <a:xfrm>
            <a:off x="5961704" y="2892487"/>
            <a:ext cx="824900" cy="1779759"/>
            <a:chOff x="6330368" y="1344852"/>
            <a:chExt cx="278100" cy="600013"/>
          </a:xfrm>
        </p:grpSpPr>
        <p:sp>
          <p:nvSpPr>
            <p:cNvPr id="715" name="Google Shape;715;p70"/>
            <p:cNvSpPr/>
            <p:nvPr/>
          </p:nvSpPr>
          <p:spPr>
            <a:xfrm>
              <a:off x="6394449" y="1602265"/>
              <a:ext cx="150000" cy="3426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70"/>
            <p:cNvSpPr/>
            <p:nvPr/>
          </p:nvSpPr>
          <p:spPr>
            <a:xfrm rot="10800000">
              <a:off x="6330368" y="1344852"/>
              <a:ext cx="278100" cy="342600"/>
            </a:xfrm>
            <a:prstGeom prst="blockArc">
              <a:avLst>
                <a:gd name="adj1" fmla="val 10800000"/>
                <a:gd name="adj2" fmla="val 0"/>
                <a:gd name="adj3" fmla="val 25000"/>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70"/>
          <p:cNvGrpSpPr/>
          <p:nvPr/>
        </p:nvGrpSpPr>
        <p:grpSpPr>
          <a:xfrm>
            <a:off x="2046422" y="2890203"/>
            <a:ext cx="1096895" cy="1784334"/>
            <a:chOff x="5812235" y="1425046"/>
            <a:chExt cx="326700" cy="649038"/>
          </a:xfrm>
        </p:grpSpPr>
        <p:sp>
          <p:nvSpPr>
            <p:cNvPr id="718" name="Google Shape;718;p70"/>
            <p:cNvSpPr/>
            <p:nvPr/>
          </p:nvSpPr>
          <p:spPr>
            <a:xfrm>
              <a:off x="5888494" y="1731484"/>
              <a:ext cx="150000" cy="342600"/>
            </a:xfrm>
            <a:prstGeom prst="rect">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70"/>
            <p:cNvSpPr/>
            <p:nvPr/>
          </p:nvSpPr>
          <p:spPr>
            <a:xfrm rot="-7496148">
              <a:off x="5837806" y="1511476"/>
              <a:ext cx="275557" cy="295440"/>
            </a:xfrm>
            <a:prstGeom prst="halfFrame">
              <a:avLst>
                <a:gd name="adj1" fmla="val 33333"/>
                <a:gd name="adj2" fmla="val 33333"/>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How could we use this difference to differentiate between B and b?</a:t>
            </a:r>
            <a:endParaRPr/>
          </a:p>
        </p:txBody>
      </p:sp>
      <p:sp>
        <p:nvSpPr>
          <p:cNvPr id="725" name="Google Shape;725;p71"/>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6" name="Google Shape;726;p71"/>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grpSp>
        <p:nvGrpSpPr>
          <p:cNvPr id="727" name="Google Shape;727;p71"/>
          <p:cNvGrpSpPr/>
          <p:nvPr/>
        </p:nvGrpSpPr>
        <p:grpSpPr>
          <a:xfrm>
            <a:off x="5961704" y="1216087"/>
            <a:ext cx="824900" cy="1779759"/>
            <a:chOff x="6330368" y="1344852"/>
            <a:chExt cx="278100" cy="600013"/>
          </a:xfrm>
        </p:grpSpPr>
        <p:sp>
          <p:nvSpPr>
            <p:cNvPr id="728" name="Google Shape;728;p71"/>
            <p:cNvSpPr/>
            <p:nvPr/>
          </p:nvSpPr>
          <p:spPr>
            <a:xfrm>
              <a:off x="6394449" y="1602265"/>
              <a:ext cx="150000" cy="3426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1"/>
            <p:cNvSpPr/>
            <p:nvPr/>
          </p:nvSpPr>
          <p:spPr>
            <a:xfrm rot="10800000">
              <a:off x="6330368" y="1344852"/>
              <a:ext cx="278100" cy="342600"/>
            </a:xfrm>
            <a:prstGeom prst="blockArc">
              <a:avLst>
                <a:gd name="adj1" fmla="val 10800000"/>
                <a:gd name="adj2" fmla="val 0"/>
                <a:gd name="adj3" fmla="val 25000"/>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0" name="Google Shape;730;p71"/>
          <p:cNvSpPr txBox="1"/>
          <p:nvPr/>
        </p:nvSpPr>
        <p:spPr>
          <a:xfrm>
            <a:off x="6140275" y="2906038"/>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6AA84F"/>
                </a:solidFill>
                <a:latin typeface="Calibri"/>
                <a:ea typeface="Calibri"/>
                <a:cs typeface="Calibri"/>
                <a:sym typeface="Calibri"/>
              </a:rPr>
              <a:t>b</a:t>
            </a:r>
            <a:endParaRPr sz="6000" b="1">
              <a:solidFill>
                <a:srgbClr val="6AA84F"/>
              </a:solidFill>
              <a:latin typeface="Calibri"/>
              <a:ea typeface="Calibri"/>
              <a:cs typeface="Calibri"/>
              <a:sym typeface="Calibri"/>
            </a:endParaRPr>
          </a:p>
        </p:txBody>
      </p:sp>
      <p:grpSp>
        <p:nvGrpSpPr>
          <p:cNvPr id="731" name="Google Shape;731;p71"/>
          <p:cNvGrpSpPr/>
          <p:nvPr/>
        </p:nvGrpSpPr>
        <p:grpSpPr>
          <a:xfrm>
            <a:off x="2046422" y="1213803"/>
            <a:ext cx="1096895" cy="1784334"/>
            <a:chOff x="5812235" y="1425046"/>
            <a:chExt cx="326700" cy="649038"/>
          </a:xfrm>
        </p:grpSpPr>
        <p:sp>
          <p:nvSpPr>
            <p:cNvPr id="732" name="Google Shape;732;p71"/>
            <p:cNvSpPr/>
            <p:nvPr/>
          </p:nvSpPr>
          <p:spPr>
            <a:xfrm>
              <a:off x="5888494" y="1731484"/>
              <a:ext cx="150000" cy="342600"/>
            </a:xfrm>
            <a:prstGeom prst="rect">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1"/>
            <p:cNvSpPr/>
            <p:nvPr/>
          </p:nvSpPr>
          <p:spPr>
            <a:xfrm rot="-7496148">
              <a:off x="5837806" y="1511476"/>
              <a:ext cx="275557" cy="295440"/>
            </a:xfrm>
            <a:prstGeom prst="halfFrame">
              <a:avLst>
                <a:gd name="adj1" fmla="val 33333"/>
                <a:gd name="adj2" fmla="val 33333"/>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4" name="Google Shape;734;p71"/>
          <p:cNvSpPr txBox="1"/>
          <p:nvPr/>
        </p:nvSpPr>
        <p:spPr>
          <a:xfrm>
            <a:off x="2206225" y="2906050"/>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741B47"/>
                </a:solidFill>
                <a:latin typeface="Calibri"/>
                <a:ea typeface="Calibri"/>
                <a:cs typeface="Calibri"/>
                <a:sym typeface="Calibri"/>
              </a:rPr>
              <a:t>B</a:t>
            </a:r>
            <a:endParaRPr sz="6000" b="1">
              <a:solidFill>
                <a:srgbClr val="741B47"/>
              </a:solidFill>
              <a:latin typeface="Calibri"/>
              <a:ea typeface="Calibri"/>
              <a:cs typeface="Calibri"/>
              <a:sym typeface="Calibri"/>
            </a:endParaRPr>
          </a:p>
        </p:txBody>
      </p:sp>
      <p:sp>
        <p:nvSpPr>
          <p:cNvPr id="735" name="Google Shape;735;p71"/>
          <p:cNvSpPr txBox="1"/>
          <p:nvPr/>
        </p:nvSpPr>
        <p:spPr>
          <a:xfrm>
            <a:off x="508175" y="3911775"/>
            <a:ext cx="3874800" cy="7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Courier New"/>
                <a:ea typeface="Courier New"/>
                <a:cs typeface="Courier New"/>
                <a:sym typeface="Courier New"/>
              </a:rPr>
              <a:t>5’ GGCGG</a:t>
            </a:r>
            <a:r>
              <a:rPr lang="en" sz="3000" b="1" u="sng">
                <a:solidFill>
                  <a:srgbClr val="741B47"/>
                </a:solidFill>
                <a:latin typeface="Courier New"/>
                <a:ea typeface="Courier New"/>
                <a:cs typeface="Courier New"/>
                <a:sym typeface="Courier New"/>
              </a:rPr>
              <a:t>C</a:t>
            </a:r>
            <a:r>
              <a:rPr lang="en" sz="3000" b="1">
                <a:latin typeface="Courier New"/>
                <a:ea typeface="Courier New"/>
                <a:cs typeface="Courier New"/>
                <a:sym typeface="Courier New"/>
              </a:rPr>
              <a:t>CACT 3’</a:t>
            </a:r>
            <a:endParaRPr sz="3000" b="1">
              <a:latin typeface="Courier New"/>
              <a:ea typeface="Courier New"/>
              <a:cs typeface="Courier New"/>
              <a:sym typeface="Courier New"/>
            </a:endParaRPr>
          </a:p>
        </p:txBody>
      </p:sp>
      <p:sp>
        <p:nvSpPr>
          <p:cNvPr id="736" name="Google Shape;736;p71"/>
          <p:cNvSpPr txBox="1"/>
          <p:nvPr/>
        </p:nvSpPr>
        <p:spPr>
          <a:xfrm>
            <a:off x="4739425" y="3911775"/>
            <a:ext cx="3874800" cy="8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Courier New"/>
                <a:ea typeface="Courier New"/>
                <a:cs typeface="Courier New"/>
                <a:sym typeface="Courier New"/>
              </a:rPr>
              <a:t>5’ GGCGG</a:t>
            </a:r>
            <a:r>
              <a:rPr lang="en" sz="3000" b="1" u="sng">
                <a:solidFill>
                  <a:srgbClr val="6AA84F"/>
                </a:solidFill>
                <a:latin typeface="Courier New"/>
                <a:ea typeface="Courier New"/>
                <a:cs typeface="Courier New"/>
                <a:sym typeface="Courier New"/>
              </a:rPr>
              <a:t>G</a:t>
            </a:r>
            <a:r>
              <a:rPr lang="en" sz="3000" b="1">
                <a:latin typeface="Courier New"/>
                <a:ea typeface="Courier New"/>
                <a:cs typeface="Courier New"/>
                <a:sym typeface="Courier New"/>
              </a:rPr>
              <a:t>CACT 3’</a:t>
            </a:r>
            <a:endParaRPr sz="3000" b="1">
              <a:latin typeface="Courier New"/>
              <a:ea typeface="Courier New"/>
              <a:cs typeface="Courier New"/>
              <a:sym typeface="Courier New"/>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The restriction enzyme HaeIII cuts at: 5’ GGCC 3’</a:t>
            </a:r>
            <a:endParaRPr sz="2600" b="1">
              <a:solidFill>
                <a:srgbClr val="0063C3"/>
              </a:solidFill>
              <a:latin typeface="Calibri"/>
              <a:ea typeface="Calibri"/>
              <a:cs typeface="Calibri"/>
              <a:sym typeface="Calibri"/>
            </a:endParaRPr>
          </a:p>
        </p:txBody>
      </p:sp>
      <p:sp>
        <p:nvSpPr>
          <p:cNvPr id="742" name="Google Shape;742;p72"/>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3" name="Google Shape;743;p72"/>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grpSp>
        <p:nvGrpSpPr>
          <p:cNvPr id="744" name="Google Shape;744;p72"/>
          <p:cNvGrpSpPr/>
          <p:nvPr/>
        </p:nvGrpSpPr>
        <p:grpSpPr>
          <a:xfrm>
            <a:off x="5961704" y="1216087"/>
            <a:ext cx="824900" cy="1779759"/>
            <a:chOff x="6330368" y="1344852"/>
            <a:chExt cx="278100" cy="600013"/>
          </a:xfrm>
        </p:grpSpPr>
        <p:sp>
          <p:nvSpPr>
            <p:cNvPr id="745" name="Google Shape;745;p72"/>
            <p:cNvSpPr/>
            <p:nvPr/>
          </p:nvSpPr>
          <p:spPr>
            <a:xfrm>
              <a:off x="6394449" y="1602265"/>
              <a:ext cx="150000" cy="3426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72"/>
            <p:cNvSpPr/>
            <p:nvPr/>
          </p:nvSpPr>
          <p:spPr>
            <a:xfrm rot="10800000">
              <a:off x="6330368" y="1344852"/>
              <a:ext cx="278100" cy="342600"/>
            </a:xfrm>
            <a:prstGeom prst="blockArc">
              <a:avLst>
                <a:gd name="adj1" fmla="val 10800000"/>
                <a:gd name="adj2" fmla="val 0"/>
                <a:gd name="adj3" fmla="val 25000"/>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72"/>
          <p:cNvSpPr txBox="1"/>
          <p:nvPr/>
        </p:nvSpPr>
        <p:spPr>
          <a:xfrm>
            <a:off x="6140275" y="2906038"/>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6AA84F"/>
                </a:solidFill>
                <a:latin typeface="Calibri"/>
                <a:ea typeface="Calibri"/>
                <a:cs typeface="Calibri"/>
                <a:sym typeface="Calibri"/>
              </a:rPr>
              <a:t>b</a:t>
            </a:r>
            <a:endParaRPr sz="6000" b="1">
              <a:solidFill>
                <a:srgbClr val="6AA84F"/>
              </a:solidFill>
              <a:latin typeface="Calibri"/>
              <a:ea typeface="Calibri"/>
              <a:cs typeface="Calibri"/>
              <a:sym typeface="Calibri"/>
            </a:endParaRPr>
          </a:p>
        </p:txBody>
      </p:sp>
      <p:grpSp>
        <p:nvGrpSpPr>
          <p:cNvPr id="748" name="Google Shape;748;p72"/>
          <p:cNvGrpSpPr/>
          <p:nvPr/>
        </p:nvGrpSpPr>
        <p:grpSpPr>
          <a:xfrm>
            <a:off x="2046422" y="1213803"/>
            <a:ext cx="1096895" cy="1784334"/>
            <a:chOff x="5812235" y="1425046"/>
            <a:chExt cx="326700" cy="649038"/>
          </a:xfrm>
        </p:grpSpPr>
        <p:sp>
          <p:nvSpPr>
            <p:cNvPr id="749" name="Google Shape;749;p72"/>
            <p:cNvSpPr/>
            <p:nvPr/>
          </p:nvSpPr>
          <p:spPr>
            <a:xfrm>
              <a:off x="5888494" y="1731484"/>
              <a:ext cx="150000" cy="342600"/>
            </a:xfrm>
            <a:prstGeom prst="rect">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2"/>
            <p:cNvSpPr/>
            <p:nvPr/>
          </p:nvSpPr>
          <p:spPr>
            <a:xfrm rot="-7496148">
              <a:off x="5837806" y="1511476"/>
              <a:ext cx="275557" cy="295440"/>
            </a:xfrm>
            <a:prstGeom prst="halfFrame">
              <a:avLst>
                <a:gd name="adj1" fmla="val 33333"/>
                <a:gd name="adj2" fmla="val 33333"/>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1" name="Google Shape;751;p72"/>
          <p:cNvSpPr txBox="1"/>
          <p:nvPr/>
        </p:nvSpPr>
        <p:spPr>
          <a:xfrm>
            <a:off x="2206225" y="2906050"/>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741B47"/>
                </a:solidFill>
                <a:latin typeface="Calibri"/>
                <a:ea typeface="Calibri"/>
                <a:cs typeface="Calibri"/>
                <a:sym typeface="Calibri"/>
              </a:rPr>
              <a:t>B</a:t>
            </a:r>
            <a:endParaRPr sz="6000" b="1">
              <a:solidFill>
                <a:srgbClr val="741B47"/>
              </a:solidFill>
              <a:latin typeface="Calibri"/>
              <a:ea typeface="Calibri"/>
              <a:cs typeface="Calibri"/>
              <a:sym typeface="Calibri"/>
            </a:endParaRPr>
          </a:p>
        </p:txBody>
      </p:sp>
      <p:sp>
        <p:nvSpPr>
          <p:cNvPr id="752" name="Google Shape;752;p72"/>
          <p:cNvSpPr txBox="1"/>
          <p:nvPr/>
        </p:nvSpPr>
        <p:spPr>
          <a:xfrm>
            <a:off x="508175" y="3911775"/>
            <a:ext cx="3874800" cy="7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Courier New"/>
                <a:ea typeface="Courier New"/>
                <a:cs typeface="Courier New"/>
                <a:sym typeface="Courier New"/>
              </a:rPr>
              <a:t>5’ GGCGG</a:t>
            </a:r>
            <a:r>
              <a:rPr lang="en" sz="3000" b="1" u="sng">
                <a:solidFill>
                  <a:srgbClr val="741B47"/>
                </a:solidFill>
                <a:latin typeface="Courier New"/>
                <a:ea typeface="Courier New"/>
                <a:cs typeface="Courier New"/>
                <a:sym typeface="Courier New"/>
              </a:rPr>
              <a:t>C</a:t>
            </a:r>
            <a:r>
              <a:rPr lang="en" sz="3000" b="1">
                <a:latin typeface="Courier New"/>
                <a:ea typeface="Courier New"/>
                <a:cs typeface="Courier New"/>
                <a:sym typeface="Courier New"/>
              </a:rPr>
              <a:t>CACT 3’</a:t>
            </a:r>
            <a:endParaRPr sz="3000" b="1">
              <a:latin typeface="Courier New"/>
              <a:ea typeface="Courier New"/>
              <a:cs typeface="Courier New"/>
              <a:sym typeface="Courier New"/>
            </a:endParaRPr>
          </a:p>
        </p:txBody>
      </p:sp>
      <p:sp>
        <p:nvSpPr>
          <p:cNvPr id="753" name="Google Shape;753;p72"/>
          <p:cNvSpPr txBox="1"/>
          <p:nvPr/>
        </p:nvSpPr>
        <p:spPr>
          <a:xfrm>
            <a:off x="4739425" y="3911775"/>
            <a:ext cx="3874800" cy="8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Courier New"/>
                <a:ea typeface="Courier New"/>
                <a:cs typeface="Courier New"/>
                <a:sym typeface="Courier New"/>
              </a:rPr>
              <a:t>5’ GGCGG</a:t>
            </a:r>
            <a:r>
              <a:rPr lang="en" sz="3000" b="1" u="sng">
                <a:solidFill>
                  <a:srgbClr val="6AA84F"/>
                </a:solidFill>
                <a:latin typeface="Courier New"/>
                <a:ea typeface="Courier New"/>
                <a:cs typeface="Courier New"/>
                <a:sym typeface="Courier New"/>
              </a:rPr>
              <a:t>G</a:t>
            </a:r>
            <a:r>
              <a:rPr lang="en" sz="3000" b="1">
                <a:latin typeface="Courier New"/>
                <a:ea typeface="Courier New"/>
                <a:cs typeface="Courier New"/>
                <a:sym typeface="Courier New"/>
              </a:rPr>
              <a:t>CACT 3’</a:t>
            </a:r>
            <a:endParaRPr sz="3000" b="1">
              <a:latin typeface="Courier New"/>
              <a:ea typeface="Courier New"/>
              <a:cs typeface="Courier New"/>
              <a:sym typeface="Courier New"/>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73"/>
          <p:cNvSpPr/>
          <p:nvPr/>
        </p:nvSpPr>
        <p:spPr>
          <a:xfrm>
            <a:off x="0" y="192625"/>
            <a:ext cx="9144000" cy="13218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3"/>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0" name="Google Shape;760;p73"/>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grpSp>
        <p:nvGrpSpPr>
          <p:cNvPr id="761" name="Google Shape;761;p73"/>
          <p:cNvGrpSpPr/>
          <p:nvPr/>
        </p:nvGrpSpPr>
        <p:grpSpPr>
          <a:xfrm>
            <a:off x="5961704" y="1216087"/>
            <a:ext cx="824900" cy="1779759"/>
            <a:chOff x="6330368" y="1344852"/>
            <a:chExt cx="278100" cy="600013"/>
          </a:xfrm>
        </p:grpSpPr>
        <p:sp>
          <p:nvSpPr>
            <p:cNvPr id="762" name="Google Shape;762;p73"/>
            <p:cNvSpPr/>
            <p:nvPr/>
          </p:nvSpPr>
          <p:spPr>
            <a:xfrm>
              <a:off x="6394449" y="1602265"/>
              <a:ext cx="150000" cy="3426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73"/>
            <p:cNvSpPr/>
            <p:nvPr/>
          </p:nvSpPr>
          <p:spPr>
            <a:xfrm rot="10800000">
              <a:off x="6330368" y="1344852"/>
              <a:ext cx="278100" cy="342600"/>
            </a:xfrm>
            <a:prstGeom prst="blockArc">
              <a:avLst>
                <a:gd name="adj1" fmla="val 10800000"/>
                <a:gd name="adj2" fmla="val 0"/>
                <a:gd name="adj3" fmla="val 25000"/>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4" name="Google Shape;764;p73"/>
          <p:cNvSpPr txBox="1"/>
          <p:nvPr/>
        </p:nvSpPr>
        <p:spPr>
          <a:xfrm>
            <a:off x="6140275" y="2906038"/>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6AA84F"/>
                </a:solidFill>
                <a:latin typeface="Calibri"/>
                <a:ea typeface="Calibri"/>
                <a:cs typeface="Calibri"/>
                <a:sym typeface="Calibri"/>
              </a:rPr>
              <a:t>b</a:t>
            </a:r>
            <a:endParaRPr sz="6000" b="1">
              <a:solidFill>
                <a:srgbClr val="6AA84F"/>
              </a:solidFill>
              <a:latin typeface="Calibri"/>
              <a:ea typeface="Calibri"/>
              <a:cs typeface="Calibri"/>
              <a:sym typeface="Calibri"/>
            </a:endParaRPr>
          </a:p>
        </p:txBody>
      </p:sp>
      <p:grpSp>
        <p:nvGrpSpPr>
          <p:cNvPr id="765" name="Google Shape;765;p73"/>
          <p:cNvGrpSpPr/>
          <p:nvPr/>
        </p:nvGrpSpPr>
        <p:grpSpPr>
          <a:xfrm>
            <a:off x="2046422" y="1213803"/>
            <a:ext cx="1096895" cy="1784334"/>
            <a:chOff x="5812235" y="1425046"/>
            <a:chExt cx="326700" cy="649038"/>
          </a:xfrm>
        </p:grpSpPr>
        <p:sp>
          <p:nvSpPr>
            <p:cNvPr id="766" name="Google Shape;766;p73"/>
            <p:cNvSpPr/>
            <p:nvPr/>
          </p:nvSpPr>
          <p:spPr>
            <a:xfrm>
              <a:off x="5888494" y="1731484"/>
              <a:ext cx="150000" cy="342600"/>
            </a:xfrm>
            <a:prstGeom prst="rect">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3"/>
            <p:cNvSpPr/>
            <p:nvPr/>
          </p:nvSpPr>
          <p:spPr>
            <a:xfrm rot="-7496148">
              <a:off x="5837806" y="1511476"/>
              <a:ext cx="275557" cy="295440"/>
            </a:xfrm>
            <a:prstGeom prst="halfFrame">
              <a:avLst>
                <a:gd name="adj1" fmla="val 33333"/>
                <a:gd name="adj2" fmla="val 33333"/>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8" name="Google Shape;768;p73"/>
          <p:cNvSpPr txBox="1"/>
          <p:nvPr/>
        </p:nvSpPr>
        <p:spPr>
          <a:xfrm>
            <a:off x="2206225" y="2906050"/>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741B47"/>
                </a:solidFill>
                <a:latin typeface="Calibri"/>
                <a:ea typeface="Calibri"/>
                <a:cs typeface="Calibri"/>
                <a:sym typeface="Calibri"/>
              </a:rPr>
              <a:t>B</a:t>
            </a:r>
            <a:endParaRPr sz="6000" b="1">
              <a:solidFill>
                <a:srgbClr val="741B47"/>
              </a:solidFill>
              <a:latin typeface="Calibri"/>
              <a:ea typeface="Calibri"/>
              <a:cs typeface="Calibri"/>
              <a:sym typeface="Calibri"/>
            </a:endParaRPr>
          </a:p>
        </p:txBody>
      </p:sp>
      <p:sp>
        <p:nvSpPr>
          <p:cNvPr id="769" name="Google Shape;769;p73"/>
          <p:cNvSpPr txBox="1">
            <a:spLocks noGrp="1"/>
          </p:cNvSpPr>
          <p:nvPr>
            <p:ph type="body" idx="1"/>
          </p:nvPr>
        </p:nvSpPr>
        <p:spPr>
          <a:xfrm>
            <a:off x="311700" y="192625"/>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b="1">
                <a:solidFill>
                  <a:srgbClr val="FFFFFF"/>
                </a:solidFill>
                <a:latin typeface="Calibri"/>
                <a:ea typeface="Calibri"/>
                <a:cs typeface="Calibri"/>
                <a:sym typeface="Calibri"/>
              </a:rPr>
              <a:t>Stop and Think: Will HaeIII cut </a:t>
            </a:r>
            <a:r>
              <a:rPr lang="en" sz="3500" b="1" i="1">
                <a:solidFill>
                  <a:schemeClr val="accent1"/>
                </a:solidFill>
                <a:latin typeface="Calibri"/>
                <a:ea typeface="Calibri"/>
                <a:cs typeface="Calibri"/>
                <a:sym typeface="Calibri"/>
              </a:rPr>
              <a:t>each</a:t>
            </a:r>
            <a:r>
              <a:rPr lang="en" sz="3500" b="1">
                <a:solidFill>
                  <a:srgbClr val="FFFFFF"/>
                </a:solidFill>
                <a:latin typeface="Calibri"/>
                <a:ea typeface="Calibri"/>
                <a:cs typeface="Calibri"/>
                <a:sym typeface="Calibri"/>
              </a:rPr>
              <a:t> of these sequences? (cut site: 5’ GGCC 3’)</a:t>
            </a:r>
            <a:endParaRPr sz="3500" b="1">
              <a:solidFill>
                <a:srgbClr val="FFFFFF"/>
              </a:solidFill>
              <a:latin typeface="Calibri"/>
              <a:ea typeface="Calibri"/>
              <a:cs typeface="Calibri"/>
              <a:sym typeface="Calibri"/>
            </a:endParaRPr>
          </a:p>
          <a:p>
            <a:pPr marL="0" lvl="0" indent="0" algn="ctr" rtl="0">
              <a:spcBef>
                <a:spcPts val="1600"/>
              </a:spcBef>
              <a:spcAft>
                <a:spcPts val="0"/>
              </a:spcAft>
              <a:buNone/>
            </a:pPr>
            <a:endParaRPr sz="1500" b="1">
              <a:solidFill>
                <a:srgbClr val="FFFFFF"/>
              </a:solidFill>
              <a:latin typeface="Calibri"/>
              <a:ea typeface="Calibri"/>
              <a:cs typeface="Calibri"/>
              <a:sym typeface="Calibri"/>
            </a:endParaRPr>
          </a:p>
          <a:p>
            <a:pPr marL="0" lvl="0" indent="0" algn="ctr" rtl="0">
              <a:spcBef>
                <a:spcPts val="1600"/>
              </a:spcBef>
              <a:spcAft>
                <a:spcPts val="1600"/>
              </a:spcAft>
              <a:buNone/>
            </a:pPr>
            <a:endParaRPr sz="3500" b="1" i="1">
              <a:solidFill>
                <a:srgbClr val="FFFFFF"/>
              </a:solidFill>
              <a:latin typeface="Calibri"/>
              <a:ea typeface="Calibri"/>
              <a:cs typeface="Calibri"/>
              <a:sym typeface="Calibri"/>
            </a:endParaRPr>
          </a:p>
        </p:txBody>
      </p:sp>
      <p:sp>
        <p:nvSpPr>
          <p:cNvPr id="770" name="Google Shape;770;p73"/>
          <p:cNvSpPr txBox="1"/>
          <p:nvPr/>
        </p:nvSpPr>
        <p:spPr>
          <a:xfrm>
            <a:off x="508175" y="3911775"/>
            <a:ext cx="3874800" cy="7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Courier New"/>
                <a:ea typeface="Courier New"/>
                <a:cs typeface="Courier New"/>
                <a:sym typeface="Courier New"/>
              </a:rPr>
              <a:t>5’ GGCGG</a:t>
            </a:r>
            <a:r>
              <a:rPr lang="en" sz="3000" b="1" u="sng">
                <a:solidFill>
                  <a:srgbClr val="741B47"/>
                </a:solidFill>
                <a:latin typeface="Courier New"/>
                <a:ea typeface="Courier New"/>
                <a:cs typeface="Courier New"/>
                <a:sym typeface="Courier New"/>
              </a:rPr>
              <a:t>C</a:t>
            </a:r>
            <a:r>
              <a:rPr lang="en" sz="3000" b="1">
                <a:latin typeface="Courier New"/>
                <a:ea typeface="Courier New"/>
                <a:cs typeface="Courier New"/>
                <a:sym typeface="Courier New"/>
              </a:rPr>
              <a:t>CACT 3’</a:t>
            </a:r>
            <a:endParaRPr sz="3000" b="1">
              <a:latin typeface="Courier New"/>
              <a:ea typeface="Courier New"/>
              <a:cs typeface="Courier New"/>
              <a:sym typeface="Courier New"/>
            </a:endParaRPr>
          </a:p>
        </p:txBody>
      </p:sp>
      <p:sp>
        <p:nvSpPr>
          <p:cNvPr id="771" name="Google Shape;771;p73"/>
          <p:cNvSpPr txBox="1"/>
          <p:nvPr/>
        </p:nvSpPr>
        <p:spPr>
          <a:xfrm>
            <a:off x="4720050" y="3911775"/>
            <a:ext cx="3874800" cy="8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Courier New"/>
                <a:ea typeface="Courier New"/>
                <a:cs typeface="Courier New"/>
                <a:sym typeface="Courier New"/>
              </a:rPr>
              <a:t>5’ GGCGG</a:t>
            </a:r>
            <a:r>
              <a:rPr lang="en" sz="3000" b="1" u="sng">
                <a:solidFill>
                  <a:srgbClr val="6AA84F"/>
                </a:solidFill>
                <a:latin typeface="Courier New"/>
                <a:ea typeface="Courier New"/>
                <a:cs typeface="Courier New"/>
                <a:sym typeface="Courier New"/>
              </a:rPr>
              <a:t>G</a:t>
            </a:r>
            <a:r>
              <a:rPr lang="en" sz="3000" b="1">
                <a:latin typeface="Courier New"/>
                <a:ea typeface="Courier New"/>
                <a:cs typeface="Courier New"/>
                <a:sym typeface="Courier New"/>
              </a:rPr>
              <a:t>CACT 3’</a:t>
            </a:r>
            <a:endParaRPr sz="3000" b="1">
              <a:latin typeface="Courier New"/>
              <a:ea typeface="Courier New"/>
              <a:cs typeface="Courier New"/>
              <a:sym typeface="Courier New"/>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pic>
        <p:nvPicPr>
          <p:cNvPr id="776" name="Google Shape;776;p74"/>
          <p:cNvPicPr preferRelativeResize="0"/>
          <p:nvPr/>
        </p:nvPicPr>
        <p:blipFill>
          <a:blip r:embed="rId3">
            <a:alphaModFix/>
          </a:blip>
          <a:stretch>
            <a:fillRect/>
          </a:stretch>
        </p:blipFill>
        <p:spPr>
          <a:xfrm rot="6207917">
            <a:off x="2254403" y="3839769"/>
            <a:ext cx="431692" cy="342600"/>
          </a:xfrm>
          <a:prstGeom prst="rect">
            <a:avLst/>
          </a:prstGeom>
          <a:noFill/>
          <a:ln>
            <a:noFill/>
          </a:ln>
        </p:spPr>
      </p:pic>
      <p:sp>
        <p:nvSpPr>
          <p:cNvPr id="777" name="Google Shape;777;p74"/>
          <p:cNvSpPr/>
          <p:nvPr/>
        </p:nvSpPr>
        <p:spPr>
          <a:xfrm>
            <a:off x="0" y="192625"/>
            <a:ext cx="9144000" cy="13218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74"/>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9" name="Google Shape;779;p74"/>
          <p:cNvPicPr preferRelativeResize="0"/>
          <p:nvPr/>
        </p:nvPicPr>
        <p:blipFill rotWithShape="1">
          <a:blip r:embed="rId4">
            <a:alphaModFix/>
          </a:blip>
          <a:srcRect b="21820"/>
          <a:stretch/>
        </p:blipFill>
        <p:spPr>
          <a:xfrm>
            <a:off x="7360700" y="4846337"/>
            <a:ext cx="1471601" cy="274225"/>
          </a:xfrm>
          <a:prstGeom prst="rect">
            <a:avLst/>
          </a:prstGeom>
          <a:noFill/>
          <a:ln>
            <a:noFill/>
          </a:ln>
        </p:spPr>
      </p:pic>
      <p:grpSp>
        <p:nvGrpSpPr>
          <p:cNvPr id="780" name="Google Shape;780;p74"/>
          <p:cNvGrpSpPr/>
          <p:nvPr/>
        </p:nvGrpSpPr>
        <p:grpSpPr>
          <a:xfrm>
            <a:off x="5961704" y="1216087"/>
            <a:ext cx="824900" cy="1779759"/>
            <a:chOff x="6330368" y="1344852"/>
            <a:chExt cx="278100" cy="600013"/>
          </a:xfrm>
        </p:grpSpPr>
        <p:sp>
          <p:nvSpPr>
            <p:cNvPr id="781" name="Google Shape;781;p74"/>
            <p:cNvSpPr/>
            <p:nvPr/>
          </p:nvSpPr>
          <p:spPr>
            <a:xfrm>
              <a:off x="6394449" y="1602265"/>
              <a:ext cx="150000" cy="3426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74"/>
            <p:cNvSpPr/>
            <p:nvPr/>
          </p:nvSpPr>
          <p:spPr>
            <a:xfrm rot="10800000">
              <a:off x="6330368" y="1344852"/>
              <a:ext cx="278100" cy="342600"/>
            </a:xfrm>
            <a:prstGeom prst="blockArc">
              <a:avLst>
                <a:gd name="adj1" fmla="val 10800000"/>
                <a:gd name="adj2" fmla="val 0"/>
                <a:gd name="adj3" fmla="val 25000"/>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3" name="Google Shape;783;p74"/>
          <p:cNvSpPr txBox="1"/>
          <p:nvPr/>
        </p:nvSpPr>
        <p:spPr>
          <a:xfrm>
            <a:off x="6140275" y="2906038"/>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6AA84F"/>
                </a:solidFill>
                <a:latin typeface="Calibri"/>
                <a:ea typeface="Calibri"/>
                <a:cs typeface="Calibri"/>
                <a:sym typeface="Calibri"/>
              </a:rPr>
              <a:t>b</a:t>
            </a:r>
            <a:endParaRPr sz="6000" b="1">
              <a:solidFill>
                <a:srgbClr val="6AA84F"/>
              </a:solidFill>
              <a:latin typeface="Calibri"/>
              <a:ea typeface="Calibri"/>
              <a:cs typeface="Calibri"/>
              <a:sym typeface="Calibri"/>
            </a:endParaRPr>
          </a:p>
        </p:txBody>
      </p:sp>
      <p:grpSp>
        <p:nvGrpSpPr>
          <p:cNvPr id="784" name="Google Shape;784;p74"/>
          <p:cNvGrpSpPr/>
          <p:nvPr/>
        </p:nvGrpSpPr>
        <p:grpSpPr>
          <a:xfrm>
            <a:off x="2046422" y="1213803"/>
            <a:ext cx="1096895" cy="1784334"/>
            <a:chOff x="5812235" y="1425046"/>
            <a:chExt cx="326700" cy="649038"/>
          </a:xfrm>
        </p:grpSpPr>
        <p:sp>
          <p:nvSpPr>
            <p:cNvPr id="785" name="Google Shape;785;p74"/>
            <p:cNvSpPr/>
            <p:nvPr/>
          </p:nvSpPr>
          <p:spPr>
            <a:xfrm>
              <a:off x="5888494" y="1731484"/>
              <a:ext cx="150000" cy="342600"/>
            </a:xfrm>
            <a:prstGeom prst="rect">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74"/>
            <p:cNvSpPr/>
            <p:nvPr/>
          </p:nvSpPr>
          <p:spPr>
            <a:xfrm rot="-7496148">
              <a:off x="5837806" y="1511476"/>
              <a:ext cx="275557" cy="295440"/>
            </a:xfrm>
            <a:prstGeom prst="halfFrame">
              <a:avLst>
                <a:gd name="adj1" fmla="val 33333"/>
                <a:gd name="adj2" fmla="val 33333"/>
              </a:avLst>
            </a:pr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7" name="Google Shape;787;p74"/>
          <p:cNvSpPr txBox="1"/>
          <p:nvPr/>
        </p:nvSpPr>
        <p:spPr>
          <a:xfrm>
            <a:off x="2206225" y="2906050"/>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741B47"/>
                </a:solidFill>
                <a:latin typeface="Calibri"/>
                <a:ea typeface="Calibri"/>
                <a:cs typeface="Calibri"/>
                <a:sym typeface="Calibri"/>
              </a:rPr>
              <a:t>B</a:t>
            </a:r>
            <a:endParaRPr sz="6000" b="1">
              <a:solidFill>
                <a:srgbClr val="741B47"/>
              </a:solidFill>
              <a:latin typeface="Calibri"/>
              <a:ea typeface="Calibri"/>
              <a:cs typeface="Calibri"/>
              <a:sym typeface="Calibri"/>
            </a:endParaRPr>
          </a:p>
        </p:txBody>
      </p:sp>
      <p:sp>
        <p:nvSpPr>
          <p:cNvPr id="788" name="Google Shape;788;p74"/>
          <p:cNvSpPr txBox="1">
            <a:spLocks noGrp="1"/>
          </p:cNvSpPr>
          <p:nvPr>
            <p:ph type="body" idx="1"/>
          </p:nvPr>
        </p:nvSpPr>
        <p:spPr>
          <a:xfrm>
            <a:off x="311700" y="192625"/>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b="1">
                <a:solidFill>
                  <a:srgbClr val="FFFFFF"/>
                </a:solidFill>
                <a:latin typeface="Calibri"/>
                <a:ea typeface="Calibri"/>
                <a:cs typeface="Calibri"/>
                <a:sym typeface="Calibri"/>
              </a:rPr>
              <a:t>Stop and Think: Will HaeIII cut </a:t>
            </a:r>
            <a:r>
              <a:rPr lang="en" sz="3500" b="1" i="1">
                <a:solidFill>
                  <a:schemeClr val="accent1"/>
                </a:solidFill>
                <a:latin typeface="Calibri"/>
                <a:ea typeface="Calibri"/>
                <a:cs typeface="Calibri"/>
                <a:sym typeface="Calibri"/>
              </a:rPr>
              <a:t>each</a:t>
            </a:r>
            <a:r>
              <a:rPr lang="en" sz="3500" b="1">
                <a:solidFill>
                  <a:srgbClr val="FFFFFF"/>
                </a:solidFill>
                <a:latin typeface="Calibri"/>
                <a:ea typeface="Calibri"/>
                <a:cs typeface="Calibri"/>
                <a:sym typeface="Calibri"/>
              </a:rPr>
              <a:t> of these sequences? (cut site: 5’ GGCC 3’)</a:t>
            </a:r>
            <a:endParaRPr sz="3500" b="1">
              <a:solidFill>
                <a:srgbClr val="FFFFFF"/>
              </a:solidFill>
              <a:latin typeface="Calibri"/>
              <a:ea typeface="Calibri"/>
              <a:cs typeface="Calibri"/>
              <a:sym typeface="Calibri"/>
            </a:endParaRPr>
          </a:p>
          <a:p>
            <a:pPr marL="0" lvl="0" indent="0" algn="ctr" rtl="0">
              <a:spcBef>
                <a:spcPts val="1600"/>
              </a:spcBef>
              <a:spcAft>
                <a:spcPts val="0"/>
              </a:spcAft>
              <a:buNone/>
            </a:pPr>
            <a:endParaRPr sz="1500" b="1">
              <a:solidFill>
                <a:srgbClr val="FFFFFF"/>
              </a:solidFill>
              <a:latin typeface="Calibri"/>
              <a:ea typeface="Calibri"/>
              <a:cs typeface="Calibri"/>
              <a:sym typeface="Calibri"/>
            </a:endParaRPr>
          </a:p>
          <a:p>
            <a:pPr marL="0" lvl="0" indent="0" algn="ctr" rtl="0">
              <a:spcBef>
                <a:spcPts val="1600"/>
              </a:spcBef>
              <a:spcAft>
                <a:spcPts val="1600"/>
              </a:spcAft>
              <a:buNone/>
            </a:pPr>
            <a:endParaRPr sz="3500" b="1" i="1">
              <a:solidFill>
                <a:srgbClr val="FFFFFF"/>
              </a:solidFill>
              <a:latin typeface="Calibri"/>
              <a:ea typeface="Calibri"/>
              <a:cs typeface="Calibri"/>
              <a:sym typeface="Calibri"/>
            </a:endParaRPr>
          </a:p>
        </p:txBody>
      </p:sp>
      <p:sp>
        <p:nvSpPr>
          <p:cNvPr id="789" name="Google Shape;789;p74"/>
          <p:cNvSpPr txBox="1"/>
          <p:nvPr/>
        </p:nvSpPr>
        <p:spPr>
          <a:xfrm>
            <a:off x="464950" y="3911775"/>
            <a:ext cx="4107000" cy="7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Courier New"/>
                <a:ea typeface="Courier New"/>
                <a:cs typeface="Courier New"/>
                <a:sym typeface="Courier New"/>
              </a:rPr>
              <a:t>5’ GGCGG </a:t>
            </a:r>
            <a:r>
              <a:rPr lang="en" sz="3000" b="1" u="sng">
                <a:solidFill>
                  <a:srgbClr val="741B47"/>
                </a:solidFill>
                <a:latin typeface="Courier New"/>
                <a:ea typeface="Courier New"/>
                <a:cs typeface="Courier New"/>
                <a:sym typeface="Courier New"/>
              </a:rPr>
              <a:t>C</a:t>
            </a:r>
            <a:r>
              <a:rPr lang="en" sz="3000" b="1">
                <a:latin typeface="Courier New"/>
                <a:ea typeface="Courier New"/>
                <a:cs typeface="Courier New"/>
                <a:sym typeface="Courier New"/>
              </a:rPr>
              <a:t>CACT 3’</a:t>
            </a:r>
            <a:endParaRPr sz="3000" b="1">
              <a:latin typeface="Courier New"/>
              <a:ea typeface="Courier New"/>
              <a:cs typeface="Courier New"/>
              <a:sym typeface="Courier New"/>
            </a:endParaRPr>
          </a:p>
        </p:txBody>
      </p:sp>
      <p:sp>
        <p:nvSpPr>
          <p:cNvPr id="790" name="Google Shape;790;p74"/>
          <p:cNvSpPr txBox="1"/>
          <p:nvPr/>
        </p:nvSpPr>
        <p:spPr>
          <a:xfrm>
            <a:off x="4720050" y="3911775"/>
            <a:ext cx="3874800" cy="8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Courier New"/>
                <a:ea typeface="Courier New"/>
                <a:cs typeface="Courier New"/>
                <a:sym typeface="Courier New"/>
              </a:rPr>
              <a:t>5’ GGCGG</a:t>
            </a:r>
            <a:r>
              <a:rPr lang="en" sz="3000" b="1" u="sng">
                <a:solidFill>
                  <a:srgbClr val="6AA84F"/>
                </a:solidFill>
                <a:latin typeface="Courier New"/>
                <a:ea typeface="Courier New"/>
                <a:cs typeface="Courier New"/>
                <a:sym typeface="Courier New"/>
              </a:rPr>
              <a:t>G</a:t>
            </a:r>
            <a:r>
              <a:rPr lang="en" sz="3000" b="1">
                <a:latin typeface="Courier New"/>
                <a:ea typeface="Courier New"/>
                <a:cs typeface="Courier New"/>
                <a:sym typeface="Courier New"/>
              </a:rPr>
              <a:t>CACT 3’</a:t>
            </a:r>
            <a:endParaRPr sz="3000" b="1">
              <a:latin typeface="Courier New"/>
              <a:ea typeface="Courier New"/>
              <a:cs typeface="Courier New"/>
              <a:sym typeface="Courier New"/>
            </a:endParaRPr>
          </a:p>
        </p:txBody>
      </p:sp>
      <p:sp>
        <p:nvSpPr>
          <p:cNvPr id="791" name="Google Shape;791;p74"/>
          <p:cNvSpPr txBox="1"/>
          <p:nvPr/>
        </p:nvSpPr>
        <p:spPr>
          <a:xfrm>
            <a:off x="1828075" y="4407375"/>
            <a:ext cx="2345700" cy="2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alibri"/>
                <a:ea typeface="Calibri"/>
                <a:cs typeface="Calibri"/>
                <a:sym typeface="Calibri"/>
              </a:rPr>
              <a:t>HaeIII cuts </a:t>
            </a:r>
            <a:endParaRPr sz="2000">
              <a:latin typeface="Calibri"/>
              <a:ea typeface="Calibri"/>
              <a:cs typeface="Calibri"/>
              <a:sym typeface="Calibri"/>
            </a:endParaRPr>
          </a:p>
        </p:txBody>
      </p:sp>
      <p:sp>
        <p:nvSpPr>
          <p:cNvPr id="792" name="Google Shape;792;p74"/>
          <p:cNvSpPr txBox="1"/>
          <p:nvPr/>
        </p:nvSpPr>
        <p:spPr>
          <a:xfrm>
            <a:off x="5588775" y="4407375"/>
            <a:ext cx="2731500" cy="2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alibri"/>
                <a:ea typeface="Calibri"/>
                <a:cs typeface="Calibri"/>
                <a:sym typeface="Calibri"/>
              </a:rPr>
              <a:t>HaeIII does not cut </a:t>
            </a:r>
            <a:endParaRPr sz="200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pic>
        <p:nvPicPr>
          <p:cNvPr id="797" name="Google Shape;797;p75"/>
          <p:cNvPicPr preferRelativeResize="0"/>
          <p:nvPr/>
        </p:nvPicPr>
        <p:blipFill>
          <a:blip r:embed="rId3">
            <a:alphaModFix/>
          </a:blip>
          <a:stretch>
            <a:fillRect/>
          </a:stretch>
        </p:blipFill>
        <p:spPr>
          <a:xfrm rot="6207917">
            <a:off x="2254403" y="3001569"/>
            <a:ext cx="431692" cy="342600"/>
          </a:xfrm>
          <a:prstGeom prst="rect">
            <a:avLst/>
          </a:prstGeom>
          <a:noFill/>
          <a:ln>
            <a:noFill/>
          </a:ln>
        </p:spPr>
      </p:pic>
      <p:sp>
        <p:nvSpPr>
          <p:cNvPr id="798" name="Google Shape;798;p75"/>
          <p:cNvSpPr/>
          <p:nvPr/>
        </p:nvSpPr>
        <p:spPr>
          <a:xfrm>
            <a:off x="0" y="192625"/>
            <a:ext cx="9144000" cy="13218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75"/>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0" name="Google Shape;800;p75"/>
          <p:cNvPicPr preferRelativeResize="0"/>
          <p:nvPr/>
        </p:nvPicPr>
        <p:blipFill rotWithShape="1">
          <a:blip r:embed="rId4">
            <a:alphaModFix/>
          </a:blip>
          <a:srcRect b="21820"/>
          <a:stretch/>
        </p:blipFill>
        <p:spPr>
          <a:xfrm>
            <a:off x="7360700" y="4846337"/>
            <a:ext cx="1471601" cy="274225"/>
          </a:xfrm>
          <a:prstGeom prst="rect">
            <a:avLst/>
          </a:prstGeom>
          <a:noFill/>
          <a:ln>
            <a:noFill/>
          </a:ln>
        </p:spPr>
      </p:pic>
      <p:sp>
        <p:nvSpPr>
          <p:cNvPr id="801" name="Google Shape;801;p75"/>
          <p:cNvSpPr txBox="1"/>
          <p:nvPr/>
        </p:nvSpPr>
        <p:spPr>
          <a:xfrm>
            <a:off x="6140275" y="1763038"/>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6AA84F"/>
                </a:solidFill>
                <a:latin typeface="Calibri"/>
                <a:ea typeface="Calibri"/>
                <a:cs typeface="Calibri"/>
                <a:sym typeface="Calibri"/>
              </a:rPr>
              <a:t>b</a:t>
            </a:r>
            <a:endParaRPr sz="6000" b="1">
              <a:solidFill>
                <a:srgbClr val="6AA84F"/>
              </a:solidFill>
              <a:latin typeface="Calibri"/>
              <a:ea typeface="Calibri"/>
              <a:cs typeface="Calibri"/>
              <a:sym typeface="Calibri"/>
            </a:endParaRPr>
          </a:p>
        </p:txBody>
      </p:sp>
      <p:sp>
        <p:nvSpPr>
          <p:cNvPr id="802" name="Google Shape;802;p75"/>
          <p:cNvSpPr txBox="1"/>
          <p:nvPr/>
        </p:nvSpPr>
        <p:spPr>
          <a:xfrm>
            <a:off x="2206225" y="1763050"/>
            <a:ext cx="17556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741B47"/>
                </a:solidFill>
                <a:latin typeface="Calibri"/>
                <a:ea typeface="Calibri"/>
                <a:cs typeface="Calibri"/>
                <a:sym typeface="Calibri"/>
              </a:rPr>
              <a:t>B</a:t>
            </a:r>
            <a:endParaRPr sz="6000" b="1">
              <a:solidFill>
                <a:srgbClr val="741B47"/>
              </a:solidFill>
              <a:latin typeface="Calibri"/>
              <a:ea typeface="Calibri"/>
              <a:cs typeface="Calibri"/>
              <a:sym typeface="Calibri"/>
            </a:endParaRPr>
          </a:p>
        </p:txBody>
      </p:sp>
      <p:sp>
        <p:nvSpPr>
          <p:cNvPr id="803" name="Google Shape;803;p75"/>
          <p:cNvSpPr txBox="1">
            <a:spLocks noGrp="1"/>
          </p:cNvSpPr>
          <p:nvPr>
            <p:ph type="body" idx="1"/>
          </p:nvPr>
        </p:nvSpPr>
        <p:spPr>
          <a:xfrm>
            <a:off x="311700" y="192625"/>
            <a:ext cx="8520600" cy="127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b="1">
                <a:solidFill>
                  <a:srgbClr val="FFFFFF"/>
                </a:solidFill>
                <a:latin typeface="Calibri"/>
                <a:ea typeface="Calibri"/>
                <a:cs typeface="Calibri"/>
                <a:sym typeface="Calibri"/>
              </a:rPr>
              <a:t>Stop and Think: Will HaeIII cut </a:t>
            </a:r>
            <a:r>
              <a:rPr lang="en" sz="3500" b="1" i="1">
                <a:solidFill>
                  <a:schemeClr val="accent1"/>
                </a:solidFill>
                <a:latin typeface="Calibri"/>
                <a:ea typeface="Calibri"/>
                <a:cs typeface="Calibri"/>
                <a:sym typeface="Calibri"/>
              </a:rPr>
              <a:t>each</a:t>
            </a:r>
            <a:r>
              <a:rPr lang="en" sz="3500" b="1">
                <a:solidFill>
                  <a:srgbClr val="FFFFFF"/>
                </a:solidFill>
                <a:latin typeface="Calibri"/>
                <a:ea typeface="Calibri"/>
                <a:cs typeface="Calibri"/>
                <a:sym typeface="Calibri"/>
              </a:rPr>
              <a:t> of these sequences? (cut site: 5’ GGCC 3’)</a:t>
            </a:r>
            <a:endParaRPr sz="3500" b="1">
              <a:solidFill>
                <a:srgbClr val="FFFFFF"/>
              </a:solidFill>
              <a:latin typeface="Calibri"/>
              <a:ea typeface="Calibri"/>
              <a:cs typeface="Calibri"/>
              <a:sym typeface="Calibri"/>
            </a:endParaRPr>
          </a:p>
          <a:p>
            <a:pPr marL="0" lvl="0" indent="0" algn="ctr" rtl="0">
              <a:spcBef>
                <a:spcPts val="1600"/>
              </a:spcBef>
              <a:spcAft>
                <a:spcPts val="0"/>
              </a:spcAft>
              <a:buNone/>
            </a:pPr>
            <a:endParaRPr sz="1500" b="1">
              <a:solidFill>
                <a:srgbClr val="FFFFFF"/>
              </a:solidFill>
              <a:latin typeface="Calibri"/>
              <a:ea typeface="Calibri"/>
              <a:cs typeface="Calibri"/>
              <a:sym typeface="Calibri"/>
            </a:endParaRPr>
          </a:p>
          <a:p>
            <a:pPr marL="0" lvl="0" indent="0" algn="l" rtl="0">
              <a:spcBef>
                <a:spcPts val="1600"/>
              </a:spcBef>
              <a:spcAft>
                <a:spcPts val="1600"/>
              </a:spcAft>
              <a:buNone/>
            </a:pPr>
            <a:endParaRPr sz="3500" b="1" i="1">
              <a:solidFill>
                <a:srgbClr val="FFFFFF"/>
              </a:solidFill>
              <a:latin typeface="Calibri"/>
              <a:ea typeface="Calibri"/>
              <a:cs typeface="Calibri"/>
              <a:sym typeface="Calibri"/>
            </a:endParaRPr>
          </a:p>
        </p:txBody>
      </p:sp>
      <p:sp>
        <p:nvSpPr>
          <p:cNvPr id="804" name="Google Shape;804;p75"/>
          <p:cNvSpPr txBox="1"/>
          <p:nvPr/>
        </p:nvSpPr>
        <p:spPr>
          <a:xfrm>
            <a:off x="464950" y="3073575"/>
            <a:ext cx="4107000" cy="7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Courier New"/>
                <a:ea typeface="Courier New"/>
                <a:cs typeface="Courier New"/>
                <a:sym typeface="Courier New"/>
              </a:rPr>
              <a:t>5’ GGCGG </a:t>
            </a:r>
            <a:r>
              <a:rPr lang="en" sz="3000" b="1" u="sng">
                <a:solidFill>
                  <a:srgbClr val="741B47"/>
                </a:solidFill>
                <a:latin typeface="Courier New"/>
                <a:ea typeface="Courier New"/>
                <a:cs typeface="Courier New"/>
                <a:sym typeface="Courier New"/>
              </a:rPr>
              <a:t>C</a:t>
            </a:r>
            <a:r>
              <a:rPr lang="en" sz="3000" b="1">
                <a:latin typeface="Courier New"/>
                <a:ea typeface="Courier New"/>
                <a:cs typeface="Courier New"/>
                <a:sym typeface="Courier New"/>
              </a:rPr>
              <a:t>CACT 3’</a:t>
            </a:r>
            <a:endParaRPr sz="3000" b="1">
              <a:latin typeface="Courier New"/>
              <a:ea typeface="Courier New"/>
              <a:cs typeface="Courier New"/>
              <a:sym typeface="Courier New"/>
            </a:endParaRPr>
          </a:p>
        </p:txBody>
      </p:sp>
      <p:sp>
        <p:nvSpPr>
          <p:cNvPr id="805" name="Google Shape;805;p75"/>
          <p:cNvSpPr txBox="1"/>
          <p:nvPr/>
        </p:nvSpPr>
        <p:spPr>
          <a:xfrm>
            <a:off x="4720050" y="3073575"/>
            <a:ext cx="3874800" cy="8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Courier New"/>
                <a:ea typeface="Courier New"/>
                <a:cs typeface="Courier New"/>
                <a:sym typeface="Courier New"/>
              </a:rPr>
              <a:t>5’ GGCGG</a:t>
            </a:r>
            <a:r>
              <a:rPr lang="en" sz="3000" b="1" u="sng">
                <a:solidFill>
                  <a:srgbClr val="6AA84F"/>
                </a:solidFill>
                <a:latin typeface="Courier New"/>
                <a:ea typeface="Courier New"/>
                <a:cs typeface="Courier New"/>
                <a:sym typeface="Courier New"/>
              </a:rPr>
              <a:t>G</a:t>
            </a:r>
            <a:r>
              <a:rPr lang="en" sz="3000" b="1">
                <a:latin typeface="Courier New"/>
                <a:ea typeface="Courier New"/>
                <a:cs typeface="Courier New"/>
                <a:sym typeface="Courier New"/>
              </a:rPr>
              <a:t>CACT 3’</a:t>
            </a:r>
            <a:endParaRPr sz="3000" b="1">
              <a:latin typeface="Courier New"/>
              <a:ea typeface="Courier New"/>
              <a:cs typeface="Courier New"/>
              <a:sym typeface="Courier New"/>
            </a:endParaRPr>
          </a:p>
        </p:txBody>
      </p:sp>
      <p:sp>
        <p:nvSpPr>
          <p:cNvPr id="806" name="Google Shape;806;p75"/>
          <p:cNvSpPr txBox="1"/>
          <p:nvPr/>
        </p:nvSpPr>
        <p:spPr>
          <a:xfrm>
            <a:off x="1828075" y="3569175"/>
            <a:ext cx="2345700" cy="2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alibri"/>
                <a:ea typeface="Calibri"/>
                <a:cs typeface="Calibri"/>
                <a:sym typeface="Calibri"/>
              </a:rPr>
              <a:t>HaeIII cuts </a:t>
            </a:r>
            <a:endParaRPr sz="2000">
              <a:latin typeface="Calibri"/>
              <a:ea typeface="Calibri"/>
              <a:cs typeface="Calibri"/>
              <a:sym typeface="Calibri"/>
            </a:endParaRPr>
          </a:p>
        </p:txBody>
      </p:sp>
      <p:sp>
        <p:nvSpPr>
          <p:cNvPr id="807" name="Google Shape;807;p75"/>
          <p:cNvSpPr txBox="1"/>
          <p:nvPr/>
        </p:nvSpPr>
        <p:spPr>
          <a:xfrm>
            <a:off x="5588775" y="3569175"/>
            <a:ext cx="2731500" cy="2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alibri"/>
                <a:ea typeface="Calibri"/>
                <a:cs typeface="Calibri"/>
                <a:sym typeface="Calibri"/>
              </a:rPr>
              <a:t>HaeIII does not cut </a:t>
            </a:r>
            <a:endParaRPr sz="200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76"/>
          <p:cNvSpPr/>
          <p:nvPr/>
        </p:nvSpPr>
        <p:spPr>
          <a:xfrm>
            <a:off x="0" y="4196175"/>
            <a:ext cx="9144000" cy="4614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76"/>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Restriction digest of our PCR protocols will allow us to distinguish each allele present (Page 6)</a:t>
            </a:r>
            <a:endParaRPr/>
          </a:p>
        </p:txBody>
      </p:sp>
      <p:sp>
        <p:nvSpPr>
          <p:cNvPr id="814" name="Google Shape;814;p76"/>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5" name="Google Shape;815;p76"/>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816" name="Google Shape;816;p76"/>
          <p:cNvSpPr txBox="1"/>
          <p:nvPr/>
        </p:nvSpPr>
        <p:spPr>
          <a:xfrm>
            <a:off x="0" y="4186325"/>
            <a:ext cx="91440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FFFFFF"/>
                </a:solidFill>
                <a:latin typeface="Calibri"/>
                <a:ea typeface="Calibri"/>
                <a:cs typeface="Calibri"/>
                <a:sym typeface="Calibri"/>
              </a:rPr>
              <a:t>If we digest with HaeIII how many DNA fragments will result for each genotype?</a:t>
            </a:r>
            <a:endParaRPr sz="2100" b="1">
              <a:solidFill>
                <a:srgbClr val="FFFFFF"/>
              </a:solidFill>
              <a:latin typeface="Calibri"/>
              <a:ea typeface="Calibri"/>
              <a:cs typeface="Calibri"/>
              <a:sym typeface="Calibri"/>
            </a:endParaRPr>
          </a:p>
        </p:txBody>
      </p:sp>
      <p:graphicFrame>
        <p:nvGraphicFramePr>
          <p:cNvPr id="817" name="Google Shape;817;p76"/>
          <p:cNvGraphicFramePr/>
          <p:nvPr/>
        </p:nvGraphicFramePr>
        <p:xfrm>
          <a:off x="585800" y="1235375"/>
          <a:ext cx="7972400" cy="2213100"/>
        </p:xfrm>
        <a:graphic>
          <a:graphicData uri="http://schemas.openxmlformats.org/drawingml/2006/table">
            <a:tbl>
              <a:tblPr>
                <a:noFill/>
                <a:tableStyleId>{3DC0B048-12C6-4DD8-8465-0722D1703030}</a:tableStyleId>
              </a:tblPr>
              <a:tblGrid>
                <a:gridCol w="1993100">
                  <a:extLst>
                    <a:ext uri="{9D8B030D-6E8A-4147-A177-3AD203B41FA5}">
                      <a16:colId xmlns:a16="http://schemas.microsoft.com/office/drawing/2014/main" val="20000"/>
                    </a:ext>
                  </a:extLst>
                </a:gridCol>
                <a:gridCol w="1993100">
                  <a:extLst>
                    <a:ext uri="{9D8B030D-6E8A-4147-A177-3AD203B41FA5}">
                      <a16:colId xmlns:a16="http://schemas.microsoft.com/office/drawing/2014/main" val="20001"/>
                    </a:ext>
                  </a:extLst>
                </a:gridCol>
                <a:gridCol w="1993100">
                  <a:extLst>
                    <a:ext uri="{9D8B030D-6E8A-4147-A177-3AD203B41FA5}">
                      <a16:colId xmlns:a16="http://schemas.microsoft.com/office/drawing/2014/main" val="20002"/>
                    </a:ext>
                  </a:extLst>
                </a:gridCol>
                <a:gridCol w="1993100">
                  <a:extLst>
                    <a:ext uri="{9D8B030D-6E8A-4147-A177-3AD203B41FA5}">
                      <a16:colId xmlns:a16="http://schemas.microsoft.com/office/drawing/2014/main" val="20003"/>
                    </a:ext>
                  </a:extLst>
                </a:gridCol>
              </a:tblGrid>
              <a:tr h="716250">
                <a:tc>
                  <a:txBody>
                    <a:bodyPr/>
                    <a:lstStyle/>
                    <a:p>
                      <a:pPr marL="0" lvl="0" indent="0" algn="l" rtl="0">
                        <a:spcBef>
                          <a:spcPts val="0"/>
                        </a:spcBef>
                        <a:spcAft>
                          <a:spcPts val="0"/>
                        </a:spcAft>
                        <a:buNone/>
                      </a:pP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2000" b="1">
                          <a:solidFill>
                            <a:schemeClr val="dk1"/>
                          </a:solidFill>
                          <a:latin typeface="Calibri"/>
                          <a:ea typeface="Calibri"/>
                          <a:cs typeface="Calibri"/>
                          <a:sym typeface="Calibri"/>
                        </a:rPr>
                        <a:t>Strong </a:t>
                      </a:r>
                      <a:endParaRPr sz="2000" b="1">
                        <a:solidFill>
                          <a:schemeClr val="dk1"/>
                        </a:solidFill>
                        <a:latin typeface="Calibri"/>
                        <a:ea typeface="Calibri"/>
                        <a:cs typeface="Calibri"/>
                        <a:sym typeface="Calibri"/>
                      </a:endParaRPr>
                    </a:p>
                    <a:p>
                      <a:pPr marL="0" lvl="0" indent="0" algn="ctr" rtl="0">
                        <a:spcBef>
                          <a:spcPts val="0"/>
                        </a:spcBef>
                        <a:spcAft>
                          <a:spcPts val="0"/>
                        </a:spcAft>
                        <a:buNone/>
                      </a:pPr>
                      <a:r>
                        <a:rPr lang="en" sz="2000" b="1">
                          <a:solidFill>
                            <a:schemeClr val="dk1"/>
                          </a:solidFill>
                          <a:latin typeface="Calibri"/>
                          <a:ea typeface="Calibri"/>
                          <a:cs typeface="Calibri"/>
                          <a:sym typeface="Calibri"/>
                        </a:rPr>
                        <a:t>Taster</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2000" b="1">
                          <a:solidFill>
                            <a:schemeClr val="dk1"/>
                          </a:solidFill>
                          <a:latin typeface="Calibri"/>
                          <a:ea typeface="Calibri"/>
                          <a:cs typeface="Calibri"/>
                          <a:sym typeface="Calibri"/>
                        </a:rPr>
                        <a:t>Weak</a:t>
                      </a:r>
                      <a:endParaRPr sz="2000" b="1">
                        <a:solidFill>
                          <a:schemeClr val="dk1"/>
                        </a:solidFill>
                        <a:latin typeface="Calibri"/>
                        <a:ea typeface="Calibri"/>
                        <a:cs typeface="Calibri"/>
                        <a:sym typeface="Calibri"/>
                      </a:endParaRPr>
                    </a:p>
                    <a:p>
                      <a:pPr marL="0" lvl="0" indent="0" algn="ctr" rtl="0">
                        <a:spcBef>
                          <a:spcPts val="0"/>
                        </a:spcBef>
                        <a:spcAft>
                          <a:spcPts val="0"/>
                        </a:spcAft>
                        <a:buNone/>
                      </a:pPr>
                      <a:r>
                        <a:rPr lang="en" sz="2000" b="1">
                          <a:solidFill>
                            <a:schemeClr val="dk1"/>
                          </a:solidFill>
                          <a:latin typeface="Calibri"/>
                          <a:ea typeface="Calibri"/>
                          <a:cs typeface="Calibri"/>
                          <a:sym typeface="Calibri"/>
                        </a:rPr>
                        <a:t>Taster</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2000" b="1">
                          <a:solidFill>
                            <a:schemeClr val="dk1"/>
                          </a:solidFill>
                          <a:latin typeface="Calibri"/>
                          <a:ea typeface="Calibri"/>
                          <a:cs typeface="Calibri"/>
                          <a:sym typeface="Calibri"/>
                        </a:rPr>
                        <a:t>Non</a:t>
                      </a:r>
                      <a:endParaRPr sz="2000" b="1">
                        <a:solidFill>
                          <a:schemeClr val="dk1"/>
                        </a:solidFill>
                        <a:latin typeface="Calibri"/>
                        <a:ea typeface="Calibri"/>
                        <a:cs typeface="Calibri"/>
                        <a:sym typeface="Calibri"/>
                      </a:endParaRPr>
                    </a:p>
                    <a:p>
                      <a:pPr marL="0" lvl="0" indent="0" algn="ctr" rtl="0">
                        <a:spcBef>
                          <a:spcPts val="0"/>
                        </a:spcBef>
                        <a:spcAft>
                          <a:spcPts val="0"/>
                        </a:spcAft>
                        <a:buNone/>
                      </a:pPr>
                      <a:r>
                        <a:rPr lang="en" sz="2000" b="1">
                          <a:solidFill>
                            <a:schemeClr val="dk1"/>
                          </a:solidFill>
                          <a:latin typeface="Calibri"/>
                          <a:ea typeface="Calibri"/>
                          <a:cs typeface="Calibri"/>
                          <a:sym typeface="Calibri"/>
                        </a:rPr>
                        <a:t>Taster</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935325">
                <a:tc>
                  <a:txBody>
                    <a:bodyPr/>
                    <a:lstStyle/>
                    <a:p>
                      <a:pPr marL="0" lvl="0" indent="0" algn="l" rtl="0">
                        <a:spcBef>
                          <a:spcPts val="0"/>
                        </a:spcBef>
                        <a:spcAft>
                          <a:spcPts val="0"/>
                        </a:spcAft>
                        <a:buNone/>
                      </a:pPr>
                      <a:endParaRPr>
                        <a:latin typeface="Calibri"/>
                        <a:ea typeface="Calibri"/>
                        <a:cs typeface="Calibri"/>
                        <a:sym typeface="Calibri"/>
                      </a:endParaRPr>
                    </a:p>
                  </a:txBody>
                  <a:tcPr marL="91425" marR="91425" marT="91425" marB="91425" anchor="ctr"/>
                </a:tc>
                <a:tc>
                  <a:txBody>
                    <a:bodyPr/>
                    <a:lstStyle/>
                    <a:p>
                      <a:pPr marL="0" lvl="0" indent="0" algn="ctr" rtl="0">
                        <a:spcBef>
                          <a:spcPts val="0"/>
                        </a:spcBef>
                        <a:spcAft>
                          <a:spcPts val="0"/>
                        </a:spcAft>
                        <a:buNone/>
                      </a:pPr>
                      <a:r>
                        <a:rPr lang="en" sz="5000" b="1">
                          <a:solidFill>
                            <a:srgbClr val="741B47"/>
                          </a:solidFill>
                          <a:latin typeface="Calibri"/>
                          <a:ea typeface="Calibri"/>
                          <a:cs typeface="Calibri"/>
                          <a:sym typeface="Calibri"/>
                        </a:rPr>
                        <a:t>BB</a:t>
                      </a:r>
                      <a:endParaRPr sz="5000">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5000" b="1">
                          <a:solidFill>
                            <a:srgbClr val="741B47"/>
                          </a:solidFill>
                          <a:latin typeface="Calibri"/>
                          <a:ea typeface="Calibri"/>
                          <a:cs typeface="Calibri"/>
                          <a:sym typeface="Calibri"/>
                        </a:rPr>
                        <a:t>B</a:t>
                      </a:r>
                      <a:r>
                        <a:rPr lang="en" sz="5000" b="1">
                          <a:solidFill>
                            <a:srgbClr val="6AA84F"/>
                          </a:solidFill>
                          <a:latin typeface="Calibri"/>
                          <a:ea typeface="Calibri"/>
                          <a:cs typeface="Calibri"/>
                          <a:sym typeface="Calibri"/>
                        </a:rPr>
                        <a:t>b</a:t>
                      </a:r>
                      <a:endParaRPr sz="5000">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5000" b="1">
                          <a:solidFill>
                            <a:srgbClr val="6AA84F"/>
                          </a:solidFill>
                          <a:latin typeface="Calibri"/>
                          <a:ea typeface="Calibri"/>
                          <a:cs typeface="Calibri"/>
                          <a:sym typeface="Calibri"/>
                        </a:rPr>
                        <a:t>bb</a:t>
                      </a:r>
                      <a:endParaRPr sz="50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475800">
                <a:tc>
                  <a:txBody>
                    <a:bodyPr/>
                    <a:lstStyle/>
                    <a:p>
                      <a:pPr marL="0" lvl="0" indent="0" algn="ctr" rtl="0">
                        <a:spcBef>
                          <a:spcPts val="0"/>
                        </a:spcBef>
                        <a:spcAft>
                          <a:spcPts val="0"/>
                        </a:spcAft>
                        <a:buNone/>
                      </a:pPr>
                      <a:r>
                        <a:rPr lang="en" sz="1600" b="1">
                          <a:latin typeface="Calibri"/>
                          <a:ea typeface="Calibri"/>
                          <a:cs typeface="Calibri"/>
                          <a:sym typeface="Calibri"/>
                        </a:rPr>
                        <a:t>PCR Product Size</a:t>
                      </a:r>
                      <a:endParaRPr sz="1600" b="1">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1600" b="1">
                          <a:latin typeface="Calibri"/>
                          <a:ea typeface="Calibri"/>
                          <a:cs typeface="Calibri"/>
                          <a:sym typeface="Calibri"/>
                        </a:rPr>
                        <a:t>221 bp</a:t>
                      </a:r>
                      <a:endParaRPr sz="1600" b="1">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221 bp</a:t>
                      </a:r>
                      <a:endParaRPr sz="1600" b="1">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221 bp</a:t>
                      </a:r>
                      <a:endParaRPr sz="1600" b="1">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77"/>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Restriction digest of our PCR protocols will allow us to distinguish each allele present</a:t>
            </a:r>
            <a:endParaRPr/>
          </a:p>
        </p:txBody>
      </p:sp>
      <p:sp>
        <p:nvSpPr>
          <p:cNvPr id="823" name="Google Shape;823;p77"/>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4" name="Google Shape;824;p77"/>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graphicFrame>
        <p:nvGraphicFramePr>
          <p:cNvPr id="825" name="Google Shape;825;p77"/>
          <p:cNvGraphicFramePr/>
          <p:nvPr/>
        </p:nvGraphicFramePr>
        <p:xfrm>
          <a:off x="585800" y="1235375"/>
          <a:ext cx="7972400" cy="3359430"/>
        </p:xfrm>
        <a:graphic>
          <a:graphicData uri="http://schemas.openxmlformats.org/drawingml/2006/table">
            <a:tbl>
              <a:tblPr>
                <a:noFill/>
                <a:tableStyleId>{3DC0B048-12C6-4DD8-8465-0722D1703030}</a:tableStyleId>
              </a:tblPr>
              <a:tblGrid>
                <a:gridCol w="2005375">
                  <a:extLst>
                    <a:ext uri="{9D8B030D-6E8A-4147-A177-3AD203B41FA5}">
                      <a16:colId xmlns:a16="http://schemas.microsoft.com/office/drawing/2014/main" val="20000"/>
                    </a:ext>
                  </a:extLst>
                </a:gridCol>
                <a:gridCol w="1980825">
                  <a:extLst>
                    <a:ext uri="{9D8B030D-6E8A-4147-A177-3AD203B41FA5}">
                      <a16:colId xmlns:a16="http://schemas.microsoft.com/office/drawing/2014/main" val="20001"/>
                    </a:ext>
                  </a:extLst>
                </a:gridCol>
                <a:gridCol w="1993100">
                  <a:extLst>
                    <a:ext uri="{9D8B030D-6E8A-4147-A177-3AD203B41FA5}">
                      <a16:colId xmlns:a16="http://schemas.microsoft.com/office/drawing/2014/main" val="20002"/>
                    </a:ext>
                  </a:extLst>
                </a:gridCol>
                <a:gridCol w="1993100">
                  <a:extLst>
                    <a:ext uri="{9D8B030D-6E8A-4147-A177-3AD203B41FA5}">
                      <a16:colId xmlns:a16="http://schemas.microsoft.com/office/drawing/2014/main" val="20003"/>
                    </a:ext>
                  </a:extLst>
                </a:gridCol>
              </a:tblGrid>
              <a:tr h="716250">
                <a:tc>
                  <a:txBody>
                    <a:bodyPr/>
                    <a:lstStyle/>
                    <a:p>
                      <a:pPr marL="0" lvl="0" indent="0" algn="l" rtl="0">
                        <a:spcBef>
                          <a:spcPts val="0"/>
                        </a:spcBef>
                        <a:spcAft>
                          <a:spcPts val="0"/>
                        </a:spcAft>
                        <a:buNone/>
                      </a:pP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2000" b="1">
                          <a:solidFill>
                            <a:schemeClr val="dk1"/>
                          </a:solidFill>
                          <a:latin typeface="Calibri"/>
                          <a:ea typeface="Calibri"/>
                          <a:cs typeface="Calibri"/>
                          <a:sym typeface="Calibri"/>
                        </a:rPr>
                        <a:t>Strong </a:t>
                      </a:r>
                      <a:endParaRPr sz="2000" b="1">
                        <a:solidFill>
                          <a:schemeClr val="dk1"/>
                        </a:solidFill>
                        <a:latin typeface="Calibri"/>
                        <a:ea typeface="Calibri"/>
                        <a:cs typeface="Calibri"/>
                        <a:sym typeface="Calibri"/>
                      </a:endParaRPr>
                    </a:p>
                    <a:p>
                      <a:pPr marL="0" lvl="0" indent="0" algn="ctr" rtl="0">
                        <a:spcBef>
                          <a:spcPts val="0"/>
                        </a:spcBef>
                        <a:spcAft>
                          <a:spcPts val="0"/>
                        </a:spcAft>
                        <a:buNone/>
                      </a:pPr>
                      <a:r>
                        <a:rPr lang="en" sz="2000" b="1">
                          <a:solidFill>
                            <a:schemeClr val="dk1"/>
                          </a:solidFill>
                          <a:latin typeface="Calibri"/>
                          <a:ea typeface="Calibri"/>
                          <a:cs typeface="Calibri"/>
                          <a:sym typeface="Calibri"/>
                        </a:rPr>
                        <a:t>Taster</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2000" b="1">
                          <a:solidFill>
                            <a:schemeClr val="dk1"/>
                          </a:solidFill>
                          <a:latin typeface="Calibri"/>
                          <a:ea typeface="Calibri"/>
                          <a:cs typeface="Calibri"/>
                          <a:sym typeface="Calibri"/>
                        </a:rPr>
                        <a:t>Weak</a:t>
                      </a:r>
                      <a:endParaRPr sz="2000" b="1">
                        <a:solidFill>
                          <a:schemeClr val="dk1"/>
                        </a:solidFill>
                        <a:latin typeface="Calibri"/>
                        <a:ea typeface="Calibri"/>
                        <a:cs typeface="Calibri"/>
                        <a:sym typeface="Calibri"/>
                      </a:endParaRPr>
                    </a:p>
                    <a:p>
                      <a:pPr marL="0" lvl="0" indent="0" algn="ctr" rtl="0">
                        <a:spcBef>
                          <a:spcPts val="0"/>
                        </a:spcBef>
                        <a:spcAft>
                          <a:spcPts val="0"/>
                        </a:spcAft>
                        <a:buNone/>
                      </a:pPr>
                      <a:r>
                        <a:rPr lang="en" sz="2000" b="1">
                          <a:solidFill>
                            <a:schemeClr val="dk1"/>
                          </a:solidFill>
                          <a:latin typeface="Calibri"/>
                          <a:ea typeface="Calibri"/>
                          <a:cs typeface="Calibri"/>
                          <a:sym typeface="Calibri"/>
                        </a:rPr>
                        <a:t>Taster</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2000" b="1">
                          <a:solidFill>
                            <a:schemeClr val="dk1"/>
                          </a:solidFill>
                          <a:latin typeface="Calibri"/>
                          <a:ea typeface="Calibri"/>
                          <a:cs typeface="Calibri"/>
                          <a:sym typeface="Calibri"/>
                        </a:rPr>
                        <a:t>Non</a:t>
                      </a:r>
                      <a:endParaRPr sz="2000" b="1">
                        <a:solidFill>
                          <a:schemeClr val="dk1"/>
                        </a:solidFill>
                        <a:latin typeface="Calibri"/>
                        <a:ea typeface="Calibri"/>
                        <a:cs typeface="Calibri"/>
                        <a:sym typeface="Calibri"/>
                      </a:endParaRPr>
                    </a:p>
                    <a:p>
                      <a:pPr marL="0" lvl="0" indent="0" algn="ctr" rtl="0">
                        <a:spcBef>
                          <a:spcPts val="0"/>
                        </a:spcBef>
                        <a:spcAft>
                          <a:spcPts val="0"/>
                        </a:spcAft>
                        <a:buNone/>
                      </a:pPr>
                      <a:r>
                        <a:rPr lang="en" sz="2000" b="1">
                          <a:solidFill>
                            <a:schemeClr val="dk1"/>
                          </a:solidFill>
                          <a:latin typeface="Calibri"/>
                          <a:ea typeface="Calibri"/>
                          <a:cs typeface="Calibri"/>
                          <a:sym typeface="Calibri"/>
                        </a:rPr>
                        <a:t>Taster</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935325">
                <a:tc>
                  <a:txBody>
                    <a:bodyPr/>
                    <a:lstStyle/>
                    <a:p>
                      <a:pPr marL="0" lvl="0" indent="0" algn="l" rtl="0">
                        <a:spcBef>
                          <a:spcPts val="0"/>
                        </a:spcBef>
                        <a:spcAft>
                          <a:spcPts val="0"/>
                        </a:spcAft>
                        <a:buNone/>
                      </a:pPr>
                      <a:endParaRPr>
                        <a:latin typeface="Calibri"/>
                        <a:ea typeface="Calibri"/>
                        <a:cs typeface="Calibri"/>
                        <a:sym typeface="Calibri"/>
                      </a:endParaRPr>
                    </a:p>
                  </a:txBody>
                  <a:tcPr marL="91425" marR="91425" marT="91425" marB="91425" anchor="ctr"/>
                </a:tc>
                <a:tc>
                  <a:txBody>
                    <a:bodyPr/>
                    <a:lstStyle/>
                    <a:p>
                      <a:pPr marL="0" lvl="0" indent="0" algn="ctr" rtl="0">
                        <a:spcBef>
                          <a:spcPts val="0"/>
                        </a:spcBef>
                        <a:spcAft>
                          <a:spcPts val="0"/>
                        </a:spcAft>
                        <a:buNone/>
                      </a:pPr>
                      <a:r>
                        <a:rPr lang="en" sz="5000" b="1">
                          <a:solidFill>
                            <a:srgbClr val="741B47"/>
                          </a:solidFill>
                          <a:latin typeface="Calibri"/>
                          <a:ea typeface="Calibri"/>
                          <a:cs typeface="Calibri"/>
                          <a:sym typeface="Calibri"/>
                        </a:rPr>
                        <a:t>BB</a:t>
                      </a:r>
                      <a:endParaRPr sz="5000">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5000" b="1">
                          <a:solidFill>
                            <a:srgbClr val="741B47"/>
                          </a:solidFill>
                          <a:latin typeface="Calibri"/>
                          <a:ea typeface="Calibri"/>
                          <a:cs typeface="Calibri"/>
                          <a:sym typeface="Calibri"/>
                        </a:rPr>
                        <a:t>B</a:t>
                      </a:r>
                      <a:r>
                        <a:rPr lang="en" sz="5000" b="1">
                          <a:solidFill>
                            <a:srgbClr val="6AA84F"/>
                          </a:solidFill>
                          <a:latin typeface="Calibri"/>
                          <a:ea typeface="Calibri"/>
                          <a:cs typeface="Calibri"/>
                          <a:sym typeface="Calibri"/>
                        </a:rPr>
                        <a:t>b</a:t>
                      </a:r>
                      <a:endParaRPr sz="5000">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5000" b="1">
                          <a:solidFill>
                            <a:srgbClr val="6AA84F"/>
                          </a:solidFill>
                          <a:latin typeface="Calibri"/>
                          <a:ea typeface="Calibri"/>
                          <a:cs typeface="Calibri"/>
                          <a:sym typeface="Calibri"/>
                        </a:rPr>
                        <a:t>bb</a:t>
                      </a:r>
                      <a:endParaRPr sz="50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475800">
                <a:tc>
                  <a:txBody>
                    <a:bodyPr/>
                    <a:lstStyle/>
                    <a:p>
                      <a:pPr marL="0" lvl="0" indent="0" algn="ctr" rtl="0">
                        <a:spcBef>
                          <a:spcPts val="0"/>
                        </a:spcBef>
                        <a:spcAft>
                          <a:spcPts val="0"/>
                        </a:spcAft>
                        <a:buNone/>
                      </a:pPr>
                      <a:r>
                        <a:rPr lang="en" sz="1600" b="1">
                          <a:latin typeface="Calibri"/>
                          <a:ea typeface="Calibri"/>
                          <a:cs typeface="Calibri"/>
                          <a:sym typeface="Calibri"/>
                        </a:rPr>
                        <a:t>PCR Product Size</a:t>
                      </a:r>
                      <a:endParaRPr sz="1600" b="1">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1600" b="1">
                          <a:latin typeface="Calibri"/>
                          <a:ea typeface="Calibri"/>
                          <a:cs typeface="Calibri"/>
                          <a:sym typeface="Calibri"/>
                        </a:rPr>
                        <a:t>221 bp</a:t>
                      </a:r>
                      <a:endParaRPr sz="1600" b="1">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221 bp</a:t>
                      </a:r>
                      <a:endParaRPr sz="1600" b="1">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221 bp</a:t>
                      </a:r>
                      <a:endParaRPr sz="1600" b="1">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475800">
                <a:tc>
                  <a:txBody>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 of Digest Fragments: </a:t>
                      </a:r>
                      <a:endParaRPr sz="1600" b="1">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1600" b="1">
                          <a:latin typeface="Calibri"/>
                          <a:ea typeface="Calibri"/>
                          <a:cs typeface="Calibri"/>
                          <a:sym typeface="Calibri"/>
                        </a:rPr>
                        <a:t>4</a:t>
                      </a:r>
                      <a:endParaRPr sz="1600" b="1">
                        <a:latin typeface="Calibri"/>
                        <a:ea typeface="Calibri"/>
                        <a:cs typeface="Calibri"/>
                        <a:sym typeface="Calibri"/>
                      </a:endParaRPr>
                    </a:p>
                  </a:txBody>
                  <a:tcPr marL="91425" marR="91425" marT="91425" marB="91425" anchor="ctr"/>
                </a:tc>
                <a:tc>
                  <a:txBody>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3</a:t>
                      </a:r>
                      <a:endParaRPr sz="1600" b="1">
                        <a:solidFill>
                          <a:schemeClr val="dk1"/>
                        </a:solidFill>
                        <a:latin typeface="Calibri"/>
                        <a:ea typeface="Calibri"/>
                        <a:cs typeface="Calibri"/>
                        <a:sym typeface="Calibri"/>
                      </a:endParaRPr>
                    </a:p>
                  </a:txBody>
                  <a:tcPr marL="91425" marR="91425" marT="91425" marB="91425" anchor="ctr"/>
                </a:tc>
                <a:tc>
                  <a:txBody>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2</a:t>
                      </a:r>
                      <a:endParaRPr sz="1600" b="1">
                        <a:solidFill>
                          <a:schemeClr val="dk1"/>
                        </a:solidFill>
                        <a:latin typeface="Calibri"/>
                        <a:ea typeface="Calibri"/>
                        <a:cs typeface="Calibri"/>
                        <a:sym typeface="Calibri"/>
                      </a:endParaRPr>
                    </a:p>
                  </a:txBody>
                  <a:tcPr marL="91425" marR="91425" marT="91425" marB="91425" anchor="ctr"/>
                </a:tc>
                <a:extLst>
                  <a:ext uri="{0D108BD9-81ED-4DB2-BD59-A6C34878D82A}">
                    <a16:rowId xmlns:a16="http://schemas.microsoft.com/office/drawing/2014/main" val="10003"/>
                  </a:ext>
                </a:extLst>
              </a:tr>
              <a:tr h="475800">
                <a:tc>
                  <a:txBody>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Digest Product Sizes</a:t>
                      </a:r>
                      <a:endParaRPr sz="1600" b="1">
                        <a:solidFill>
                          <a:schemeClr val="dk1"/>
                        </a:solidFill>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1600" b="1">
                          <a:latin typeface="Calibri"/>
                          <a:ea typeface="Calibri"/>
                          <a:cs typeface="Calibri"/>
                          <a:sym typeface="Calibri"/>
                        </a:rPr>
                        <a:t>177, 44 bp</a:t>
                      </a:r>
                      <a:endParaRPr sz="1600" b="1">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177, 44, 221 bp</a:t>
                      </a:r>
                      <a:endParaRPr sz="1600" b="1">
                        <a:solidFill>
                          <a:schemeClr val="dk1"/>
                        </a:solidFill>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221 bp</a:t>
                      </a:r>
                      <a:endParaRPr sz="1600" b="1">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78"/>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1" name="Google Shape;831;p78"/>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832" name="Google Shape;832;p78"/>
          <p:cNvSpPr/>
          <p:nvPr/>
        </p:nvSpPr>
        <p:spPr>
          <a:xfrm>
            <a:off x="0" y="1910850"/>
            <a:ext cx="9144000" cy="13218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78"/>
          <p:cNvSpPr txBox="1">
            <a:spLocks noGrp="1"/>
          </p:cNvSpPr>
          <p:nvPr>
            <p:ph type="body" idx="1"/>
          </p:nvPr>
        </p:nvSpPr>
        <p:spPr>
          <a:xfrm>
            <a:off x="0" y="1910850"/>
            <a:ext cx="9144000" cy="13218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en" sz="3500" b="1">
                <a:solidFill>
                  <a:srgbClr val="FFFFFF"/>
                </a:solidFill>
                <a:latin typeface="Calibri"/>
                <a:ea typeface="Calibri"/>
                <a:cs typeface="Calibri"/>
                <a:sym typeface="Calibri"/>
              </a:rPr>
              <a:t>How will we visualize these fragments?</a:t>
            </a:r>
            <a:endParaRPr sz="3500" b="1">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quarter" idx="14"/>
          </p:nvPr>
        </p:nvSpPr>
        <p:spPr>
          <a:xfrm>
            <a:off x="363538" y="1280162"/>
            <a:ext cx="4421822" cy="3185158"/>
          </a:xfrm>
        </p:spPr>
        <p:txBody>
          <a:bodyPr/>
          <a:lstStyle/>
          <a:p>
            <a:r>
              <a:rPr lang="en-US" altLang="en-US" sz="2100" dirty="0"/>
              <a:t>Accidentally discovered in 1931 by Arthur Fox.</a:t>
            </a:r>
          </a:p>
          <a:p>
            <a:r>
              <a:rPr lang="en-US" altLang="en-US" sz="2100" dirty="0"/>
              <a:t>Tastes extremely bitter to some people but not others.</a:t>
            </a:r>
          </a:p>
          <a:p>
            <a:r>
              <a:rPr lang="en-US" altLang="en-US" sz="2100" dirty="0"/>
              <a:t>Chemical structure resembles toxins found in plants.</a:t>
            </a:r>
          </a:p>
          <a:p>
            <a:r>
              <a:rPr lang="en" sz="2100" dirty="0">
                <a:ea typeface="Avenir"/>
                <a:cs typeface="Avenir"/>
                <a:sym typeface="Avenir"/>
              </a:rPr>
              <a:t>Synthesized compound (not found in nature)</a:t>
            </a:r>
          </a:p>
        </p:txBody>
      </p:sp>
      <p:sp>
        <p:nvSpPr>
          <p:cNvPr id="17410" name="Title 1"/>
          <p:cNvSpPr>
            <a:spLocks noGrp="1"/>
          </p:cNvSpPr>
          <p:nvPr>
            <p:ph type="title"/>
          </p:nvPr>
        </p:nvSpPr>
        <p:spPr/>
        <p:txBody>
          <a:bodyPr/>
          <a:lstStyle/>
          <a:p>
            <a:pPr eaLnBrk="1" hangingPunct="1"/>
            <a:r>
              <a:rPr lang="en-US" altLang="en-US" b="1" smtClean="0"/>
              <a:t>Phenylthiocarbamide</a:t>
            </a:r>
            <a:endParaRPr lang="en-US" altLang="en-US" smtClean="0"/>
          </a:p>
        </p:txBody>
      </p:sp>
      <p:pic>
        <p:nvPicPr>
          <p:cNvPr id="16" name="Picture 4" descr="PTC_taster.JPG"/>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l="2859" r="2859"/>
          <a:stretch/>
        </p:blipFill>
        <p:spPr bwMode="auto">
          <a:xfrm>
            <a:off x="6899673" y="1052513"/>
            <a:ext cx="2244328" cy="1784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PTC_tubes.jpg"/>
          <p:cNvPicPr>
            <a:picLocks noChangeAspect="1"/>
          </p:cNvPicPr>
          <p:nvPr/>
        </p:nvPicPr>
        <p:blipFill rotWithShape="1">
          <a:blip r:embed="rId4">
            <a:extLst>
              <a:ext uri="{28A0092B-C50C-407E-A947-70E740481C1C}">
                <a14:useLocalDpi xmlns:a14="http://schemas.microsoft.com/office/drawing/2010/main" val="0"/>
              </a:ext>
            </a:extLst>
          </a:blip>
          <a:srcRect l="23714" t="238" r="18000" b="381"/>
          <a:stretch/>
        </p:blipFill>
        <p:spPr bwMode="auto">
          <a:xfrm>
            <a:off x="4840531" y="1052689"/>
            <a:ext cx="2059142" cy="351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Content Placeholder 4" descr="ptc-structure.jpg"/>
          <p:cNvPicPr>
            <a:picLocks noChangeAspect="1"/>
          </p:cNvPicPr>
          <p:nvPr/>
        </p:nvPicPr>
        <p:blipFill rotWithShape="1">
          <a:blip r:embed="rId5">
            <a:extLst>
              <a:ext uri="{28A0092B-C50C-407E-A947-70E740481C1C}">
                <a14:useLocalDpi xmlns:a14="http://schemas.microsoft.com/office/drawing/2010/main" val="0"/>
              </a:ext>
            </a:extLst>
          </a:blip>
          <a:srcRect l="1311" r="4212"/>
          <a:stretch/>
        </p:blipFill>
        <p:spPr bwMode="auto">
          <a:xfrm>
            <a:off x="6899672" y="3072519"/>
            <a:ext cx="2244328" cy="149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7165211"/>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dirty="0">
                <a:solidFill>
                  <a:srgbClr val="0063C3"/>
                </a:solidFill>
                <a:latin typeface="Calibri"/>
                <a:ea typeface="Calibri"/>
                <a:cs typeface="Calibri"/>
                <a:sym typeface="Calibri"/>
              </a:rPr>
              <a:t>Gel Electrophoresis (Page </a:t>
            </a:r>
            <a:r>
              <a:rPr lang="en" sz="2600" b="1" dirty="0" smtClean="0">
                <a:solidFill>
                  <a:srgbClr val="0063C3"/>
                </a:solidFill>
                <a:latin typeface="Calibri"/>
                <a:ea typeface="Calibri"/>
                <a:cs typeface="Calibri"/>
                <a:sym typeface="Calibri"/>
              </a:rPr>
              <a:t>12)</a:t>
            </a:r>
            <a:endParaRPr dirty="0"/>
          </a:p>
        </p:txBody>
      </p:sp>
      <p:sp>
        <p:nvSpPr>
          <p:cNvPr id="839" name="Google Shape;839;p79"/>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0" name="Google Shape;840;p79"/>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pic>
        <p:nvPicPr>
          <p:cNvPr id="841" name="Google Shape;841;p79"/>
          <p:cNvPicPr preferRelativeResize="0"/>
          <p:nvPr/>
        </p:nvPicPr>
        <p:blipFill>
          <a:blip r:embed="rId4">
            <a:alphaModFix/>
          </a:blip>
          <a:stretch>
            <a:fillRect/>
          </a:stretch>
        </p:blipFill>
        <p:spPr>
          <a:xfrm>
            <a:off x="1923725" y="1084426"/>
            <a:ext cx="5296561" cy="3416400"/>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Applying an electric field allows us to separate biomolecules by: </a:t>
            </a:r>
            <a:endParaRPr/>
          </a:p>
        </p:txBody>
      </p:sp>
      <p:sp>
        <p:nvSpPr>
          <p:cNvPr id="847" name="Google Shape;847;p80"/>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8" name="Google Shape;848;p80"/>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849" name="Google Shape;849;p80"/>
          <p:cNvSpPr txBox="1"/>
          <p:nvPr/>
        </p:nvSpPr>
        <p:spPr>
          <a:xfrm>
            <a:off x="464325" y="1453838"/>
            <a:ext cx="3107400" cy="2798100"/>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SzPts val="3600"/>
              <a:buFont typeface="Calibri"/>
              <a:buChar char="●"/>
            </a:pPr>
            <a:r>
              <a:rPr lang="en" sz="3600">
                <a:latin typeface="Calibri"/>
                <a:ea typeface="Calibri"/>
                <a:cs typeface="Calibri"/>
                <a:sym typeface="Calibri"/>
              </a:rPr>
              <a:t>Charge</a:t>
            </a:r>
            <a:endParaRPr sz="3600">
              <a:latin typeface="Calibri"/>
              <a:ea typeface="Calibri"/>
              <a:cs typeface="Calibri"/>
              <a:sym typeface="Calibri"/>
            </a:endParaRPr>
          </a:p>
          <a:p>
            <a:pPr marL="457200" lvl="0" indent="-457200" algn="l" rtl="0">
              <a:spcBef>
                <a:spcPts val="0"/>
              </a:spcBef>
              <a:spcAft>
                <a:spcPts val="0"/>
              </a:spcAft>
              <a:buSzPts val="3600"/>
              <a:buFont typeface="Calibri"/>
              <a:buChar char="●"/>
            </a:pPr>
            <a:r>
              <a:rPr lang="en" sz="3600">
                <a:latin typeface="Calibri"/>
                <a:ea typeface="Calibri"/>
                <a:cs typeface="Calibri"/>
                <a:sym typeface="Calibri"/>
              </a:rPr>
              <a:t>Shape</a:t>
            </a:r>
            <a:endParaRPr sz="3600">
              <a:latin typeface="Calibri"/>
              <a:ea typeface="Calibri"/>
              <a:cs typeface="Calibri"/>
              <a:sym typeface="Calibri"/>
            </a:endParaRPr>
          </a:p>
          <a:p>
            <a:pPr marL="457200" lvl="0" indent="-457200" algn="l" rtl="0">
              <a:spcBef>
                <a:spcPts val="0"/>
              </a:spcBef>
              <a:spcAft>
                <a:spcPts val="0"/>
              </a:spcAft>
              <a:buSzPts val="3600"/>
              <a:buFont typeface="Calibri"/>
              <a:buChar char="●"/>
            </a:pPr>
            <a:r>
              <a:rPr lang="en" sz="3600">
                <a:latin typeface="Calibri"/>
                <a:ea typeface="Calibri"/>
                <a:cs typeface="Calibri"/>
                <a:sym typeface="Calibri"/>
              </a:rPr>
              <a:t>Size</a:t>
            </a:r>
            <a:endParaRPr sz="3600">
              <a:latin typeface="Calibri"/>
              <a:ea typeface="Calibri"/>
              <a:cs typeface="Calibri"/>
              <a:sym typeface="Calibri"/>
            </a:endParaRPr>
          </a:p>
        </p:txBody>
      </p:sp>
      <p:sp>
        <p:nvSpPr>
          <p:cNvPr id="850" name="Google Shape;850;p80"/>
          <p:cNvSpPr/>
          <p:nvPr/>
        </p:nvSpPr>
        <p:spPr>
          <a:xfrm>
            <a:off x="3743300" y="1079263"/>
            <a:ext cx="4896300" cy="3666300"/>
          </a:xfrm>
          <a:prstGeom prst="rect">
            <a:avLst/>
          </a:prstGeom>
          <a:solidFill>
            <a:srgbClr val="EFEFE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0"/>
          <p:cNvSpPr/>
          <p:nvPr/>
        </p:nvSpPr>
        <p:spPr>
          <a:xfrm>
            <a:off x="4000520"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0"/>
          <p:cNvSpPr/>
          <p:nvPr/>
        </p:nvSpPr>
        <p:spPr>
          <a:xfrm>
            <a:off x="4916318"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80"/>
          <p:cNvSpPr/>
          <p:nvPr/>
        </p:nvSpPr>
        <p:spPr>
          <a:xfrm>
            <a:off x="5832116"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80"/>
          <p:cNvSpPr/>
          <p:nvPr/>
        </p:nvSpPr>
        <p:spPr>
          <a:xfrm>
            <a:off x="6747914"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0"/>
          <p:cNvSpPr/>
          <p:nvPr/>
        </p:nvSpPr>
        <p:spPr>
          <a:xfrm>
            <a:off x="7663712"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0"/>
          <p:cNvSpPr txBox="1"/>
          <p:nvPr/>
        </p:nvSpPr>
        <p:spPr>
          <a:xfrm rot="-5400000">
            <a:off x="2422550" y="1905325"/>
            <a:ext cx="1988400" cy="3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Electric Field </a:t>
            </a:r>
            <a:endParaRPr/>
          </a:p>
        </p:txBody>
      </p:sp>
      <p:sp>
        <p:nvSpPr>
          <p:cNvPr id="857" name="Google Shape;857;p80"/>
          <p:cNvSpPr/>
          <p:nvPr/>
        </p:nvSpPr>
        <p:spPr>
          <a:xfrm rot="5400000">
            <a:off x="3130125" y="3291475"/>
            <a:ext cx="665400" cy="2178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0"/>
          <p:cNvSpPr txBox="1"/>
          <p:nvPr/>
        </p:nvSpPr>
        <p:spPr>
          <a:xfrm>
            <a:off x="3273188" y="758550"/>
            <a:ext cx="591900" cy="8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0000"/>
                </a:solidFill>
              </a:rPr>
              <a:t>_</a:t>
            </a:r>
            <a:endParaRPr sz="3600">
              <a:solidFill>
                <a:srgbClr val="FF0000"/>
              </a:solidFill>
            </a:endParaRPr>
          </a:p>
        </p:txBody>
      </p:sp>
      <p:sp>
        <p:nvSpPr>
          <p:cNvPr id="859" name="Google Shape;859;p80"/>
          <p:cNvSpPr txBox="1"/>
          <p:nvPr/>
        </p:nvSpPr>
        <p:spPr>
          <a:xfrm>
            <a:off x="3246863" y="4099150"/>
            <a:ext cx="591900" cy="8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0000"/>
                </a:solidFill>
              </a:rPr>
              <a:t>+</a:t>
            </a:r>
            <a:endParaRPr sz="3600">
              <a:solidFill>
                <a:srgbClr val="FF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82"/>
          <p:cNvSpPr/>
          <p:nvPr/>
        </p:nvSpPr>
        <p:spPr>
          <a:xfrm>
            <a:off x="0" y="3290100"/>
            <a:ext cx="3162300" cy="15171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Does the charge of our PCR/Digest products differ? </a:t>
            </a:r>
            <a:endParaRPr/>
          </a:p>
        </p:txBody>
      </p:sp>
      <p:sp>
        <p:nvSpPr>
          <p:cNvPr id="875" name="Google Shape;875;p82"/>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6" name="Google Shape;876;p82"/>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877" name="Google Shape;877;p82"/>
          <p:cNvSpPr txBox="1"/>
          <p:nvPr/>
        </p:nvSpPr>
        <p:spPr>
          <a:xfrm>
            <a:off x="464325" y="1453838"/>
            <a:ext cx="3107400" cy="2798100"/>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SzPts val="3600"/>
              <a:buFont typeface="Calibri"/>
              <a:buChar char="●"/>
            </a:pPr>
            <a:r>
              <a:rPr lang="en" sz="3600">
                <a:latin typeface="Calibri"/>
                <a:ea typeface="Calibri"/>
                <a:cs typeface="Calibri"/>
                <a:sym typeface="Calibri"/>
              </a:rPr>
              <a:t>Charge</a:t>
            </a:r>
            <a:endParaRPr sz="3600">
              <a:latin typeface="Calibri"/>
              <a:ea typeface="Calibri"/>
              <a:cs typeface="Calibri"/>
              <a:sym typeface="Calibri"/>
            </a:endParaRPr>
          </a:p>
          <a:p>
            <a:pPr marL="457200" lvl="0" indent="-457200" algn="l" rtl="0">
              <a:spcBef>
                <a:spcPts val="0"/>
              </a:spcBef>
              <a:spcAft>
                <a:spcPts val="0"/>
              </a:spcAft>
              <a:buClr>
                <a:srgbClr val="B7B7B7"/>
              </a:buClr>
              <a:buSzPts val="3600"/>
              <a:buFont typeface="Calibri"/>
              <a:buChar char="●"/>
            </a:pPr>
            <a:r>
              <a:rPr lang="en" sz="3600">
                <a:solidFill>
                  <a:srgbClr val="B7B7B7"/>
                </a:solidFill>
                <a:latin typeface="Calibri"/>
                <a:ea typeface="Calibri"/>
                <a:cs typeface="Calibri"/>
                <a:sym typeface="Calibri"/>
              </a:rPr>
              <a:t>Shape</a:t>
            </a:r>
            <a:endParaRPr sz="3600">
              <a:solidFill>
                <a:srgbClr val="B7B7B7"/>
              </a:solidFill>
              <a:latin typeface="Calibri"/>
              <a:ea typeface="Calibri"/>
              <a:cs typeface="Calibri"/>
              <a:sym typeface="Calibri"/>
            </a:endParaRPr>
          </a:p>
          <a:p>
            <a:pPr marL="457200" lvl="0" indent="-457200" algn="l" rtl="0">
              <a:spcBef>
                <a:spcPts val="0"/>
              </a:spcBef>
              <a:spcAft>
                <a:spcPts val="0"/>
              </a:spcAft>
              <a:buClr>
                <a:srgbClr val="B7B7B7"/>
              </a:buClr>
              <a:buSzPts val="3600"/>
              <a:buFont typeface="Calibri"/>
              <a:buChar char="●"/>
            </a:pPr>
            <a:r>
              <a:rPr lang="en" sz="3600">
                <a:solidFill>
                  <a:srgbClr val="B7B7B7"/>
                </a:solidFill>
                <a:latin typeface="Calibri"/>
                <a:ea typeface="Calibri"/>
                <a:cs typeface="Calibri"/>
                <a:sym typeface="Calibri"/>
              </a:rPr>
              <a:t>Size</a:t>
            </a:r>
            <a:endParaRPr sz="3600">
              <a:solidFill>
                <a:srgbClr val="B7B7B7"/>
              </a:solidFill>
              <a:latin typeface="Calibri"/>
              <a:ea typeface="Calibri"/>
              <a:cs typeface="Calibri"/>
              <a:sym typeface="Calibri"/>
            </a:endParaRPr>
          </a:p>
        </p:txBody>
      </p:sp>
      <p:sp>
        <p:nvSpPr>
          <p:cNvPr id="878" name="Google Shape;878;p82"/>
          <p:cNvSpPr/>
          <p:nvPr/>
        </p:nvSpPr>
        <p:spPr>
          <a:xfrm>
            <a:off x="3743300" y="1079263"/>
            <a:ext cx="4896300" cy="3666300"/>
          </a:xfrm>
          <a:prstGeom prst="rect">
            <a:avLst/>
          </a:prstGeom>
          <a:solidFill>
            <a:srgbClr val="EFEFE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2"/>
          <p:cNvSpPr/>
          <p:nvPr/>
        </p:nvSpPr>
        <p:spPr>
          <a:xfrm>
            <a:off x="4000520"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2"/>
          <p:cNvSpPr/>
          <p:nvPr/>
        </p:nvSpPr>
        <p:spPr>
          <a:xfrm>
            <a:off x="4916318"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2"/>
          <p:cNvSpPr/>
          <p:nvPr/>
        </p:nvSpPr>
        <p:spPr>
          <a:xfrm>
            <a:off x="5832116"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2"/>
          <p:cNvSpPr/>
          <p:nvPr/>
        </p:nvSpPr>
        <p:spPr>
          <a:xfrm>
            <a:off x="6747914"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2"/>
          <p:cNvSpPr/>
          <p:nvPr/>
        </p:nvSpPr>
        <p:spPr>
          <a:xfrm>
            <a:off x="7663712"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82"/>
          <p:cNvSpPr txBox="1"/>
          <p:nvPr/>
        </p:nvSpPr>
        <p:spPr>
          <a:xfrm rot="-5400000">
            <a:off x="2422550" y="1905325"/>
            <a:ext cx="1988400" cy="3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Electric Field </a:t>
            </a:r>
            <a:endParaRPr/>
          </a:p>
        </p:txBody>
      </p:sp>
      <p:sp>
        <p:nvSpPr>
          <p:cNvPr id="885" name="Google Shape;885;p82"/>
          <p:cNvSpPr/>
          <p:nvPr/>
        </p:nvSpPr>
        <p:spPr>
          <a:xfrm rot="5400000">
            <a:off x="3120100" y="3291475"/>
            <a:ext cx="665400" cy="2178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82"/>
          <p:cNvSpPr txBox="1"/>
          <p:nvPr/>
        </p:nvSpPr>
        <p:spPr>
          <a:xfrm>
            <a:off x="3273188" y="758550"/>
            <a:ext cx="591900" cy="8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0000"/>
                </a:solidFill>
              </a:rPr>
              <a:t>_</a:t>
            </a:r>
            <a:endParaRPr sz="3600">
              <a:solidFill>
                <a:srgbClr val="FF0000"/>
              </a:solidFill>
            </a:endParaRPr>
          </a:p>
        </p:txBody>
      </p:sp>
      <p:sp>
        <p:nvSpPr>
          <p:cNvPr id="887" name="Google Shape;887;p82"/>
          <p:cNvSpPr txBox="1"/>
          <p:nvPr/>
        </p:nvSpPr>
        <p:spPr>
          <a:xfrm>
            <a:off x="3246863" y="4099150"/>
            <a:ext cx="591900" cy="8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0000"/>
                </a:solidFill>
              </a:rPr>
              <a:t>+</a:t>
            </a:r>
            <a:endParaRPr sz="3600">
              <a:solidFill>
                <a:srgbClr val="FF0000"/>
              </a:solidFill>
            </a:endParaRPr>
          </a:p>
        </p:txBody>
      </p:sp>
      <p:sp>
        <p:nvSpPr>
          <p:cNvPr id="888" name="Google Shape;888;p82"/>
          <p:cNvSpPr txBox="1"/>
          <p:nvPr/>
        </p:nvSpPr>
        <p:spPr>
          <a:xfrm>
            <a:off x="178600" y="3429000"/>
            <a:ext cx="2750400" cy="113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Calibri"/>
                <a:ea typeface="Calibri"/>
                <a:cs typeface="Calibri"/>
                <a:sym typeface="Calibri"/>
              </a:rPr>
              <a:t>What is the charge of DNA?</a:t>
            </a:r>
            <a:endParaRPr sz="2000" b="1">
              <a:solidFill>
                <a:srgbClr val="FFFFFF"/>
              </a:solidFill>
              <a:latin typeface="Calibri"/>
              <a:ea typeface="Calibri"/>
              <a:cs typeface="Calibri"/>
              <a:sym typeface="Calibri"/>
            </a:endParaRPr>
          </a:p>
          <a:p>
            <a:pPr marL="0" lvl="0" indent="0" algn="ctr" rtl="0">
              <a:spcBef>
                <a:spcPts val="0"/>
              </a:spcBef>
              <a:spcAft>
                <a:spcPts val="0"/>
              </a:spcAft>
              <a:buNone/>
            </a:pPr>
            <a:endParaRPr sz="2000" b="1">
              <a:solidFill>
                <a:srgbClr val="FFFFFF"/>
              </a:solidFill>
              <a:latin typeface="Calibri"/>
              <a:ea typeface="Calibri"/>
              <a:cs typeface="Calibri"/>
              <a:sym typeface="Calibri"/>
            </a:endParaRPr>
          </a:p>
          <a:p>
            <a:pPr marL="0" lvl="0" indent="0" algn="ctr" rtl="0">
              <a:spcBef>
                <a:spcPts val="0"/>
              </a:spcBef>
              <a:spcAft>
                <a:spcPts val="0"/>
              </a:spcAft>
              <a:buNone/>
            </a:pPr>
            <a:r>
              <a:rPr lang="en" sz="2000" b="1">
                <a:solidFill>
                  <a:srgbClr val="FFFFFF"/>
                </a:solidFill>
                <a:latin typeface="Calibri"/>
                <a:ea typeface="Calibri"/>
                <a:cs typeface="Calibri"/>
                <a:sym typeface="Calibri"/>
              </a:rPr>
              <a:t>Why?</a:t>
            </a:r>
            <a:endParaRPr sz="2000" b="1">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83"/>
          <p:cNvSpPr/>
          <p:nvPr/>
        </p:nvSpPr>
        <p:spPr>
          <a:xfrm>
            <a:off x="0" y="3290100"/>
            <a:ext cx="3162300" cy="15171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Does the shape of our PCR/Digest products differ?</a:t>
            </a:r>
            <a:endParaRPr/>
          </a:p>
        </p:txBody>
      </p:sp>
      <p:sp>
        <p:nvSpPr>
          <p:cNvPr id="895" name="Google Shape;895;p83"/>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6" name="Google Shape;896;p83"/>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897" name="Google Shape;897;p83"/>
          <p:cNvSpPr txBox="1"/>
          <p:nvPr/>
        </p:nvSpPr>
        <p:spPr>
          <a:xfrm>
            <a:off x="464325" y="1453838"/>
            <a:ext cx="3107400" cy="2798100"/>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Clr>
                <a:srgbClr val="B7B7B7"/>
              </a:buClr>
              <a:buSzPts val="3600"/>
              <a:buFont typeface="Calibri"/>
              <a:buChar char="●"/>
            </a:pPr>
            <a:r>
              <a:rPr lang="en" sz="3600">
                <a:solidFill>
                  <a:srgbClr val="B7B7B7"/>
                </a:solidFill>
                <a:latin typeface="Calibri"/>
                <a:ea typeface="Calibri"/>
                <a:cs typeface="Calibri"/>
                <a:sym typeface="Calibri"/>
              </a:rPr>
              <a:t>Charge</a:t>
            </a:r>
            <a:endParaRPr sz="3600">
              <a:solidFill>
                <a:srgbClr val="B7B7B7"/>
              </a:solidFill>
              <a:latin typeface="Calibri"/>
              <a:ea typeface="Calibri"/>
              <a:cs typeface="Calibri"/>
              <a:sym typeface="Calibri"/>
            </a:endParaRPr>
          </a:p>
          <a:p>
            <a:pPr marL="457200" lvl="0" indent="-457200" algn="l" rtl="0">
              <a:spcBef>
                <a:spcPts val="0"/>
              </a:spcBef>
              <a:spcAft>
                <a:spcPts val="0"/>
              </a:spcAft>
              <a:buSzPts val="3600"/>
              <a:buFont typeface="Calibri"/>
              <a:buChar char="●"/>
            </a:pPr>
            <a:r>
              <a:rPr lang="en" sz="3600">
                <a:latin typeface="Calibri"/>
                <a:ea typeface="Calibri"/>
                <a:cs typeface="Calibri"/>
                <a:sym typeface="Calibri"/>
              </a:rPr>
              <a:t>Shape</a:t>
            </a:r>
            <a:endParaRPr sz="3600">
              <a:latin typeface="Calibri"/>
              <a:ea typeface="Calibri"/>
              <a:cs typeface="Calibri"/>
              <a:sym typeface="Calibri"/>
            </a:endParaRPr>
          </a:p>
          <a:p>
            <a:pPr marL="457200" lvl="0" indent="-457200" algn="l" rtl="0">
              <a:spcBef>
                <a:spcPts val="0"/>
              </a:spcBef>
              <a:spcAft>
                <a:spcPts val="0"/>
              </a:spcAft>
              <a:buClr>
                <a:srgbClr val="B7B7B7"/>
              </a:buClr>
              <a:buSzPts val="3600"/>
              <a:buFont typeface="Calibri"/>
              <a:buChar char="●"/>
            </a:pPr>
            <a:r>
              <a:rPr lang="en" sz="3600">
                <a:solidFill>
                  <a:srgbClr val="B7B7B7"/>
                </a:solidFill>
                <a:latin typeface="Calibri"/>
                <a:ea typeface="Calibri"/>
                <a:cs typeface="Calibri"/>
                <a:sym typeface="Calibri"/>
              </a:rPr>
              <a:t>Size</a:t>
            </a:r>
            <a:endParaRPr sz="3600">
              <a:solidFill>
                <a:srgbClr val="B7B7B7"/>
              </a:solidFill>
              <a:latin typeface="Calibri"/>
              <a:ea typeface="Calibri"/>
              <a:cs typeface="Calibri"/>
              <a:sym typeface="Calibri"/>
            </a:endParaRPr>
          </a:p>
        </p:txBody>
      </p:sp>
      <p:sp>
        <p:nvSpPr>
          <p:cNvPr id="898" name="Google Shape;898;p83"/>
          <p:cNvSpPr/>
          <p:nvPr/>
        </p:nvSpPr>
        <p:spPr>
          <a:xfrm>
            <a:off x="3743300" y="1079263"/>
            <a:ext cx="4896300" cy="3666300"/>
          </a:xfrm>
          <a:prstGeom prst="rect">
            <a:avLst/>
          </a:prstGeom>
          <a:solidFill>
            <a:srgbClr val="EFEFE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3"/>
          <p:cNvSpPr/>
          <p:nvPr/>
        </p:nvSpPr>
        <p:spPr>
          <a:xfrm>
            <a:off x="4000520"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83"/>
          <p:cNvSpPr/>
          <p:nvPr/>
        </p:nvSpPr>
        <p:spPr>
          <a:xfrm>
            <a:off x="4916318"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83"/>
          <p:cNvSpPr/>
          <p:nvPr/>
        </p:nvSpPr>
        <p:spPr>
          <a:xfrm>
            <a:off x="5832116"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3"/>
          <p:cNvSpPr/>
          <p:nvPr/>
        </p:nvSpPr>
        <p:spPr>
          <a:xfrm>
            <a:off x="6747914"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83"/>
          <p:cNvSpPr/>
          <p:nvPr/>
        </p:nvSpPr>
        <p:spPr>
          <a:xfrm>
            <a:off x="7663712"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83"/>
          <p:cNvSpPr txBox="1"/>
          <p:nvPr/>
        </p:nvSpPr>
        <p:spPr>
          <a:xfrm rot="-5400000">
            <a:off x="2422550" y="1905325"/>
            <a:ext cx="1988400" cy="3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Electric Field </a:t>
            </a:r>
            <a:endParaRPr/>
          </a:p>
        </p:txBody>
      </p:sp>
      <p:sp>
        <p:nvSpPr>
          <p:cNvPr id="905" name="Google Shape;905;p83"/>
          <p:cNvSpPr/>
          <p:nvPr/>
        </p:nvSpPr>
        <p:spPr>
          <a:xfrm rot="5400000">
            <a:off x="3120100" y="3291475"/>
            <a:ext cx="665400" cy="2178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3"/>
          <p:cNvSpPr txBox="1"/>
          <p:nvPr/>
        </p:nvSpPr>
        <p:spPr>
          <a:xfrm>
            <a:off x="3273188" y="758550"/>
            <a:ext cx="591900" cy="8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0000"/>
                </a:solidFill>
              </a:rPr>
              <a:t>_</a:t>
            </a:r>
            <a:endParaRPr sz="3600">
              <a:solidFill>
                <a:srgbClr val="FF0000"/>
              </a:solidFill>
            </a:endParaRPr>
          </a:p>
        </p:txBody>
      </p:sp>
      <p:sp>
        <p:nvSpPr>
          <p:cNvPr id="907" name="Google Shape;907;p83"/>
          <p:cNvSpPr txBox="1"/>
          <p:nvPr/>
        </p:nvSpPr>
        <p:spPr>
          <a:xfrm>
            <a:off x="3246863" y="4099150"/>
            <a:ext cx="591900" cy="8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0000"/>
                </a:solidFill>
              </a:rPr>
              <a:t>+</a:t>
            </a:r>
            <a:endParaRPr sz="3600">
              <a:solidFill>
                <a:srgbClr val="FF0000"/>
              </a:solidFill>
            </a:endParaRPr>
          </a:p>
        </p:txBody>
      </p:sp>
      <p:sp>
        <p:nvSpPr>
          <p:cNvPr id="908" name="Google Shape;908;p83"/>
          <p:cNvSpPr txBox="1"/>
          <p:nvPr/>
        </p:nvSpPr>
        <p:spPr>
          <a:xfrm>
            <a:off x="178600" y="3429000"/>
            <a:ext cx="2750400" cy="113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Calibri"/>
                <a:ea typeface="Calibri"/>
                <a:cs typeface="Calibri"/>
                <a:sym typeface="Calibri"/>
              </a:rPr>
              <a:t>What is the shape of the DNA fragments we are testing?</a:t>
            </a:r>
            <a:endParaRPr sz="2000" b="1">
              <a:solidFill>
                <a:srgbClr val="FFFFFF"/>
              </a:solidFill>
              <a:latin typeface="Calibri"/>
              <a:ea typeface="Calibri"/>
              <a:cs typeface="Calibri"/>
              <a:sym typeface="Calibri"/>
            </a:endParaRPr>
          </a:p>
          <a:p>
            <a:pPr marL="0" lvl="0" indent="0" algn="ctr" rtl="0">
              <a:spcBef>
                <a:spcPts val="0"/>
              </a:spcBef>
              <a:spcAft>
                <a:spcPts val="0"/>
              </a:spcAft>
              <a:buNone/>
            </a:pPr>
            <a:endParaRPr sz="2000" b="1">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84"/>
          <p:cNvSpPr/>
          <p:nvPr/>
        </p:nvSpPr>
        <p:spPr>
          <a:xfrm>
            <a:off x="0" y="3290100"/>
            <a:ext cx="3162300" cy="15171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Does the size of our PCR/Digest products differ?</a:t>
            </a:r>
            <a:endParaRPr/>
          </a:p>
        </p:txBody>
      </p:sp>
      <p:sp>
        <p:nvSpPr>
          <p:cNvPr id="915" name="Google Shape;915;p84"/>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6" name="Google Shape;916;p84"/>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917" name="Google Shape;917;p84"/>
          <p:cNvSpPr txBox="1"/>
          <p:nvPr/>
        </p:nvSpPr>
        <p:spPr>
          <a:xfrm>
            <a:off x="464325" y="1453838"/>
            <a:ext cx="3107400" cy="2798100"/>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Clr>
                <a:srgbClr val="B7B7B7"/>
              </a:buClr>
              <a:buSzPts val="3600"/>
              <a:buFont typeface="Calibri"/>
              <a:buChar char="●"/>
            </a:pPr>
            <a:r>
              <a:rPr lang="en" sz="3600">
                <a:solidFill>
                  <a:srgbClr val="B7B7B7"/>
                </a:solidFill>
                <a:latin typeface="Calibri"/>
                <a:ea typeface="Calibri"/>
                <a:cs typeface="Calibri"/>
                <a:sym typeface="Calibri"/>
              </a:rPr>
              <a:t>Charge</a:t>
            </a:r>
            <a:endParaRPr sz="3600">
              <a:solidFill>
                <a:srgbClr val="B7B7B7"/>
              </a:solidFill>
              <a:latin typeface="Calibri"/>
              <a:ea typeface="Calibri"/>
              <a:cs typeface="Calibri"/>
              <a:sym typeface="Calibri"/>
            </a:endParaRPr>
          </a:p>
          <a:p>
            <a:pPr marL="457200" lvl="0" indent="-457200" algn="l" rtl="0">
              <a:spcBef>
                <a:spcPts val="0"/>
              </a:spcBef>
              <a:spcAft>
                <a:spcPts val="0"/>
              </a:spcAft>
              <a:buClr>
                <a:srgbClr val="B7B7B7"/>
              </a:buClr>
              <a:buSzPts val="3600"/>
              <a:buFont typeface="Calibri"/>
              <a:buChar char="●"/>
            </a:pPr>
            <a:r>
              <a:rPr lang="en" sz="3600">
                <a:solidFill>
                  <a:srgbClr val="B7B7B7"/>
                </a:solidFill>
                <a:latin typeface="Calibri"/>
                <a:ea typeface="Calibri"/>
                <a:cs typeface="Calibri"/>
                <a:sym typeface="Calibri"/>
              </a:rPr>
              <a:t>Shape</a:t>
            </a:r>
            <a:endParaRPr sz="3600">
              <a:solidFill>
                <a:srgbClr val="B7B7B7"/>
              </a:solidFill>
              <a:latin typeface="Calibri"/>
              <a:ea typeface="Calibri"/>
              <a:cs typeface="Calibri"/>
              <a:sym typeface="Calibri"/>
            </a:endParaRPr>
          </a:p>
          <a:p>
            <a:pPr marL="457200" lvl="0" indent="-457200" algn="l" rtl="0">
              <a:spcBef>
                <a:spcPts val="0"/>
              </a:spcBef>
              <a:spcAft>
                <a:spcPts val="0"/>
              </a:spcAft>
              <a:buSzPts val="3600"/>
              <a:buFont typeface="Calibri"/>
              <a:buChar char="●"/>
            </a:pPr>
            <a:r>
              <a:rPr lang="en" sz="3600">
                <a:latin typeface="Calibri"/>
                <a:ea typeface="Calibri"/>
                <a:cs typeface="Calibri"/>
                <a:sym typeface="Calibri"/>
              </a:rPr>
              <a:t>Size</a:t>
            </a:r>
            <a:endParaRPr sz="3600">
              <a:latin typeface="Calibri"/>
              <a:ea typeface="Calibri"/>
              <a:cs typeface="Calibri"/>
              <a:sym typeface="Calibri"/>
            </a:endParaRPr>
          </a:p>
        </p:txBody>
      </p:sp>
      <p:sp>
        <p:nvSpPr>
          <p:cNvPr id="918" name="Google Shape;918;p84"/>
          <p:cNvSpPr/>
          <p:nvPr/>
        </p:nvSpPr>
        <p:spPr>
          <a:xfrm>
            <a:off x="3743300" y="1079263"/>
            <a:ext cx="4896300" cy="3666300"/>
          </a:xfrm>
          <a:prstGeom prst="rect">
            <a:avLst/>
          </a:prstGeom>
          <a:solidFill>
            <a:srgbClr val="EFEFE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4"/>
          <p:cNvSpPr/>
          <p:nvPr/>
        </p:nvSpPr>
        <p:spPr>
          <a:xfrm>
            <a:off x="4000520"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84"/>
          <p:cNvSpPr/>
          <p:nvPr/>
        </p:nvSpPr>
        <p:spPr>
          <a:xfrm>
            <a:off x="4916318"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84"/>
          <p:cNvSpPr/>
          <p:nvPr/>
        </p:nvSpPr>
        <p:spPr>
          <a:xfrm>
            <a:off x="5832116"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4"/>
          <p:cNvSpPr/>
          <p:nvPr/>
        </p:nvSpPr>
        <p:spPr>
          <a:xfrm>
            <a:off x="6747914"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4"/>
          <p:cNvSpPr/>
          <p:nvPr/>
        </p:nvSpPr>
        <p:spPr>
          <a:xfrm>
            <a:off x="7663712"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84"/>
          <p:cNvSpPr txBox="1"/>
          <p:nvPr/>
        </p:nvSpPr>
        <p:spPr>
          <a:xfrm rot="-5400000">
            <a:off x="2422550" y="1905325"/>
            <a:ext cx="1988400" cy="3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Electric Field </a:t>
            </a:r>
            <a:endParaRPr/>
          </a:p>
        </p:txBody>
      </p:sp>
      <p:sp>
        <p:nvSpPr>
          <p:cNvPr id="925" name="Google Shape;925;p84"/>
          <p:cNvSpPr/>
          <p:nvPr/>
        </p:nvSpPr>
        <p:spPr>
          <a:xfrm rot="5400000">
            <a:off x="3120100" y="3291475"/>
            <a:ext cx="665400" cy="2178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84"/>
          <p:cNvSpPr txBox="1"/>
          <p:nvPr/>
        </p:nvSpPr>
        <p:spPr>
          <a:xfrm>
            <a:off x="3273188" y="758550"/>
            <a:ext cx="591900" cy="8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0000"/>
                </a:solidFill>
              </a:rPr>
              <a:t>_</a:t>
            </a:r>
            <a:endParaRPr sz="3600">
              <a:solidFill>
                <a:srgbClr val="FF0000"/>
              </a:solidFill>
            </a:endParaRPr>
          </a:p>
        </p:txBody>
      </p:sp>
      <p:sp>
        <p:nvSpPr>
          <p:cNvPr id="927" name="Google Shape;927;p84"/>
          <p:cNvSpPr txBox="1"/>
          <p:nvPr/>
        </p:nvSpPr>
        <p:spPr>
          <a:xfrm>
            <a:off x="3246863" y="4099150"/>
            <a:ext cx="591900" cy="8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0000"/>
                </a:solidFill>
              </a:rPr>
              <a:t>+</a:t>
            </a:r>
            <a:endParaRPr sz="3600">
              <a:solidFill>
                <a:srgbClr val="FF0000"/>
              </a:solidFill>
            </a:endParaRPr>
          </a:p>
        </p:txBody>
      </p:sp>
      <p:sp>
        <p:nvSpPr>
          <p:cNvPr id="928" name="Google Shape;928;p84"/>
          <p:cNvSpPr txBox="1"/>
          <p:nvPr/>
        </p:nvSpPr>
        <p:spPr>
          <a:xfrm>
            <a:off x="178600" y="3429000"/>
            <a:ext cx="2750400" cy="113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Calibri"/>
                <a:ea typeface="Calibri"/>
                <a:cs typeface="Calibri"/>
                <a:sym typeface="Calibri"/>
              </a:rPr>
              <a:t>What is the size of the DNA fragments we have amplified?</a:t>
            </a:r>
            <a:endParaRPr sz="2000" b="1">
              <a:solidFill>
                <a:srgbClr val="FFFFFF"/>
              </a:solidFill>
              <a:latin typeface="Calibri"/>
              <a:ea typeface="Calibri"/>
              <a:cs typeface="Calibri"/>
              <a:sym typeface="Calibri"/>
            </a:endParaRPr>
          </a:p>
          <a:p>
            <a:pPr marL="0" lvl="0" indent="0" algn="ctr" rtl="0">
              <a:spcBef>
                <a:spcPts val="0"/>
              </a:spcBef>
              <a:spcAft>
                <a:spcPts val="0"/>
              </a:spcAft>
              <a:buNone/>
            </a:pPr>
            <a:endParaRPr sz="2000" b="1">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Gel electrophoresis allows separation based on size (bp)</a:t>
            </a:r>
            <a:endParaRPr/>
          </a:p>
        </p:txBody>
      </p:sp>
      <p:sp>
        <p:nvSpPr>
          <p:cNvPr id="934" name="Google Shape;934;p85"/>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5" name="Google Shape;935;p85"/>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936" name="Google Shape;936;p85"/>
          <p:cNvSpPr/>
          <p:nvPr/>
        </p:nvSpPr>
        <p:spPr>
          <a:xfrm>
            <a:off x="3743300" y="1079263"/>
            <a:ext cx="4896300" cy="3666300"/>
          </a:xfrm>
          <a:prstGeom prst="rect">
            <a:avLst/>
          </a:prstGeom>
          <a:solidFill>
            <a:srgbClr val="EFEFE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85"/>
          <p:cNvSpPr/>
          <p:nvPr/>
        </p:nvSpPr>
        <p:spPr>
          <a:xfrm>
            <a:off x="4000520"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85"/>
          <p:cNvSpPr/>
          <p:nvPr/>
        </p:nvSpPr>
        <p:spPr>
          <a:xfrm>
            <a:off x="4916318"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85"/>
          <p:cNvSpPr/>
          <p:nvPr/>
        </p:nvSpPr>
        <p:spPr>
          <a:xfrm>
            <a:off x="5832116"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85"/>
          <p:cNvSpPr/>
          <p:nvPr/>
        </p:nvSpPr>
        <p:spPr>
          <a:xfrm>
            <a:off x="6747914"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85"/>
          <p:cNvSpPr/>
          <p:nvPr/>
        </p:nvSpPr>
        <p:spPr>
          <a:xfrm>
            <a:off x="7663712"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85"/>
          <p:cNvSpPr txBox="1"/>
          <p:nvPr/>
        </p:nvSpPr>
        <p:spPr>
          <a:xfrm rot="-5400000">
            <a:off x="1624825" y="1964850"/>
            <a:ext cx="1988400" cy="3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Electric Field </a:t>
            </a:r>
            <a:endParaRPr/>
          </a:p>
        </p:txBody>
      </p:sp>
      <p:sp>
        <p:nvSpPr>
          <p:cNvPr id="943" name="Google Shape;943;p85"/>
          <p:cNvSpPr txBox="1"/>
          <p:nvPr/>
        </p:nvSpPr>
        <p:spPr>
          <a:xfrm>
            <a:off x="2475463" y="818075"/>
            <a:ext cx="591900" cy="8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0000"/>
                </a:solidFill>
              </a:rPr>
              <a:t>_</a:t>
            </a:r>
            <a:endParaRPr sz="3600">
              <a:solidFill>
                <a:srgbClr val="FF0000"/>
              </a:solidFill>
            </a:endParaRPr>
          </a:p>
        </p:txBody>
      </p:sp>
      <p:sp>
        <p:nvSpPr>
          <p:cNvPr id="944" name="Google Shape;944;p85"/>
          <p:cNvSpPr txBox="1"/>
          <p:nvPr/>
        </p:nvSpPr>
        <p:spPr>
          <a:xfrm>
            <a:off x="2449138" y="4158675"/>
            <a:ext cx="591900" cy="8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0000"/>
                </a:solidFill>
              </a:rPr>
              <a:t>+</a:t>
            </a:r>
            <a:endParaRPr sz="3600">
              <a:solidFill>
                <a:srgbClr val="FF0000"/>
              </a:solidFill>
            </a:endParaRPr>
          </a:p>
        </p:txBody>
      </p:sp>
      <p:sp>
        <p:nvSpPr>
          <p:cNvPr id="945" name="Google Shape;945;p85"/>
          <p:cNvSpPr/>
          <p:nvPr/>
        </p:nvSpPr>
        <p:spPr>
          <a:xfrm rot="5400000">
            <a:off x="2345575" y="3351000"/>
            <a:ext cx="665400" cy="2178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6" name="Google Shape;946;p85"/>
          <p:cNvGrpSpPr/>
          <p:nvPr/>
        </p:nvGrpSpPr>
        <p:grpSpPr>
          <a:xfrm>
            <a:off x="2823338" y="1341875"/>
            <a:ext cx="1794850" cy="3456900"/>
            <a:chOff x="1898563" y="1183963"/>
            <a:chExt cx="1794850" cy="3456900"/>
          </a:xfrm>
        </p:grpSpPr>
        <p:sp>
          <p:nvSpPr>
            <p:cNvPr id="947" name="Google Shape;947;p85"/>
            <p:cNvSpPr/>
            <p:nvPr/>
          </p:nvSpPr>
          <p:spPr>
            <a:xfrm>
              <a:off x="3084713" y="131641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85"/>
            <p:cNvSpPr/>
            <p:nvPr/>
          </p:nvSpPr>
          <p:spPr>
            <a:xfrm>
              <a:off x="3084713" y="139261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85"/>
            <p:cNvSpPr/>
            <p:nvPr/>
          </p:nvSpPr>
          <p:spPr>
            <a:xfrm>
              <a:off x="3084713" y="154501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85"/>
            <p:cNvSpPr/>
            <p:nvPr/>
          </p:nvSpPr>
          <p:spPr>
            <a:xfrm>
              <a:off x="3084713" y="177361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85"/>
            <p:cNvSpPr/>
            <p:nvPr/>
          </p:nvSpPr>
          <p:spPr>
            <a:xfrm>
              <a:off x="3084713" y="207841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85"/>
            <p:cNvSpPr/>
            <p:nvPr/>
          </p:nvSpPr>
          <p:spPr>
            <a:xfrm>
              <a:off x="3084713" y="238321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85"/>
            <p:cNvSpPr/>
            <p:nvPr/>
          </p:nvSpPr>
          <p:spPr>
            <a:xfrm>
              <a:off x="3084713" y="276421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85"/>
            <p:cNvSpPr/>
            <p:nvPr/>
          </p:nvSpPr>
          <p:spPr>
            <a:xfrm>
              <a:off x="3084713" y="328386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85"/>
            <p:cNvSpPr/>
            <p:nvPr/>
          </p:nvSpPr>
          <p:spPr>
            <a:xfrm>
              <a:off x="3084713" y="398341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85"/>
            <p:cNvSpPr txBox="1"/>
            <p:nvPr/>
          </p:nvSpPr>
          <p:spPr>
            <a:xfrm>
              <a:off x="1898563" y="1183963"/>
              <a:ext cx="861900" cy="3456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t>450 bp</a:t>
              </a:r>
              <a:endParaRPr sz="800"/>
            </a:p>
            <a:p>
              <a:pPr marL="0" lvl="0" indent="0" algn="r" rtl="0">
                <a:spcBef>
                  <a:spcPts val="0"/>
                </a:spcBef>
                <a:spcAft>
                  <a:spcPts val="0"/>
                </a:spcAft>
                <a:buNone/>
              </a:pPr>
              <a:r>
                <a:rPr lang="en" sz="800"/>
                <a:t>400 bp</a:t>
              </a:r>
              <a:endParaRPr sz="800"/>
            </a:p>
            <a:p>
              <a:pPr marL="0" lvl="0" indent="0" algn="r" rtl="0">
                <a:spcBef>
                  <a:spcPts val="0"/>
                </a:spcBef>
                <a:spcAft>
                  <a:spcPts val="0"/>
                </a:spcAft>
                <a:buNone/>
              </a:pPr>
              <a:r>
                <a:rPr lang="en" sz="800"/>
                <a:t>350 bp</a:t>
              </a:r>
              <a:endParaRPr sz="800"/>
            </a:p>
            <a:p>
              <a:pPr marL="0" lvl="0" indent="0" algn="r" rtl="0">
                <a:spcBef>
                  <a:spcPts val="0"/>
                </a:spcBef>
                <a:spcAft>
                  <a:spcPts val="0"/>
                </a:spcAft>
                <a:buNone/>
              </a:pPr>
              <a:endParaRPr sz="800"/>
            </a:p>
            <a:p>
              <a:pPr marL="0" lvl="0" indent="0" algn="r" rtl="0">
                <a:spcBef>
                  <a:spcPts val="0"/>
                </a:spcBef>
                <a:spcAft>
                  <a:spcPts val="0"/>
                </a:spcAft>
                <a:buNone/>
              </a:pPr>
              <a:r>
                <a:rPr lang="en" sz="800"/>
                <a:t>300 bp</a:t>
              </a:r>
              <a:endParaRPr sz="800"/>
            </a:p>
            <a:p>
              <a:pPr marL="0" lvl="0" indent="0" algn="r" rtl="0">
                <a:spcBef>
                  <a:spcPts val="0"/>
                </a:spcBef>
                <a:spcAft>
                  <a:spcPts val="0"/>
                </a:spcAft>
                <a:buNone/>
              </a:pPr>
              <a:endParaRPr sz="800"/>
            </a:p>
            <a:p>
              <a:pPr marL="0" lvl="0" indent="0" algn="r" rtl="0">
                <a:spcBef>
                  <a:spcPts val="0"/>
                </a:spcBef>
                <a:spcAft>
                  <a:spcPts val="0"/>
                </a:spcAft>
                <a:buNone/>
              </a:pPr>
              <a:r>
                <a:rPr lang="en" sz="800"/>
                <a:t>250 bp</a:t>
              </a: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r>
                <a:rPr lang="en" sz="800"/>
                <a:t>200 bp</a:t>
              </a: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r>
                <a:rPr lang="en" sz="800"/>
                <a:t>150 bp</a:t>
              </a: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r>
                <a:rPr lang="en" sz="800"/>
                <a:t>100 bp</a:t>
              </a: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r>
                <a:rPr lang="en" sz="800"/>
                <a:t>50 bp</a:t>
              </a: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p:txBody>
        </p:sp>
      </p:grpSp>
      <p:sp>
        <p:nvSpPr>
          <p:cNvPr id="957" name="Google Shape;957;p85"/>
          <p:cNvSpPr/>
          <p:nvPr/>
        </p:nvSpPr>
        <p:spPr>
          <a:xfrm>
            <a:off x="152400" y="1610100"/>
            <a:ext cx="2262300" cy="1449900"/>
          </a:xfrm>
          <a:prstGeom prst="rect">
            <a:avLst/>
          </a:prstGeom>
          <a:solidFill>
            <a:srgbClr val="006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85"/>
          <p:cNvSpPr txBox="1"/>
          <p:nvPr/>
        </p:nvSpPr>
        <p:spPr>
          <a:xfrm>
            <a:off x="152400" y="1610250"/>
            <a:ext cx="2262300" cy="144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FFFFF"/>
                </a:solidFill>
                <a:latin typeface="Calibri"/>
                <a:ea typeface="Calibri"/>
                <a:cs typeface="Calibri"/>
                <a:sym typeface="Calibri"/>
              </a:rPr>
              <a:t>DNA ladder allows us to determine fragment sizes</a:t>
            </a:r>
            <a:endParaRPr sz="2000" b="1">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86"/>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dirty="0">
                <a:solidFill>
                  <a:srgbClr val="0063C3"/>
                </a:solidFill>
                <a:latin typeface="Calibri"/>
                <a:ea typeface="Calibri"/>
                <a:cs typeface="Calibri"/>
                <a:sym typeface="Calibri"/>
              </a:rPr>
              <a:t>Where do we predict our DNA fragments to run? (Page </a:t>
            </a:r>
            <a:r>
              <a:rPr lang="en" sz="2600" b="1" dirty="0" smtClean="0">
                <a:solidFill>
                  <a:srgbClr val="0063C3"/>
                </a:solidFill>
                <a:latin typeface="Calibri"/>
                <a:ea typeface="Calibri"/>
                <a:cs typeface="Calibri"/>
                <a:sym typeface="Calibri"/>
              </a:rPr>
              <a:t>12)</a:t>
            </a:r>
            <a:endParaRPr dirty="0"/>
          </a:p>
        </p:txBody>
      </p:sp>
      <p:sp>
        <p:nvSpPr>
          <p:cNvPr id="964" name="Google Shape;964;p86"/>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5" name="Google Shape;965;p86"/>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966" name="Google Shape;966;p86"/>
          <p:cNvSpPr/>
          <p:nvPr/>
        </p:nvSpPr>
        <p:spPr>
          <a:xfrm>
            <a:off x="3743300" y="1079263"/>
            <a:ext cx="4896300" cy="3666300"/>
          </a:xfrm>
          <a:prstGeom prst="rect">
            <a:avLst/>
          </a:prstGeom>
          <a:solidFill>
            <a:srgbClr val="EFEFE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86"/>
          <p:cNvSpPr/>
          <p:nvPr/>
        </p:nvSpPr>
        <p:spPr>
          <a:xfrm>
            <a:off x="4000520"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86"/>
          <p:cNvSpPr/>
          <p:nvPr/>
        </p:nvSpPr>
        <p:spPr>
          <a:xfrm>
            <a:off x="4916318"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86"/>
          <p:cNvSpPr/>
          <p:nvPr/>
        </p:nvSpPr>
        <p:spPr>
          <a:xfrm>
            <a:off x="5832116"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86"/>
          <p:cNvSpPr/>
          <p:nvPr/>
        </p:nvSpPr>
        <p:spPr>
          <a:xfrm>
            <a:off x="6747914"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86"/>
          <p:cNvSpPr/>
          <p:nvPr/>
        </p:nvSpPr>
        <p:spPr>
          <a:xfrm>
            <a:off x="7663712"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86"/>
          <p:cNvSpPr txBox="1"/>
          <p:nvPr/>
        </p:nvSpPr>
        <p:spPr>
          <a:xfrm rot="-5400000">
            <a:off x="1624825" y="1964850"/>
            <a:ext cx="1988400" cy="3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Electric Field </a:t>
            </a:r>
            <a:endParaRPr/>
          </a:p>
        </p:txBody>
      </p:sp>
      <p:sp>
        <p:nvSpPr>
          <p:cNvPr id="973" name="Google Shape;973;p86"/>
          <p:cNvSpPr txBox="1"/>
          <p:nvPr/>
        </p:nvSpPr>
        <p:spPr>
          <a:xfrm>
            <a:off x="2475463" y="818075"/>
            <a:ext cx="591900" cy="8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0000"/>
                </a:solidFill>
              </a:rPr>
              <a:t>_</a:t>
            </a:r>
            <a:endParaRPr sz="3600">
              <a:solidFill>
                <a:srgbClr val="FF0000"/>
              </a:solidFill>
            </a:endParaRPr>
          </a:p>
        </p:txBody>
      </p:sp>
      <p:sp>
        <p:nvSpPr>
          <p:cNvPr id="974" name="Google Shape;974;p86"/>
          <p:cNvSpPr txBox="1"/>
          <p:nvPr/>
        </p:nvSpPr>
        <p:spPr>
          <a:xfrm>
            <a:off x="2449138" y="4158675"/>
            <a:ext cx="591900" cy="8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0000"/>
                </a:solidFill>
              </a:rPr>
              <a:t>+</a:t>
            </a:r>
            <a:endParaRPr sz="3600">
              <a:solidFill>
                <a:srgbClr val="FF0000"/>
              </a:solidFill>
            </a:endParaRPr>
          </a:p>
        </p:txBody>
      </p:sp>
      <p:sp>
        <p:nvSpPr>
          <p:cNvPr id="975" name="Google Shape;975;p86"/>
          <p:cNvSpPr/>
          <p:nvPr/>
        </p:nvSpPr>
        <p:spPr>
          <a:xfrm rot="5400000">
            <a:off x="2345575" y="3351000"/>
            <a:ext cx="665400" cy="2178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6" name="Google Shape;976;p86"/>
          <p:cNvGrpSpPr/>
          <p:nvPr/>
        </p:nvGrpSpPr>
        <p:grpSpPr>
          <a:xfrm>
            <a:off x="2823338" y="1341875"/>
            <a:ext cx="1794850" cy="3456900"/>
            <a:chOff x="1898563" y="1183963"/>
            <a:chExt cx="1794850" cy="3456900"/>
          </a:xfrm>
        </p:grpSpPr>
        <p:sp>
          <p:nvSpPr>
            <p:cNvPr id="977" name="Google Shape;977;p86"/>
            <p:cNvSpPr/>
            <p:nvPr/>
          </p:nvSpPr>
          <p:spPr>
            <a:xfrm>
              <a:off x="3084713" y="131641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86"/>
            <p:cNvSpPr/>
            <p:nvPr/>
          </p:nvSpPr>
          <p:spPr>
            <a:xfrm>
              <a:off x="3084713" y="139261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86"/>
            <p:cNvSpPr/>
            <p:nvPr/>
          </p:nvSpPr>
          <p:spPr>
            <a:xfrm>
              <a:off x="3084713" y="154501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86"/>
            <p:cNvSpPr/>
            <p:nvPr/>
          </p:nvSpPr>
          <p:spPr>
            <a:xfrm>
              <a:off x="3084713" y="177361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86"/>
            <p:cNvSpPr/>
            <p:nvPr/>
          </p:nvSpPr>
          <p:spPr>
            <a:xfrm>
              <a:off x="3084713" y="207841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86"/>
            <p:cNvSpPr/>
            <p:nvPr/>
          </p:nvSpPr>
          <p:spPr>
            <a:xfrm>
              <a:off x="3084713" y="238321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86"/>
            <p:cNvSpPr/>
            <p:nvPr/>
          </p:nvSpPr>
          <p:spPr>
            <a:xfrm>
              <a:off x="3084713" y="276421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86"/>
            <p:cNvSpPr/>
            <p:nvPr/>
          </p:nvSpPr>
          <p:spPr>
            <a:xfrm>
              <a:off x="3084713" y="328386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86"/>
            <p:cNvSpPr/>
            <p:nvPr/>
          </p:nvSpPr>
          <p:spPr>
            <a:xfrm>
              <a:off x="3084713" y="398341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86"/>
            <p:cNvSpPr txBox="1"/>
            <p:nvPr/>
          </p:nvSpPr>
          <p:spPr>
            <a:xfrm>
              <a:off x="1898563" y="1183963"/>
              <a:ext cx="861900" cy="3456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t>450 bp</a:t>
              </a:r>
              <a:endParaRPr sz="800"/>
            </a:p>
            <a:p>
              <a:pPr marL="0" lvl="0" indent="0" algn="r" rtl="0">
                <a:spcBef>
                  <a:spcPts val="0"/>
                </a:spcBef>
                <a:spcAft>
                  <a:spcPts val="0"/>
                </a:spcAft>
                <a:buNone/>
              </a:pPr>
              <a:r>
                <a:rPr lang="en" sz="800"/>
                <a:t>400 bp</a:t>
              </a:r>
              <a:endParaRPr sz="800"/>
            </a:p>
            <a:p>
              <a:pPr marL="0" lvl="0" indent="0" algn="r" rtl="0">
                <a:spcBef>
                  <a:spcPts val="0"/>
                </a:spcBef>
                <a:spcAft>
                  <a:spcPts val="0"/>
                </a:spcAft>
                <a:buNone/>
              </a:pPr>
              <a:r>
                <a:rPr lang="en" sz="800"/>
                <a:t>350 bp</a:t>
              </a:r>
              <a:endParaRPr sz="800"/>
            </a:p>
            <a:p>
              <a:pPr marL="0" lvl="0" indent="0" algn="r" rtl="0">
                <a:spcBef>
                  <a:spcPts val="0"/>
                </a:spcBef>
                <a:spcAft>
                  <a:spcPts val="0"/>
                </a:spcAft>
                <a:buNone/>
              </a:pPr>
              <a:endParaRPr sz="800"/>
            </a:p>
            <a:p>
              <a:pPr marL="0" lvl="0" indent="0" algn="r" rtl="0">
                <a:spcBef>
                  <a:spcPts val="0"/>
                </a:spcBef>
                <a:spcAft>
                  <a:spcPts val="0"/>
                </a:spcAft>
                <a:buNone/>
              </a:pPr>
              <a:r>
                <a:rPr lang="en" sz="800"/>
                <a:t>300 bp</a:t>
              </a:r>
              <a:endParaRPr sz="800"/>
            </a:p>
            <a:p>
              <a:pPr marL="0" lvl="0" indent="0" algn="r" rtl="0">
                <a:spcBef>
                  <a:spcPts val="0"/>
                </a:spcBef>
                <a:spcAft>
                  <a:spcPts val="0"/>
                </a:spcAft>
                <a:buNone/>
              </a:pPr>
              <a:endParaRPr sz="800"/>
            </a:p>
            <a:p>
              <a:pPr marL="0" lvl="0" indent="0" algn="r" rtl="0">
                <a:spcBef>
                  <a:spcPts val="0"/>
                </a:spcBef>
                <a:spcAft>
                  <a:spcPts val="0"/>
                </a:spcAft>
                <a:buNone/>
              </a:pPr>
              <a:r>
                <a:rPr lang="en" sz="800"/>
                <a:t>250 bp</a:t>
              </a: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r>
                <a:rPr lang="en" sz="800"/>
                <a:t>200 bp</a:t>
              </a: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r>
                <a:rPr lang="en" sz="800"/>
                <a:t>150 bp</a:t>
              </a: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r>
                <a:rPr lang="en" sz="800"/>
                <a:t>100 bp</a:t>
              </a: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r>
                <a:rPr lang="en" sz="800"/>
                <a:t>50 bp</a:t>
              </a: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p:txBody>
        </p:sp>
      </p:grpSp>
      <p:sp>
        <p:nvSpPr>
          <p:cNvPr id="987" name="Google Shape;987;p86"/>
          <p:cNvSpPr txBox="1"/>
          <p:nvPr/>
        </p:nvSpPr>
        <p:spPr>
          <a:xfrm>
            <a:off x="4797488" y="665100"/>
            <a:ext cx="3474900" cy="39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Avenir"/>
                <a:ea typeface="Avenir"/>
                <a:cs typeface="Avenir"/>
                <a:sym typeface="Avenir"/>
              </a:rPr>
              <a:t>  BB	  Bb	  	  bb </a:t>
            </a:r>
            <a:endParaRPr sz="2000" b="1">
              <a:latin typeface="Avenir"/>
              <a:ea typeface="Avenir"/>
              <a:cs typeface="Avenir"/>
              <a:sym typeface="Avenir"/>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87"/>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dirty="0">
                <a:solidFill>
                  <a:srgbClr val="0063C3"/>
                </a:solidFill>
                <a:latin typeface="Calibri"/>
                <a:ea typeface="Calibri"/>
                <a:cs typeface="Calibri"/>
                <a:sym typeface="Calibri"/>
              </a:rPr>
              <a:t>Where do we predict our DNA fragments to run? </a:t>
            </a:r>
            <a:r>
              <a:rPr lang="en" sz="2600" b="1">
                <a:solidFill>
                  <a:srgbClr val="0063C3"/>
                </a:solidFill>
                <a:latin typeface="Calibri"/>
                <a:ea typeface="Calibri"/>
                <a:cs typeface="Calibri"/>
                <a:sym typeface="Calibri"/>
              </a:rPr>
              <a:t>(Page </a:t>
            </a:r>
            <a:r>
              <a:rPr lang="en" sz="2600" b="1" smtClean="0">
                <a:solidFill>
                  <a:srgbClr val="0063C3"/>
                </a:solidFill>
                <a:latin typeface="Calibri"/>
                <a:ea typeface="Calibri"/>
                <a:cs typeface="Calibri"/>
                <a:sym typeface="Calibri"/>
              </a:rPr>
              <a:t>12)</a:t>
            </a:r>
            <a:endParaRPr dirty="0"/>
          </a:p>
        </p:txBody>
      </p:sp>
      <p:sp>
        <p:nvSpPr>
          <p:cNvPr id="993" name="Google Shape;993;p87"/>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4" name="Google Shape;994;p87"/>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sp>
        <p:nvSpPr>
          <p:cNvPr id="995" name="Google Shape;995;p87"/>
          <p:cNvSpPr/>
          <p:nvPr/>
        </p:nvSpPr>
        <p:spPr>
          <a:xfrm>
            <a:off x="3743300" y="1079263"/>
            <a:ext cx="4896300" cy="3666300"/>
          </a:xfrm>
          <a:prstGeom prst="rect">
            <a:avLst/>
          </a:prstGeom>
          <a:solidFill>
            <a:srgbClr val="EFEFE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87"/>
          <p:cNvSpPr/>
          <p:nvPr/>
        </p:nvSpPr>
        <p:spPr>
          <a:xfrm>
            <a:off x="4000520"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87"/>
          <p:cNvSpPr/>
          <p:nvPr/>
        </p:nvSpPr>
        <p:spPr>
          <a:xfrm>
            <a:off x="4916318"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87"/>
          <p:cNvSpPr/>
          <p:nvPr/>
        </p:nvSpPr>
        <p:spPr>
          <a:xfrm>
            <a:off x="5832116"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87"/>
          <p:cNvSpPr/>
          <p:nvPr/>
        </p:nvSpPr>
        <p:spPr>
          <a:xfrm>
            <a:off x="6747914"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87"/>
          <p:cNvSpPr/>
          <p:nvPr/>
        </p:nvSpPr>
        <p:spPr>
          <a:xfrm>
            <a:off x="7663712" y="1207560"/>
            <a:ext cx="608700" cy="126000"/>
          </a:xfrm>
          <a:prstGeom prst="rect">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87"/>
          <p:cNvSpPr txBox="1"/>
          <p:nvPr/>
        </p:nvSpPr>
        <p:spPr>
          <a:xfrm rot="-5400000">
            <a:off x="1624825" y="1964850"/>
            <a:ext cx="1988400" cy="3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Electric Field </a:t>
            </a:r>
            <a:endParaRPr/>
          </a:p>
        </p:txBody>
      </p:sp>
      <p:sp>
        <p:nvSpPr>
          <p:cNvPr id="1002" name="Google Shape;1002;p87"/>
          <p:cNvSpPr txBox="1"/>
          <p:nvPr/>
        </p:nvSpPr>
        <p:spPr>
          <a:xfrm>
            <a:off x="2475463" y="818075"/>
            <a:ext cx="591900" cy="8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0000"/>
                </a:solidFill>
              </a:rPr>
              <a:t>_</a:t>
            </a:r>
            <a:endParaRPr sz="3600">
              <a:solidFill>
                <a:srgbClr val="FF0000"/>
              </a:solidFill>
            </a:endParaRPr>
          </a:p>
        </p:txBody>
      </p:sp>
      <p:sp>
        <p:nvSpPr>
          <p:cNvPr id="1003" name="Google Shape;1003;p87"/>
          <p:cNvSpPr txBox="1"/>
          <p:nvPr/>
        </p:nvSpPr>
        <p:spPr>
          <a:xfrm>
            <a:off x="2449138" y="4158675"/>
            <a:ext cx="591900" cy="8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0000"/>
                </a:solidFill>
              </a:rPr>
              <a:t>+</a:t>
            </a:r>
            <a:endParaRPr sz="3600">
              <a:solidFill>
                <a:srgbClr val="FF0000"/>
              </a:solidFill>
            </a:endParaRPr>
          </a:p>
        </p:txBody>
      </p:sp>
      <p:sp>
        <p:nvSpPr>
          <p:cNvPr id="1004" name="Google Shape;1004;p87"/>
          <p:cNvSpPr/>
          <p:nvPr/>
        </p:nvSpPr>
        <p:spPr>
          <a:xfrm rot="5400000">
            <a:off x="2345575" y="3351000"/>
            <a:ext cx="665400" cy="2178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87"/>
          <p:cNvSpPr txBox="1"/>
          <p:nvPr/>
        </p:nvSpPr>
        <p:spPr>
          <a:xfrm>
            <a:off x="4797488" y="665100"/>
            <a:ext cx="3474900" cy="39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Avenir"/>
                <a:ea typeface="Avenir"/>
                <a:cs typeface="Avenir"/>
                <a:sym typeface="Avenir"/>
              </a:rPr>
              <a:t>  BB	  Bb	  	  bb </a:t>
            </a:r>
            <a:endParaRPr sz="2000" b="1">
              <a:latin typeface="Avenir"/>
              <a:ea typeface="Avenir"/>
              <a:cs typeface="Avenir"/>
              <a:sym typeface="Avenir"/>
            </a:endParaRPr>
          </a:p>
        </p:txBody>
      </p:sp>
      <p:sp>
        <p:nvSpPr>
          <p:cNvPr id="1006" name="Google Shape;1006;p87"/>
          <p:cNvSpPr/>
          <p:nvPr/>
        </p:nvSpPr>
        <p:spPr>
          <a:xfrm>
            <a:off x="4916313" y="2674800"/>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87"/>
          <p:cNvSpPr/>
          <p:nvPr/>
        </p:nvSpPr>
        <p:spPr>
          <a:xfrm>
            <a:off x="5847813" y="2674800"/>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87"/>
          <p:cNvSpPr/>
          <p:nvPr/>
        </p:nvSpPr>
        <p:spPr>
          <a:xfrm>
            <a:off x="4916313" y="4432150"/>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87"/>
          <p:cNvSpPr/>
          <p:nvPr/>
        </p:nvSpPr>
        <p:spPr>
          <a:xfrm>
            <a:off x="5832113" y="4432150"/>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87"/>
          <p:cNvSpPr/>
          <p:nvPr/>
        </p:nvSpPr>
        <p:spPr>
          <a:xfrm>
            <a:off x="5847813" y="2355700"/>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87"/>
          <p:cNvSpPr/>
          <p:nvPr/>
        </p:nvSpPr>
        <p:spPr>
          <a:xfrm>
            <a:off x="6747913" y="2355700"/>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87"/>
          <p:cNvSpPr txBox="1"/>
          <p:nvPr/>
        </p:nvSpPr>
        <p:spPr>
          <a:xfrm>
            <a:off x="4637313" y="2440350"/>
            <a:ext cx="861900" cy="262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t>177 bp</a:t>
            </a:r>
            <a:endParaRPr sz="800"/>
          </a:p>
          <a:p>
            <a:pPr marL="0" lvl="0" indent="0" algn="r" rtl="0">
              <a:spcBef>
                <a:spcPts val="0"/>
              </a:spcBef>
              <a:spcAft>
                <a:spcPts val="0"/>
              </a:spcAft>
              <a:buNone/>
            </a:pPr>
            <a:endParaRPr sz="800"/>
          </a:p>
        </p:txBody>
      </p:sp>
      <p:sp>
        <p:nvSpPr>
          <p:cNvPr id="1013" name="Google Shape;1013;p87"/>
          <p:cNvSpPr txBox="1"/>
          <p:nvPr/>
        </p:nvSpPr>
        <p:spPr>
          <a:xfrm>
            <a:off x="5531888" y="2431900"/>
            <a:ext cx="861900" cy="262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t>177 bp</a:t>
            </a:r>
            <a:endParaRPr sz="800"/>
          </a:p>
          <a:p>
            <a:pPr marL="0" lvl="0" indent="0" algn="r" rtl="0">
              <a:spcBef>
                <a:spcPts val="0"/>
              </a:spcBef>
              <a:spcAft>
                <a:spcPts val="0"/>
              </a:spcAft>
              <a:buNone/>
            </a:pPr>
            <a:endParaRPr sz="800"/>
          </a:p>
        </p:txBody>
      </p:sp>
      <p:sp>
        <p:nvSpPr>
          <p:cNvPr id="1014" name="Google Shape;1014;p87"/>
          <p:cNvSpPr txBox="1"/>
          <p:nvPr/>
        </p:nvSpPr>
        <p:spPr>
          <a:xfrm>
            <a:off x="4548538" y="4195150"/>
            <a:ext cx="861900" cy="342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t>44 bp</a:t>
            </a:r>
            <a:endParaRPr sz="800"/>
          </a:p>
          <a:p>
            <a:pPr marL="0" lvl="0" indent="0" algn="r" rtl="0">
              <a:spcBef>
                <a:spcPts val="0"/>
              </a:spcBef>
              <a:spcAft>
                <a:spcPts val="0"/>
              </a:spcAft>
              <a:buNone/>
            </a:pPr>
            <a:endParaRPr sz="800"/>
          </a:p>
        </p:txBody>
      </p:sp>
      <p:sp>
        <p:nvSpPr>
          <p:cNvPr id="1015" name="Google Shape;1015;p87"/>
          <p:cNvSpPr txBox="1"/>
          <p:nvPr/>
        </p:nvSpPr>
        <p:spPr>
          <a:xfrm>
            <a:off x="5531888" y="4185075"/>
            <a:ext cx="861900" cy="342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t>44 bp</a:t>
            </a:r>
            <a:endParaRPr sz="800"/>
          </a:p>
          <a:p>
            <a:pPr marL="0" lvl="0" indent="0" algn="r" rtl="0">
              <a:spcBef>
                <a:spcPts val="0"/>
              </a:spcBef>
              <a:spcAft>
                <a:spcPts val="0"/>
              </a:spcAft>
              <a:buNone/>
            </a:pPr>
            <a:endParaRPr sz="800"/>
          </a:p>
        </p:txBody>
      </p:sp>
      <p:sp>
        <p:nvSpPr>
          <p:cNvPr id="1016" name="Google Shape;1016;p87"/>
          <p:cNvSpPr txBox="1"/>
          <p:nvPr/>
        </p:nvSpPr>
        <p:spPr>
          <a:xfrm>
            <a:off x="5522138" y="2113725"/>
            <a:ext cx="861900" cy="342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t>221 bp</a:t>
            </a:r>
            <a:endParaRPr sz="800"/>
          </a:p>
        </p:txBody>
      </p:sp>
      <p:sp>
        <p:nvSpPr>
          <p:cNvPr id="1017" name="Google Shape;1017;p87"/>
          <p:cNvSpPr txBox="1"/>
          <p:nvPr/>
        </p:nvSpPr>
        <p:spPr>
          <a:xfrm>
            <a:off x="6436538" y="2113725"/>
            <a:ext cx="861900" cy="342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t>221 bp</a:t>
            </a:r>
            <a:endParaRPr sz="800"/>
          </a:p>
        </p:txBody>
      </p:sp>
      <p:grpSp>
        <p:nvGrpSpPr>
          <p:cNvPr id="1018" name="Google Shape;1018;p87"/>
          <p:cNvGrpSpPr/>
          <p:nvPr/>
        </p:nvGrpSpPr>
        <p:grpSpPr>
          <a:xfrm>
            <a:off x="2823338" y="1341875"/>
            <a:ext cx="1794850" cy="3456900"/>
            <a:chOff x="1898563" y="1183963"/>
            <a:chExt cx="1794850" cy="3456900"/>
          </a:xfrm>
        </p:grpSpPr>
        <p:sp>
          <p:nvSpPr>
            <p:cNvPr id="1019" name="Google Shape;1019;p87"/>
            <p:cNvSpPr/>
            <p:nvPr/>
          </p:nvSpPr>
          <p:spPr>
            <a:xfrm>
              <a:off x="3084713" y="131641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87"/>
            <p:cNvSpPr/>
            <p:nvPr/>
          </p:nvSpPr>
          <p:spPr>
            <a:xfrm>
              <a:off x="3084713" y="139261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87"/>
            <p:cNvSpPr/>
            <p:nvPr/>
          </p:nvSpPr>
          <p:spPr>
            <a:xfrm>
              <a:off x="3084713" y="154501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87"/>
            <p:cNvSpPr/>
            <p:nvPr/>
          </p:nvSpPr>
          <p:spPr>
            <a:xfrm>
              <a:off x="3084713" y="177361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87"/>
            <p:cNvSpPr/>
            <p:nvPr/>
          </p:nvSpPr>
          <p:spPr>
            <a:xfrm>
              <a:off x="3084713" y="207841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87"/>
            <p:cNvSpPr/>
            <p:nvPr/>
          </p:nvSpPr>
          <p:spPr>
            <a:xfrm>
              <a:off x="3084713" y="238321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87"/>
            <p:cNvSpPr/>
            <p:nvPr/>
          </p:nvSpPr>
          <p:spPr>
            <a:xfrm>
              <a:off x="3084713" y="276421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87"/>
            <p:cNvSpPr/>
            <p:nvPr/>
          </p:nvSpPr>
          <p:spPr>
            <a:xfrm>
              <a:off x="3084713" y="328386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87"/>
            <p:cNvSpPr/>
            <p:nvPr/>
          </p:nvSpPr>
          <p:spPr>
            <a:xfrm>
              <a:off x="3084713" y="3983413"/>
              <a:ext cx="608700" cy="48000"/>
            </a:xfrm>
            <a:prstGeom prst="rect">
              <a:avLst/>
            </a:prstGeom>
            <a:solidFill>
              <a:srgbClr val="00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87"/>
            <p:cNvSpPr txBox="1"/>
            <p:nvPr/>
          </p:nvSpPr>
          <p:spPr>
            <a:xfrm>
              <a:off x="1898563" y="1183963"/>
              <a:ext cx="861900" cy="3456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t>450 bp</a:t>
              </a:r>
              <a:endParaRPr sz="800"/>
            </a:p>
            <a:p>
              <a:pPr marL="0" lvl="0" indent="0" algn="r" rtl="0">
                <a:spcBef>
                  <a:spcPts val="0"/>
                </a:spcBef>
                <a:spcAft>
                  <a:spcPts val="0"/>
                </a:spcAft>
                <a:buNone/>
              </a:pPr>
              <a:r>
                <a:rPr lang="en" sz="800"/>
                <a:t>400 bp</a:t>
              </a:r>
              <a:endParaRPr sz="800"/>
            </a:p>
            <a:p>
              <a:pPr marL="0" lvl="0" indent="0" algn="r" rtl="0">
                <a:spcBef>
                  <a:spcPts val="0"/>
                </a:spcBef>
                <a:spcAft>
                  <a:spcPts val="0"/>
                </a:spcAft>
                <a:buNone/>
              </a:pPr>
              <a:r>
                <a:rPr lang="en" sz="800"/>
                <a:t>350 bp</a:t>
              </a:r>
              <a:endParaRPr sz="800"/>
            </a:p>
            <a:p>
              <a:pPr marL="0" lvl="0" indent="0" algn="r" rtl="0">
                <a:spcBef>
                  <a:spcPts val="0"/>
                </a:spcBef>
                <a:spcAft>
                  <a:spcPts val="0"/>
                </a:spcAft>
                <a:buNone/>
              </a:pPr>
              <a:endParaRPr sz="800"/>
            </a:p>
            <a:p>
              <a:pPr marL="0" lvl="0" indent="0" algn="r" rtl="0">
                <a:spcBef>
                  <a:spcPts val="0"/>
                </a:spcBef>
                <a:spcAft>
                  <a:spcPts val="0"/>
                </a:spcAft>
                <a:buNone/>
              </a:pPr>
              <a:r>
                <a:rPr lang="en" sz="800"/>
                <a:t>300 bp</a:t>
              </a:r>
              <a:endParaRPr sz="800"/>
            </a:p>
            <a:p>
              <a:pPr marL="0" lvl="0" indent="0" algn="r" rtl="0">
                <a:spcBef>
                  <a:spcPts val="0"/>
                </a:spcBef>
                <a:spcAft>
                  <a:spcPts val="0"/>
                </a:spcAft>
                <a:buNone/>
              </a:pPr>
              <a:endParaRPr sz="800"/>
            </a:p>
            <a:p>
              <a:pPr marL="0" lvl="0" indent="0" algn="r" rtl="0">
                <a:spcBef>
                  <a:spcPts val="0"/>
                </a:spcBef>
                <a:spcAft>
                  <a:spcPts val="0"/>
                </a:spcAft>
                <a:buNone/>
              </a:pPr>
              <a:r>
                <a:rPr lang="en" sz="800"/>
                <a:t>250 bp</a:t>
              </a: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r>
                <a:rPr lang="en" sz="800"/>
                <a:t>200 bp</a:t>
              </a: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r>
                <a:rPr lang="en" sz="800"/>
                <a:t>150 bp</a:t>
              </a: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r>
                <a:rPr lang="en" sz="800"/>
                <a:t>100 bp</a:t>
              </a: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r>
                <a:rPr lang="en" sz="800"/>
                <a:t>50 bp</a:t>
              </a: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a:p>
              <a:pPr marL="0" lvl="0" indent="0" algn="r" rtl="0">
                <a:spcBef>
                  <a:spcPts val="0"/>
                </a:spcBef>
                <a:spcAft>
                  <a:spcPts val="0"/>
                </a:spcAft>
                <a:buNone/>
              </a:pPr>
              <a:endParaRPr sz="800"/>
            </a:p>
          </p:txBody>
        </p:sp>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88"/>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63C3"/>
                </a:solidFill>
                <a:latin typeface="Calibri"/>
                <a:ea typeface="Calibri"/>
                <a:cs typeface="Calibri"/>
                <a:sym typeface="Calibri"/>
              </a:rPr>
              <a:t>We can deduce our genotype based on the number of bands</a:t>
            </a:r>
            <a:endParaRPr/>
          </a:p>
        </p:txBody>
      </p:sp>
      <p:sp>
        <p:nvSpPr>
          <p:cNvPr id="1034" name="Google Shape;1034;p88"/>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5" name="Google Shape;1035;p88"/>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graphicFrame>
        <p:nvGraphicFramePr>
          <p:cNvPr id="1036" name="Google Shape;1036;p88"/>
          <p:cNvGraphicFramePr/>
          <p:nvPr/>
        </p:nvGraphicFramePr>
        <p:xfrm>
          <a:off x="585800" y="1006775"/>
          <a:ext cx="7972400" cy="3640500"/>
        </p:xfrm>
        <a:graphic>
          <a:graphicData uri="http://schemas.openxmlformats.org/drawingml/2006/table">
            <a:tbl>
              <a:tblPr>
                <a:noFill/>
                <a:tableStyleId>{3DC0B048-12C6-4DD8-8465-0722D1703030}</a:tableStyleId>
              </a:tblPr>
              <a:tblGrid>
                <a:gridCol w="2159775">
                  <a:extLst>
                    <a:ext uri="{9D8B030D-6E8A-4147-A177-3AD203B41FA5}">
                      <a16:colId xmlns:a16="http://schemas.microsoft.com/office/drawing/2014/main" val="20000"/>
                    </a:ext>
                  </a:extLst>
                </a:gridCol>
                <a:gridCol w="1826425">
                  <a:extLst>
                    <a:ext uri="{9D8B030D-6E8A-4147-A177-3AD203B41FA5}">
                      <a16:colId xmlns:a16="http://schemas.microsoft.com/office/drawing/2014/main" val="20001"/>
                    </a:ext>
                  </a:extLst>
                </a:gridCol>
                <a:gridCol w="1993100">
                  <a:extLst>
                    <a:ext uri="{9D8B030D-6E8A-4147-A177-3AD203B41FA5}">
                      <a16:colId xmlns:a16="http://schemas.microsoft.com/office/drawing/2014/main" val="20002"/>
                    </a:ext>
                  </a:extLst>
                </a:gridCol>
                <a:gridCol w="1993100">
                  <a:extLst>
                    <a:ext uri="{9D8B030D-6E8A-4147-A177-3AD203B41FA5}">
                      <a16:colId xmlns:a16="http://schemas.microsoft.com/office/drawing/2014/main" val="20003"/>
                    </a:ext>
                  </a:extLst>
                </a:gridCol>
              </a:tblGrid>
              <a:tr h="716250">
                <a:tc>
                  <a:txBody>
                    <a:bodyPr/>
                    <a:lstStyle/>
                    <a:p>
                      <a:pPr marL="0" lvl="0" indent="0" algn="l" rtl="0">
                        <a:spcBef>
                          <a:spcPts val="0"/>
                        </a:spcBef>
                        <a:spcAft>
                          <a:spcPts val="0"/>
                        </a:spcAft>
                        <a:buNone/>
                      </a:pP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2000" b="1">
                          <a:solidFill>
                            <a:schemeClr val="dk1"/>
                          </a:solidFill>
                          <a:latin typeface="Calibri"/>
                          <a:ea typeface="Calibri"/>
                          <a:cs typeface="Calibri"/>
                          <a:sym typeface="Calibri"/>
                        </a:rPr>
                        <a:t>Strong </a:t>
                      </a:r>
                      <a:endParaRPr sz="2000" b="1">
                        <a:solidFill>
                          <a:schemeClr val="dk1"/>
                        </a:solidFill>
                        <a:latin typeface="Calibri"/>
                        <a:ea typeface="Calibri"/>
                        <a:cs typeface="Calibri"/>
                        <a:sym typeface="Calibri"/>
                      </a:endParaRPr>
                    </a:p>
                    <a:p>
                      <a:pPr marL="0" lvl="0" indent="0" algn="ctr" rtl="0">
                        <a:spcBef>
                          <a:spcPts val="0"/>
                        </a:spcBef>
                        <a:spcAft>
                          <a:spcPts val="0"/>
                        </a:spcAft>
                        <a:buNone/>
                      </a:pPr>
                      <a:r>
                        <a:rPr lang="en" sz="2000" b="1">
                          <a:solidFill>
                            <a:schemeClr val="dk1"/>
                          </a:solidFill>
                          <a:latin typeface="Calibri"/>
                          <a:ea typeface="Calibri"/>
                          <a:cs typeface="Calibri"/>
                          <a:sym typeface="Calibri"/>
                        </a:rPr>
                        <a:t>Taster</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2000" b="1">
                          <a:solidFill>
                            <a:schemeClr val="dk1"/>
                          </a:solidFill>
                          <a:latin typeface="Calibri"/>
                          <a:ea typeface="Calibri"/>
                          <a:cs typeface="Calibri"/>
                          <a:sym typeface="Calibri"/>
                        </a:rPr>
                        <a:t>Weak</a:t>
                      </a:r>
                      <a:endParaRPr sz="2000" b="1">
                        <a:solidFill>
                          <a:schemeClr val="dk1"/>
                        </a:solidFill>
                        <a:latin typeface="Calibri"/>
                        <a:ea typeface="Calibri"/>
                        <a:cs typeface="Calibri"/>
                        <a:sym typeface="Calibri"/>
                      </a:endParaRPr>
                    </a:p>
                    <a:p>
                      <a:pPr marL="0" lvl="0" indent="0" algn="ctr" rtl="0">
                        <a:spcBef>
                          <a:spcPts val="0"/>
                        </a:spcBef>
                        <a:spcAft>
                          <a:spcPts val="0"/>
                        </a:spcAft>
                        <a:buNone/>
                      </a:pPr>
                      <a:r>
                        <a:rPr lang="en" sz="2000" b="1">
                          <a:solidFill>
                            <a:schemeClr val="dk1"/>
                          </a:solidFill>
                          <a:latin typeface="Calibri"/>
                          <a:ea typeface="Calibri"/>
                          <a:cs typeface="Calibri"/>
                          <a:sym typeface="Calibri"/>
                        </a:rPr>
                        <a:t>Taster</a:t>
                      </a:r>
                      <a:endParaRPr>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2000" b="1">
                          <a:solidFill>
                            <a:schemeClr val="dk1"/>
                          </a:solidFill>
                          <a:latin typeface="Calibri"/>
                          <a:ea typeface="Calibri"/>
                          <a:cs typeface="Calibri"/>
                          <a:sym typeface="Calibri"/>
                        </a:rPr>
                        <a:t>Non</a:t>
                      </a:r>
                      <a:endParaRPr sz="2000" b="1">
                        <a:solidFill>
                          <a:schemeClr val="dk1"/>
                        </a:solidFill>
                        <a:latin typeface="Calibri"/>
                        <a:ea typeface="Calibri"/>
                        <a:cs typeface="Calibri"/>
                        <a:sym typeface="Calibri"/>
                      </a:endParaRPr>
                    </a:p>
                    <a:p>
                      <a:pPr marL="0" lvl="0" indent="0" algn="ctr" rtl="0">
                        <a:spcBef>
                          <a:spcPts val="0"/>
                        </a:spcBef>
                        <a:spcAft>
                          <a:spcPts val="0"/>
                        </a:spcAft>
                        <a:buNone/>
                      </a:pPr>
                      <a:r>
                        <a:rPr lang="en" sz="2000" b="1">
                          <a:solidFill>
                            <a:schemeClr val="dk1"/>
                          </a:solidFill>
                          <a:latin typeface="Calibri"/>
                          <a:ea typeface="Calibri"/>
                          <a:cs typeface="Calibri"/>
                          <a:sym typeface="Calibri"/>
                        </a:rPr>
                        <a:t>Taster</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935325">
                <a:tc>
                  <a:txBody>
                    <a:bodyPr/>
                    <a:lstStyle/>
                    <a:p>
                      <a:pPr marL="0" lvl="0" indent="0" algn="l" rtl="0">
                        <a:spcBef>
                          <a:spcPts val="0"/>
                        </a:spcBef>
                        <a:spcAft>
                          <a:spcPts val="0"/>
                        </a:spcAft>
                        <a:buNone/>
                      </a:pPr>
                      <a:endParaRPr>
                        <a:latin typeface="Calibri"/>
                        <a:ea typeface="Calibri"/>
                        <a:cs typeface="Calibri"/>
                        <a:sym typeface="Calibri"/>
                      </a:endParaRPr>
                    </a:p>
                  </a:txBody>
                  <a:tcPr marL="91425" marR="91425" marT="91425" marB="91425" anchor="ctr"/>
                </a:tc>
                <a:tc>
                  <a:txBody>
                    <a:bodyPr/>
                    <a:lstStyle/>
                    <a:p>
                      <a:pPr marL="0" lvl="0" indent="0" algn="ctr" rtl="0">
                        <a:spcBef>
                          <a:spcPts val="0"/>
                        </a:spcBef>
                        <a:spcAft>
                          <a:spcPts val="0"/>
                        </a:spcAft>
                        <a:buNone/>
                      </a:pPr>
                      <a:r>
                        <a:rPr lang="en" sz="5000" b="1">
                          <a:solidFill>
                            <a:srgbClr val="741B47"/>
                          </a:solidFill>
                          <a:latin typeface="Calibri"/>
                          <a:ea typeface="Calibri"/>
                          <a:cs typeface="Calibri"/>
                          <a:sym typeface="Calibri"/>
                        </a:rPr>
                        <a:t>BB</a:t>
                      </a:r>
                      <a:endParaRPr sz="5000">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5000" b="1">
                          <a:solidFill>
                            <a:srgbClr val="741B47"/>
                          </a:solidFill>
                          <a:latin typeface="Calibri"/>
                          <a:ea typeface="Calibri"/>
                          <a:cs typeface="Calibri"/>
                          <a:sym typeface="Calibri"/>
                        </a:rPr>
                        <a:t>B</a:t>
                      </a:r>
                      <a:r>
                        <a:rPr lang="en" sz="5000" b="1">
                          <a:solidFill>
                            <a:srgbClr val="6AA84F"/>
                          </a:solidFill>
                          <a:latin typeface="Calibri"/>
                          <a:ea typeface="Calibri"/>
                          <a:cs typeface="Calibri"/>
                          <a:sym typeface="Calibri"/>
                        </a:rPr>
                        <a:t>b</a:t>
                      </a:r>
                      <a:endParaRPr sz="5000">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5000" b="1">
                          <a:solidFill>
                            <a:srgbClr val="6AA84F"/>
                          </a:solidFill>
                          <a:latin typeface="Calibri"/>
                          <a:ea typeface="Calibri"/>
                          <a:cs typeface="Calibri"/>
                          <a:sym typeface="Calibri"/>
                        </a:rPr>
                        <a:t>bb</a:t>
                      </a:r>
                      <a:endParaRPr sz="50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475800">
                <a:tc>
                  <a:txBody>
                    <a:bodyPr/>
                    <a:lstStyle/>
                    <a:p>
                      <a:pPr marL="0" lvl="0" indent="0" algn="ctr" rtl="0">
                        <a:spcBef>
                          <a:spcPts val="0"/>
                        </a:spcBef>
                        <a:spcAft>
                          <a:spcPts val="0"/>
                        </a:spcAft>
                        <a:buNone/>
                      </a:pPr>
                      <a:r>
                        <a:rPr lang="en" sz="1600" b="1">
                          <a:latin typeface="Calibri"/>
                          <a:ea typeface="Calibri"/>
                          <a:cs typeface="Calibri"/>
                          <a:sym typeface="Calibri"/>
                        </a:rPr>
                        <a:t>PCR Product Size</a:t>
                      </a:r>
                      <a:endParaRPr sz="1600" b="1">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1600" b="1">
                          <a:latin typeface="Calibri"/>
                          <a:ea typeface="Calibri"/>
                          <a:cs typeface="Calibri"/>
                          <a:sym typeface="Calibri"/>
                        </a:rPr>
                        <a:t>221 bp</a:t>
                      </a:r>
                      <a:endParaRPr sz="1600" b="1">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221 bp</a:t>
                      </a:r>
                      <a:endParaRPr sz="1600" b="1">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221 bp</a:t>
                      </a:r>
                      <a:endParaRPr sz="1600" b="1">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475800">
                <a:tc>
                  <a:txBody>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 of Digest Fragments: </a:t>
                      </a:r>
                      <a:endParaRPr sz="1600" b="1">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1600" b="1">
                          <a:latin typeface="Calibri"/>
                          <a:ea typeface="Calibri"/>
                          <a:cs typeface="Calibri"/>
                          <a:sym typeface="Calibri"/>
                        </a:rPr>
                        <a:t>4</a:t>
                      </a:r>
                      <a:endParaRPr sz="1600" b="1">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3</a:t>
                      </a:r>
                      <a:endParaRPr sz="1600" b="1">
                        <a:solidFill>
                          <a:schemeClr val="dk1"/>
                        </a:solidFill>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2</a:t>
                      </a:r>
                      <a:endParaRPr sz="1600" b="1">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475800">
                <a:tc>
                  <a:txBody>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Digest Product Size</a:t>
                      </a:r>
                      <a:endParaRPr sz="1600" b="1">
                        <a:solidFill>
                          <a:schemeClr val="dk1"/>
                        </a:solidFill>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1600" b="1">
                          <a:latin typeface="Calibri"/>
                          <a:ea typeface="Calibri"/>
                          <a:cs typeface="Calibri"/>
                          <a:sym typeface="Calibri"/>
                        </a:rPr>
                        <a:t>177, 44 bp</a:t>
                      </a:r>
                      <a:endParaRPr sz="1600" b="1">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177, 44, 221 bp</a:t>
                      </a:r>
                      <a:endParaRPr sz="1600" b="1">
                        <a:solidFill>
                          <a:schemeClr val="dk1"/>
                        </a:solidFill>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221 bp</a:t>
                      </a:r>
                      <a:endParaRPr sz="1600" b="1">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r h="475800">
                <a:tc>
                  <a:txBody>
                    <a:bodyPr/>
                    <a:lstStyle/>
                    <a:p>
                      <a:pPr marL="0" lvl="0" indent="0" algn="ctr" rtl="0">
                        <a:spcBef>
                          <a:spcPts val="0"/>
                        </a:spcBef>
                        <a:spcAft>
                          <a:spcPts val="0"/>
                        </a:spcAft>
                        <a:buNone/>
                      </a:pPr>
                      <a:r>
                        <a:rPr lang="en" sz="1600" b="1">
                          <a:solidFill>
                            <a:srgbClr val="CC0000"/>
                          </a:solidFill>
                          <a:latin typeface="Calibri"/>
                          <a:ea typeface="Calibri"/>
                          <a:cs typeface="Calibri"/>
                          <a:sym typeface="Calibri"/>
                        </a:rPr>
                        <a:t># of Bands on Gel:</a:t>
                      </a:r>
                      <a:endParaRPr sz="1600" b="1">
                        <a:solidFill>
                          <a:srgbClr val="CC0000"/>
                        </a:solidFill>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1600" b="1">
                          <a:solidFill>
                            <a:srgbClr val="CC0000"/>
                          </a:solidFill>
                          <a:latin typeface="Calibri"/>
                          <a:ea typeface="Calibri"/>
                          <a:cs typeface="Calibri"/>
                          <a:sym typeface="Calibri"/>
                        </a:rPr>
                        <a:t>2</a:t>
                      </a:r>
                      <a:endParaRPr sz="1600" b="1">
                        <a:solidFill>
                          <a:srgbClr val="CC0000"/>
                        </a:solidFill>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1600" b="1">
                          <a:solidFill>
                            <a:srgbClr val="CC0000"/>
                          </a:solidFill>
                          <a:latin typeface="Calibri"/>
                          <a:ea typeface="Calibri"/>
                          <a:cs typeface="Calibri"/>
                          <a:sym typeface="Calibri"/>
                        </a:rPr>
                        <a:t>3</a:t>
                      </a:r>
                      <a:endParaRPr sz="1600" b="1">
                        <a:solidFill>
                          <a:srgbClr val="CC0000"/>
                        </a:solidFill>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1600" b="1">
                          <a:solidFill>
                            <a:srgbClr val="CC0000"/>
                          </a:solidFill>
                          <a:latin typeface="Calibri"/>
                          <a:ea typeface="Calibri"/>
                          <a:cs typeface="Calibri"/>
                          <a:sym typeface="Calibri"/>
                        </a:rPr>
                        <a:t>1</a:t>
                      </a:r>
                      <a:endParaRPr sz="1600" b="1">
                        <a:solidFill>
                          <a:srgbClr val="CC0000"/>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534030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2774" y="1637071"/>
            <a:ext cx="5221196" cy="1755059"/>
          </a:xfrm>
          <a:prstGeom prst="rect">
            <a:avLst/>
          </a:prstGeom>
        </p:spPr>
      </p:pic>
      <p:sp>
        <p:nvSpPr>
          <p:cNvPr id="7" name="Rectangle 6"/>
          <p:cNvSpPr/>
          <p:nvPr/>
        </p:nvSpPr>
        <p:spPr>
          <a:xfrm>
            <a:off x="2267037" y="1421021"/>
            <a:ext cx="5609691" cy="248209"/>
          </a:xfrm>
          <a:prstGeom prst="rect">
            <a:avLst/>
          </a:prstGeom>
        </p:spPr>
        <p:txBody>
          <a:bodyPr wrap="square">
            <a:spAutoFit/>
          </a:bodyPr>
          <a:lstStyle/>
          <a:p>
            <a:pPr defTabSz="514350">
              <a:buClrTx/>
            </a:pPr>
            <a:r>
              <a:rPr lang="en-US" sz="1013" kern="1200" dirty="0">
                <a:latin typeface="Avenir-Book"/>
                <a:ea typeface="+mn-ea"/>
                <a:cs typeface="+mn-cs"/>
              </a:rPr>
              <a:t>1              2            </a:t>
            </a:r>
            <a:r>
              <a:rPr lang="en-US" sz="1013" kern="1200" dirty="0" smtClean="0">
                <a:latin typeface="Avenir-Book"/>
                <a:ea typeface="+mn-ea"/>
                <a:cs typeface="+mn-cs"/>
              </a:rPr>
              <a:t> </a:t>
            </a:r>
            <a:r>
              <a:rPr lang="en-US" sz="1013" kern="1200" dirty="0">
                <a:latin typeface="Avenir-Book"/>
                <a:ea typeface="+mn-ea"/>
                <a:cs typeface="+mn-cs"/>
              </a:rPr>
              <a:t>3            </a:t>
            </a:r>
            <a:r>
              <a:rPr lang="en-US" sz="1013" kern="1200" dirty="0" smtClean="0">
                <a:latin typeface="Avenir-Book"/>
                <a:ea typeface="+mn-ea"/>
                <a:cs typeface="+mn-cs"/>
              </a:rPr>
              <a:t> </a:t>
            </a:r>
            <a:r>
              <a:rPr lang="en-US" sz="1013" kern="1200" dirty="0">
                <a:latin typeface="Avenir-Book"/>
                <a:ea typeface="+mn-ea"/>
                <a:cs typeface="+mn-cs"/>
              </a:rPr>
              <a:t>4           </a:t>
            </a:r>
            <a:r>
              <a:rPr lang="en-US" sz="1013" kern="1200" dirty="0" smtClean="0">
                <a:latin typeface="Avenir-Book"/>
                <a:ea typeface="+mn-ea"/>
                <a:cs typeface="+mn-cs"/>
              </a:rPr>
              <a:t> </a:t>
            </a:r>
            <a:r>
              <a:rPr lang="en-US" sz="1013" kern="1200" dirty="0">
                <a:latin typeface="Avenir-Book"/>
                <a:ea typeface="+mn-ea"/>
                <a:cs typeface="+mn-cs"/>
              </a:rPr>
              <a:t>5         </a:t>
            </a:r>
            <a:r>
              <a:rPr lang="en-US" sz="1013" kern="1200" dirty="0" smtClean="0">
                <a:latin typeface="Avenir-Book"/>
                <a:ea typeface="+mn-ea"/>
                <a:cs typeface="+mn-cs"/>
              </a:rPr>
              <a:t>     </a:t>
            </a:r>
            <a:r>
              <a:rPr lang="en-US" sz="1013" kern="1200" dirty="0">
                <a:latin typeface="Avenir-Book"/>
                <a:ea typeface="+mn-ea"/>
                <a:cs typeface="+mn-cs"/>
              </a:rPr>
              <a:t>6       </a:t>
            </a:r>
            <a:r>
              <a:rPr lang="en-US" sz="1013" kern="1200" dirty="0" smtClean="0">
                <a:latin typeface="Avenir-Book"/>
                <a:ea typeface="+mn-ea"/>
                <a:cs typeface="+mn-cs"/>
              </a:rPr>
              <a:t>        7                8</a:t>
            </a:r>
            <a:endParaRPr lang="en-US" sz="1013" kern="1200" dirty="0">
              <a:latin typeface="Calibri" panose="020F0502020204030204"/>
              <a:ea typeface="+mn-ea"/>
              <a:cs typeface="+mn-cs"/>
            </a:endParaRPr>
          </a:p>
        </p:txBody>
      </p:sp>
      <p:sp>
        <p:nvSpPr>
          <p:cNvPr id="8" name="Rectangle 7"/>
          <p:cNvSpPr/>
          <p:nvPr/>
        </p:nvSpPr>
        <p:spPr>
          <a:xfrm>
            <a:off x="1165123" y="3484075"/>
            <a:ext cx="7696136" cy="715837"/>
          </a:xfrm>
          <a:prstGeom prst="rect">
            <a:avLst/>
          </a:prstGeom>
        </p:spPr>
        <p:txBody>
          <a:bodyPr wrap="square">
            <a:spAutoFit/>
          </a:bodyPr>
          <a:lstStyle/>
          <a:p>
            <a:pPr defTabSz="514350">
              <a:buClrTx/>
            </a:pPr>
            <a:r>
              <a:rPr lang="en-US" sz="1013" b="1" kern="1200" dirty="0">
                <a:latin typeface="Avenir-Book"/>
                <a:ea typeface="+mn-ea"/>
                <a:cs typeface="+mn-cs"/>
              </a:rPr>
              <a:t>Figure 2: Gel photo of student PCR samples run by ABE Veteran Teacher, Teresa Marx.</a:t>
            </a:r>
          </a:p>
          <a:p>
            <a:pPr defTabSz="514350">
              <a:buClrTx/>
            </a:pPr>
            <a:r>
              <a:rPr lang="en-US" sz="1013" b="1" kern="1200" dirty="0">
                <a:latin typeface="Avenir-Book"/>
                <a:ea typeface="+mn-ea"/>
                <a:cs typeface="+mn-cs"/>
              </a:rPr>
              <a:t>Lanes 1, 3, 5, and 7 show undigested PCR student samples. Lane 6 represents a weak</a:t>
            </a:r>
          </a:p>
          <a:p>
            <a:pPr defTabSz="514350">
              <a:buClrTx/>
            </a:pPr>
            <a:r>
              <a:rPr lang="en-US" sz="1013" b="1" kern="1200" dirty="0">
                <a:latin typeface="Avenir-Book"/>
                <a:ea typeface="+mn-ea"/>
                <a:cs typeface="+mn-cs"/>
              </a:rPr>
              <a:t>taster (Tt, 3 bands) and lane 2 represents a strong taster (TT, 2 bands). This gel does</a:t>
            </a:r>
          </a:p>
          <a:p>
            <a:pPr defTabSz="514350">
              <a:buClrTx/>
            </a:pPr>
            <a:r>
              <a:rPr lang="en-US" sz="1013" b="1" kern="1200" dirty="0">
                <a:latin typeface="Avenir-Book"/>
                <a:ea typeface="+mn-ea"/>
                <a:cs typeface="+mn-cs"/>
              </a:rPr>
              <a:t>not show a </a:t>
            </a:r>
            <a:r>
              <a:rPr lang="en-US" sz="1013" b="1" kern="1200" dirty="0" err="1">
                <a:latin typeface="Avenir-Book"/>
                <a:ea typeface="+mn-ea"/>
                <a:cs typeface="+mn-cs"/>
              </a:rPr>
              <a:t>nontaster</a:t>
            </a:r>
            <a:r>
              <a:rPr lang="en-US" sz="1013" b="1" kern="1200" dirty="0">
                <a:latin typeface="Avenir-Book"/>
                <a:ea typeface="+mn-ea"/>
                <a:cs typeface="+mn-cs"/>
              </a:rPr>
              <a:t>.</a:t>
            </a:r>
            <a:endParaRPr lang="en-US" sz="1013" b="1" kern="1200" dirty="0">
              <a:latin typeface="Calibri" panose="020F0502020204030204"/>
              <a:ea typeface="+mn-ea"/>
              <a:cs typeface="+mn-cs"/>
            </a:endParaRPr>
          </a:p>
        </p:txBody>
      </p:sp>
      <p:sp>
        <p:nvSpPr>
          <p:cNvPr id="5" name="Title 4"/>
          <p:cNvSpPr>
            <a:spLocks noGrp="1"/>
          </p:cNvSpPr>
          <p:nvPr>
            <p:ph type="title"/>
          </p:nvPr>
        </p:nvSpPr>
        <p:spPr>
          <a:xfrm>
            <a:off x="363538" y="439799"/>
            <a:ext cx="8416782" cy="492892"/>
          </a:xfrm>
        </p:spPr>
        <p:txBody>
          <a:bodyPr/>
          <a:lstStyle/>
          <a:p>
            <a:r>
              <a:rPr lang="en-US" sz="2603" dirty="0">
                <a:latin typeface="Avenir-Book"/>
              </a:rPr>
              <a:t>Sample Gel from ABE MA teacher</a:t>
            </a:r>
            <a:endParaRPr lang="en-US" sz="2603" dirty="0"/>
          </a:p>
        </p:txBody>
      </p:sp>
    </p:spTree>
    <p:extLst>
      <p:ext uri="{BB962C8B-B14F-4D97-AF65-F5344CB8AC3E}">
        <p14:creationId xmlns:p14="http://schemas.microsoft.com/office/powerpoint/2010/main" val="303420191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mtClean="0"/>
              <a:t>Evolutionary Importance of Bitter Taste</a:t>
            </a:r>
            <a:endParaRPr lang="en-US" altLang="en-US" dirty="0"/>
          </a:p>
        </p:txBody>
      </p:sp>
      <p:sp>
        <p:nvSpPr>
          <p:cNvPr id="23555" name="Content Placeholder 2"/>
          <p:cNvSpPr>
            <a:spLocks noGrp="1"/>
          </p:cNvSpPr>
          <p:nvPr>
            <p:ph idx="1"/>
          </p:nvPr>
        </p:nvSpPr>
        <p:spPr>
          <a:xfrm>
            <a:off x="363538" y="1280162"/>
            <a:ext cx="4208462" cy="3114475"/>
          </a:xfrm>
        </p:spPr>
        <p:txBody>
          <a:bodyPr/>
          <a:lstStyle/>
          <a:p>
            <a:r>
              <a:rPr lang="en-US" altLang="en-US" sz="2100" dirty="0"/>
              <a:t>Many natural bitter substances are toxins.</a:t>
            </a:r>
          </a:p>
          <a:p>
            <a:r>
              <a:rPr lang="en-US" altLang="en-US" sz="2100" dirty="0"/>
              <a:t>Plants produce many toxins in order to protect themselves from being eaten.</a:t>
            </a:r>
          </a:p>
          <a:p>
            <a:r>
              <a:rPr lang="en-US" altLang="en-US" sz="2100" dirty="0"/>
              <a:t>Bitter taste evolved in early humans to prevent consumption of poisonous plants.</a:t>
            </a:r>
          </a:p>
        </p:txBody>
      </p:sp>
      <p:pic>
        <p:nvPicPr>
          <p:cNvPr id="5" name="Picture 4" descr="fatal-killer-poison-plan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4320" y="2160270"/>
            <a:ext cx="3436144"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deer.jpg"/>
          <p:cNvPicPr>
            <a:picLocks noChangeAspect="1"/>
          </p:cNvPicPr>
          <p:nvPr/>
        </p:nvPicPr>
        <p:blipFill>
          <a:blip r:embed="rId4">
            <a:extLst>
              <a:ext uri="{28A0092B-C50C-407E-A947-70E740481C1C}">
                <a14:useLocalDpi xmlns:a14="http://schemas.microsoft.com/office/drawing/2010/main" val="0"/>
              </a:ext>
            </a:extLst>
          </a:blip>
          <a:srcRect r="66084"/>
          <a:stretch>
            <a:fillRect/>
          </a:stretch>
        </p:blipFill>
        <p:spPr bwMode="auto">
          <a:xfrm>
            <a:off x="6693298" y="1074420"/>
            <a:ext cx="73818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2574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9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dirty="0">
                <a:solidFill>
                  <a:srgbClr val="0063C3"/>
                </a:solidFill>
                <a:latin typeface="Calibri"/>
                <a:ea typeface="Calibri"/>
                <a:cs typeface="Calibri"/>
                <a:sym typeface="Calibri"/>
              </a:rPr>
              <a:t>6/12/18 Gel </a:t>
            </a:r>
            <a:r>
              <a:rPr lang="en" sz="2600" b="1" dirty="0" smtClean="0">
                <a:solidFill>
                  <a:srgbClr val="0063C3"/>
                </a:solidFill>
                <a:latin typeface="Calibri"/>
                <a:ea typeface="Calibri"/>
                <a:cs typeface="Calibri"/>
                <a:sym typeface="Calibri"/>
              </a:rPr>
              <a:t>Results ABE MA</a:t>
            </a:r>
            <a:endParaRPr dirty="0"/>
          </a:p>
        </p:txBody>
      </p:sp>
      <p:sp>
        <p:nvSpPr>
          <p:cNvPr id="1052" name="Google Shape;1052;p90"/>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53" name="Google Shape;1053;p90"/>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pic>
        <p:nvPicPr>
          <p:cNvPr id="1054" name="Google Shape;1054;p90"/>
          <p:cNvPicPr preferRelativeResize="0"/>
          <p:nvPr/>
        </p:nvPicPr>
        <p:blipFill rotWithShape="1">
          <a:blip r:embed="rId4">
            <a:alphaModFix/>
          </a:blip>
          <a:srcRect l="25817" r="20574" b="42389"/>
          <a:stretch/>
        </p:blipFill>
        <p:spPr>
          <a:xfrm>
            <a:off x="2082813" y="789125"/>
            <a:ext cx="4978364" cy="38655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91"/>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dirty="0">
                <a:solidFill>
                  <a:srgbClr val="0063C3"/>
                </a:solidFill>
                <a:latin typeface="Calibri"/>
                <a:ea typeface="Calibri"/>
                <a:cs typeface="Calibri"/>
                <a:sym typeface="Calibri"/>
              </a:rPr>
              <a:t>6/12/18 Gel </a:t>
            </a:r>
            <a:r>
              <a:rPr lang="en" sz="2600" b="1" dirty="0" smtClean="0">
                <a:solidFill>
                  <a:srgbClr val="0063C3"/>
                </a:solidFill>
                <a:latin typeface="Calibri"/>
                <a:ea typeface="Calibri"/>
                <a:cs typeface="Calibri"/>
                <a:sym typeface="Calibri"/>
              </a:rPr>
              <a:t>Results ABE MA</a:t>
            </a:r>
            <a:endParaRPr dirty="0"/>
          </a:p>
        </p:txBody>
      </p:sp>
      <p:sp>
        <p:nvSpPr>
          <p:cNvPr id="1060" name="Google Shape;1060;p91"/>
          <p:cNvSpPr/>
          <p:nvPr/>
        </p:nvSpPr>
        <p:spPr>
          <a:xfrm>
            <a:off x="0" y="4807100"/>
            <a:ext cx="9144000" cy="336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1" name="Google Shape;1061;p91"/>
          <p:cNvPicPr preferRelativeResize="0"/>
          <p:nvPr/>
        </p:nvPicPr>
        <p:blipFill rotWithShape="1">
          <a:blip r:embed="rId3">
            <a:alphaModFix/>
          </a:blip>
          <a:srcRect b="21820"/>
          <a:stretch/>
        </p:blipFill>
        <p:spPr>
          <a:xfrm>
            <a:off x="7360700" y="4846337"/>
            <a:ext cx="1471601" cy="274225"/>
          </a:xfrm>
          <a:prstGeom prst="rect">
            <a:avLst/>
          </a:prstGeom>
          <a:noFill/>
          <a:ln>
            <a:noFill/>
          </a:ln>
        </p:spPr>
      </p:pic>
      <p:pic>
        <p:nvPicPr>
          <p:cNvPr id="1062" name="Google Shape;1062;p91"/>
          <p:cNvPicPr preferRelativeResize="0"/>
          <p:nvPr/>
        </p:nvPicPr>
        <p:blipFill rotWithShape="1">
          <a:blip r:embed="rId4">
            <a:alphaModFix/>
          </a:blip>
          <a:srcRect l="25817" r="20574" b="42389"/>
          <a:stretch/>
        </p:blipFill>
        <p:spPr>
          <a:xfrm>
            <a:off x="2082813" y="789125"/>
            <a:ext cx="4978364" cy="3865575"/>
          </a:xfrm>
          <a:prstGeom prst="rect">
            <a:avLst/>
          </a:prstGeom>
          <a:noFill/>
          <a:ln>
            <a:noFill/>
          </a:ln>
        </p:spPr>
      </p:pic>
      <p:sp>
        <p:nvSpPr>
          <p:cNvPr id="1063" name="Google Shape;1063;p91"/>
          <p:cNvSpPr/>
          <p:nvPr/>
        </p:nvSpPr>
        <p:spPr>
          <a:xfrm>
            <a:off x="3080675" y="4084950"/>
            <a:ext cx="325800" cy="2742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1"/>
          <p:cNvSpPr/>
          <p:nvPr/>
        </p:nvSpPr>
        <p:spPr>
          <a:xfrm>
            <a:off x="3461675" y="4084950"/>
            <a:ext cx="325800" cy="2742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1"/>
          <p:cNvSpPr/>
          <p:nvPr/>
        </p:nvSpPr>
        <p:spPr>
          <a:xfrm>
            <a:off x="3842675" y="4084950"/>
            <a:ext cx="325800" cy="2742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1"/>
          <p:cNvSpPr/>
          <p:nvPr/>
        </p:nvSpPr>
        <p:spPr>
          <a:xfrm>
            <a:off x="2632825" y="3827100"/>
            <a:ext cx="3297900" cy="203400"/>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1"/>
          <p:cNvSpPr/>
          <p:nvPr/>
        </p:nvSpPr>
        <p:spPr>
          <a:xfrm rot="10800000">
            <a:off x="6104800" y="3819900"/>
            <a:ext cx="665400" cy="2178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1"/>
          <p:cNvSpPr/>
          <p:nvPr/>
        </p:nvSpPr>
        <p:spPr>
          <a:xfrm rot="10800000">
            <a:off x="4370800" y="4141350"/>
            <a:ext cx="665400" cy="2178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4413" r="11205"/>
          <a:stretch/>
        </p:blipFill>
        <p:spPr>
          <a:xfrm>
            <a:off x="976067" y="218245"/>
            <a:ext cx="3422651" cy="3887802"/>
          </a:xfrm>
          <a:prstGeom prst="rect">
            <a:avLst/>
          </a:prstGeom>
        </p:spPr>
      </p:pic>
      <p:sp>
        <p:nvSpPr>
          <p:cNvPr id="3" name="TextBox 2"/>
          <p:cNvSpPr txBox="1"/>
          <p:nvPr/>
        </p:nvSpPr>
        <p:spPr>
          <a:xfrm>
            <a:off x="5356098" y="802386"/>
            <a:ext cx="2537969" cy="2169825"/>
          </a:xfrm>
          <a:prstGeom prst="rect">
            <a:avLst/>
          </a:prstGeom>
          <a:noFill/>
          <a:ln>
            <a:solidFill>
              <a:schemeClr val="tx1"/>
            </a:solidFill>
          </a:ln>
        </p:spPr>
        <p:txBody>
          <a:bodyPr wrap="square" rtlCol="0">
            <a:spAutoFit/>
          </a:bodyPr>
          <a:lstStyle/>
          <a:p>
            <a:pPr defTabSz="685800">
              <a:buClrTx/>
            </a:pPr>
            <a:r>
              <a:rPr lang="en-US" sz="1350" kern="1200" dirty="0">
                <a:solidFill>
                  <a:prstClr val="black"/>
                </a:solidFill>
                <a:latin typeface="Calibri" panose="020F0502020204030204"/>
                <a:ea typeface="+mn-ea"/>
                <a:cs typeface="+mn-cs"/>
              </a:rPr>
              <a:t>Non-taster: 221 </a:t>
            </a:r>
            <a:r>
              <a:rPr lang="en-US" sz="1350" kern="1200" dirty="0" err="1">
                <a:solidFill>
                  <a:prstClr val="black"/>
                </a:solidFill>
                <a:latin typeface="Calibri" panose="020F0502020204030204"/>
                <a:ea typeface="+mn-ea"/>
                <a:cs typeface="+mn-cs"/>
              </a:rPr>
              <a:t>bp</a:t>
            </a:r>
            <a:endParaRPr lang="en-US" sz="1350" kern="1200" dirty="0">
              <a:solidFill>
                <a:prstClr val="black"/>
              </a:solidFill>
              <a:latin typeface="Calibri" panose="020F0502020204030204"/>
              <a:ea typeface="+mn-ea"/>
              <a:cs typeface="+mn-cs"/>
            </a:endParaRPr>
          </a:p>
          <a:p>
            <a:pPr defTabSz="685800">
              <a:buClrTx/>
            </a:pPr>
            <a:endParaRPr lang="en-US" sz="1350" kern="1200" dirty="0">
              <a:solidFill>
                <a:prstClr val="black"/>
              </a:solidFill>
              <a:latin typeface="Calibri" panose="020F0502020204030204"/>
              <a:ea typeface="+mn-ea"/>
              <a:cs typeface="+mn-cs"/>
            </a:endParaRPr>
          </a:p>
          <a:p>
            <a:pPr defTabSz="685800">
              <a:buClrTx/>
            </a:pPr>
            <a:r>
              <a:rPr lang="en-US" sz="1350" kern="1200" dirty="0">
                <a:solidFill>
                  <a:prstClr val="black"/>
                </a:solidFill>
                <a:latin typeface="Calibri" panose="020F0502020204030204"/>
                <a:ea typeface="+mn-ea"/>
                <a:cs typeface="+mn-cs"/>
              </a:rPr>
              <a:t>Heterozygous taster:  DR.D; Kyle</a:t>
            </a:r>
          </a:p>
          <a:p>
            <a:pPr defTabSz="685800">
              <a:buClrTx/>
            </a:pPr>
            <a:r>
              <a:rPr lang="en-US" sz="1350" kern="1200" dirty="0">
                <a:solidFill>
                  <a:prstClr val="black"/>
                </a:solidFill>
                <a:latin typeface="Calibri" panose="020F0502020204030204"/>
                <a:ea typeface="+mn-ea"/>
                <a:cs typeface="+mn-cs"/>
              </a:rPr>
              <a:t>221bp</a:t>
            </a:r>
          </a:p>
          <a:p>
            <a:pPr defTabSz="685800">
              <a:buClrTx/>
            </a:pPr>
            <a:r>
              <a:rPr lang="en-US" sz="1350" kern="1200" dirty="0">
                <a:solidFill>
                  <a:prstClr val="black"/>
                </a:solidFill>
                <a:latin typeface="Calibri" panose="020F0502020204030204"/>
                <a:ea typeface="+mn-ea"/>
                <a:cs typeface="+mn-cs"/>
              </a:rPr>
              <a:t>177bp</a:t>
            </a:r>
          </a:p>
          <a:p>
            <a:pPr defTabSz="685800">
              <a:buClrTx/>
            </a:pPr>
            <a:r>
              <a:rPr lang="en-US" sz="1350" kern="1200" dirty="0">
                <a:solidFill>
                  <a:prstClr val="black"/>
                </a:solidFill>
                <a:latin typeface="Calibri" panose="020F0502020204030204"/>
                <a:ea typeface="+mn-ea"/>
                <a:cs typeface="+mn-cs"/>
              </a:rPr>
              <a:t>44 </a:t>
            </a:r>
            <a:r>
              <a:rPr lang="en-US" sz="1350" kern="1200" dirty="0" err="1">
                <a:solidFill>
                  <a:prstClr val="black"/>
                </a:solidFill>
                <a:latin typeface="Calibri" panose="020F0502020204030204"/>
                <a:ea typeface="+mn-ea"/>
                <a:cs typeface="+mn-cs"/>
              </a:rPr>
              <a:t>bp</a:t>
            </a:r>
            <a:r>
              <a:rPr lang="en-US" sz="1350" kern="1200" dirty="0">
                <a:solidFill>
                  <a:prstClr val="black"/>
                </a:solidFill>
                <a:latin typeface="Calibri" panose="020F0502020204030204"/>
                <a:ea typeface="+mn-ea"/>
                <a:cs typeface="+mn-cs"/>
              </a:rPr>
              <a:t> ( may not be visible)</a:t>
            </a:r>
          </a:p>
          <a:p>
            <a:pPr defTabSz="685800">
              <a:buClrTx/>
            </a:pPr>
            <a:endParaRPr lang="en-US" sz="1350" kern="1200" dirty="0">
              <a:solidFill>
                <a:prstClr val="black"/>
              </a:solidFill>
              <a:latin typeface="Calibri" panose="020F0502020204030204"/>
              <a:ea typeface="+mn-ea"/>
              <a:cs typeface="+mn-cs"/>
            </a:endParaRPr>
          </a:p>
          <a:p>
            <a:pPr defTabSz="685800">
              <a:buClrTx/>
            </a:pPr>
            <a:r>
              <a:rPr lang="en-US" sz="1350" kern="1200" dirty="0">
                <a:solidFill>
                  <a:prstClr val="black"/>
                </a:solidFill>
                <a:latin typeface="Calibri" panose="020F0502020204030204"/>
                <a:ea typeface="+mn-ea"/>
                <a:cs typeface="+mn-cs"/>
              </a:rPr>
              <a:t>Homozygous taster: Jess</a:t>
            </a:r>
          </a:p>
          <a:p>
            <a:pPr defTabSz="685800">
              <a:buClrTx/>
            </a:pPr>
            <a:r>
              <a:rPr lang="en-US" sz="1350" kern="1200" dirty="0">
                <a:solidFill>
                  <a:prstClr val="black"/>
                </a:solidFill>
                <a:latin typeface="Calibri" panose="020F0502020204030204"/>
                <a:ea typeface="+mn-ea"/>
                <a:cs typeface="+mn-cs"/>
              </a:rPr>
              <a:t>177bp</a:t>
            </a:r>
          </a:p>
          <a:p>
            <a:pPr defTabSz="685800">
              <a:buClrTx/>
            </a:pPr>
            <a:r>
              <a:rPr lang="en-US" sz="1350" kern="1200" dirty="0">
                <a:solidFill>
                  <a:prstClr val="black"/>
                </a:solidFill>
                <a:latin typeface="Calibri" panose="020F0502020204030204"/>
                <a:ea typeface="+mn-ea"/>
                <a:cs typeface="+mn-cs"/>
              </a:rPr>
              <a:t>44bp ( may not be visible)</a:t>
            </a:r>
          </a:p>
        </p:txBody>
      </p:sp>
      <p:sp>
        <p:nvSpPr>
          <p:cNvPr id="4" name="TextBox 3"/>
          <p:cNvSpPr txBox="1"/>
          <p:nvPr/>
        </p:nvSpPr>
        <p:spPr>
          <a:xfrm>
            <a:off x="4471416" y="1419606"/>
            <a:ext cx="884682" cy="507831"/>
          </a:xfrm>
          <a:prstGeom prst="rect">
            <a:avLst/>
          </a:prstGeom>
          <a:noFill/>
        </p:spPr>
        <p:txBody>
          <a:bodyPr wrap="square" rtlCol="0">
            <a:spAutoFit/>
          </a:bodyPr>
          <a:lstStyle/>
          <a:p>
            <a:pPr defTabSz="685800">
              <a:buClrTx/>
            </a:pPr>
            <a:r>
              <a:rPr lang="en-US" sz="1350" kern="1200" dirty="0">
                <a:solidFill>
                  <a:prstClr val="black"/>
                </a:solidFill>
                <a:latin typeface="Calibri" panose="020F0502020204030204"/>
                <a:ea typeface="+mn-ea"/>
                <a:cs typeface="+mn-cs"/>
              </a:rPr>
              <a:t>Primer dimer</a:t>
            </a:r>
          </a:p>
        </p:txBody>
      </p:sp>
      <p:cxnSp>
        <p:nvCxnSpPr>
          <p:cNvPr id="6" name="Straight Arrow Connector 5"/>
          <p:cNvCxnSpPr>
            <a:stCxn id="4" idx="1"/>
          </p:cNvCxnSpPr>
          <p:nvPr/>
        </p:nvCxnSpPr>
        <p:spPr>
          <a:xfrm flipH="1" flipV="1">
            <a:off x="3847338" y="1330452"/>
            <a:ext cx="624078" cy="3315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398718" y="1941992"/>
            <a:ext cx="569214" cy="300082"/>
          </a:xfrm>
          <a:prstGeom prst="rect">
            <a:avLst/>
          </a:prstGeom>
          <a:noFill/>
        </p:spPr>
        <p:txBody>
          <a:bodyPr wrap="square" rtlCol="0">
            <a:spAutoFit/>
          </a:bodyPr>
          <a:lstStyle/>
          <a:p>
            <a:pPr defTabSz="685800">
              <a:buClrTx/>
            </a:pPr>
            <a:r>
              <a:rPr lang="en-US" sz="1350" kern="1200" dirty="0">
                <a:solidFill>
                  <a:prstClr val="black"/>
                </a:solidFill>
                <a:latin typeface="Calibri" panose="020F0502020204030204"/>
                <a:ea typeface="+mn-ea"/>
                <a:cs typeface="+mn-cs"/>
              </a:rPr>
              <a:t>44bp</a:t>
            </a:r>
          </a:p>
        </p:txBody>
      </p:sp>
      <p:cxnSp>
        <p:nvCxnSpPr>
          <p:cNvPr id="9" name="Straight Arrow Connector 8"/>
          <p:cNvCxnSpPr>
            <a:stCxn id="7" idx="1"/>
          </p:cNvCxnSpPr>
          <p:nvPr/>
        </p:nvCxnSpPr>
        <p:spPr>
          <a:xfrm flipH="1" flipV="1">
            <a:off x="3429000" y="1419606"/>
            <a:ext cx="969718" cy="6608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71416" y="342900"/>
            <a:ext cx="610362" cy="507831"/>
          </a:xfrm>
          <a:prstGeom prst="rect">
            <a:avLst/>
          </a:prstGeom>
          <a:noFill/>
        </p:spPr>
        <p:txBody>
          <a:bodyPr wrap="square" rtlCol="0">
            <a:spAutoFit/>
          </a:bodyPr>
          <a:lstStyle/>
          <a:p>
            <a:pPr defTabSz="685800">
              <a:buClrTx/>
            </a:pPr>
            <a:r>
              <a:rPr lang="en-US" sz="1350" kern="1200" dirty="0">
                <a:solidFill>
                  <a:prstClr val="black"/>
                </a:solidFill>
                <a:latin typeface="Calibri" panose="020F0502020204030204"/>
                <a:ea typeface="+mn-ea"/>
                <a:cs typeface="+mn-cs"/>
              </a:rPr>
              <a:t>221bp</a:t>
            </a:r>
          </a:p>
        </p:txBody>
      </p:sp>
      <p:cxnSp>
        <p:nvCxnSpPr>
          <p:cNvPr id="13" name="Straight Arrow Connector 12"/>
          <p:cNvCxnSpPr/>
          <p:nvPr/>
        </p:nvCxnSpPr>
        <p:spPr>
          <a:xfrm flipH="1">
            <a:off x="3717036" y="548640"/>
            <a:ext cx="925830" cy="5006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538627" y="965638"/>
            <a:ext cx="750262" cy="300082"/>
          </a:xfrm>
          <a:prstGeom prst="rect">
            <a:avLst/>
          </a:prstGeom>
          <a:noFill/>
        </p:spPr>
        <p:txBody>
          <a:bodyPr wrap="square" rtlCol="0">
            <a:spAutoFit/>
          </a:bodyPr>
          <a:lstStyle/>
          <a:p>
            <a:pPr defTabSz="685800">
              <a:buClrTx/>
            </a:pPr>
            <a:r>
              <a:rPr lang="en-US" sz="1350" kern="1200" dirty="0">
                <a:solidFill>
                  <a:prstClr val="black"/>
                </a:solidFill>
                <a:latin typeface="Calibri" panose="020F0502020204030204"/>
                <a:ea typeface="+mn-ea"/>
                <a:cs typeface="+mn-cs"/>
              </a:rPr>
              <a:t>177bp</a:t>
            </a:r>
          </a:p>
        </p:txBody>
      </p:sp>
      <p:cxnSp>
        <p:nvCxnSpPr>
          <p:cNvPr id="16" name="Straight Arrow Connector 15"/>
          <p:cNvCxnSpPr/>
          <p:nvPr/>
        </p:nvCxnSpPr>
        <p:spPr>
          <a:xfrm flipH="1">
            <a:off x="3447516" y="1076706"/>
            <a:ext cx="1091111" cy="342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79421" y="978434"/>
            <a:ext cx="596646" cy="230832"/>
          </a:xfrm>
          <a:prstGeom prst="rect">
            <a:avLst/>
          </a:prstGeom>
          <a:noFill/>
        </p:spPr>
        <p:txBody>
          <a:bodyPr wrap="square" rtlCol="0">
            <a:spAutoFit/>
          </a:bodyPr>
          <a:lstStyle/>
          <a:p>
            <a:pPr defTabSz="685800">
              <a:buClrTx/>
            </a:pPr>
            <a:r>
              <a:rPr lang="en-US" sz="900" b="1" kern="1200" dirty="0">
                <a:solidFill>
                  <a:prstClr val="black"/>
                </a:solidFill>
                <a:latin typeface="Calibri" panose="020F0502020204030204"/>
                <a:ea typeface="+mn-ea"/>
                <a:cs typeface="+mn-cs"/>
              </a:rPr>
              <a:t>100bp</a:t>
            </a:r>
          </a:p>
        </p:txBody>
      </p:sp>
      <p:cxnSp>
        <p:nvCxnSpPr>
          <p:cNvPr id="20" name="Straight Arrow Connector 19"/>
          <p:cNvCxnSpPr/>
          <p:nvPr/>
        </p:nvCxnSpPr>
        <p:spPr>
          <a:xfrm flipV="1">
            <a:off x="822960" y="1093851"/>
            <a:ext cx="260604" cy="102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01365" y="857920"/>
            <a:ext cx="696776" cy="230832"/>
          </a:xfrm>
          <a:prstGeom prst="rect">
            <a:avLst/>
          </a:prstGeom>
          <a:noFill/>
        </p:spPr>
        <p:txBody>
          <a:bodyPr wrap="square" rtlCol="0">
            <a:spAutoFit/>
          </a:bodyPr>
          <a:lstStyle/>
          <a:p>
            <a:pPr defTabSz="685800">
              <a:buClrTx/>
            </a:pPr>
            <a:r>
              <a:rPr lang="en-US" sz="900" b="1" kern="1200" dirty="0">
                <a:solidFill>
                  <a:prstClr val="black"/>
                </a:solidFill>
                <a:latin typeface="Calibri" panose="020F0502020204030204"/>
                <a:ea typeface="+mn-ea"/>
                <a:cs typeface="+mn-cs"/>
              </a:rPr>
              <a:t>200bp</a:t>
            </a:r>
          </a:p>
        </p:txBody>
      </p:sp>
      <p:cxnSp>
        <p:nvCxnSpPr>
          <p:cNvPr id="23" name="Straight Arrow Connector 22"/>
          <p:cNvCxnSpPr>
            <a:endCxn id="21" idx="3"/>
          </p:cNvCxnSpPr>
          <p:nvPr/>
        </p:nvCxnSpPr>
        <p:spPr>
          <a:xfrm flipV="1">
            <a:off x="822960" y="961795"/>
            <a:ext cx="275181" cy="38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8611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6519"/>
          <a:stretch/>
        </p:blipFill>
        <p:spPr>
          <a:xfrm>
            <a:off x="308604" y="849664"/>
            <a:ext cx="3853862" cy="4293836"/>
          </a:xfrm>
          <a:prstGeom prst="rect">
            <a:avLst/>
          </a:prstGeom>
        </p:spPr>
      </p:pic>
      <p:pic>
        <p:nvPicPr>
          <p:cNvPr id="5" name="Picture 4"/>
          <p:cNvPicPr>
            <a:picLocks noChangeAspect="1"/>
          </p:cNvPicPr>
          <p:nvPr/>
        </p:nvPicPr>
        <p:blipFill rotWithShape="1">
          <a:blip r:embed="rId3"/>
          <a:srcRect t="16198"/>
          <a:stretch/>
        </p:blipFill>
        <p:spPr>
          <a:xfrm>
            <a:off x="4328641" y="833480"/>
            <a:ext cx="3853006" cy="4311990"/>
          </a:xfrm>
          <a:prstGeom prst="rect">
            <a:avLst/>
          </a:prstGeom>
        </p:spPr>
      </p:pic>
      <p:sp>
        <p:nvSpPr>
          <p:cNvPr id="7" name="TextBox 6"/>
          <p:cNvSpPr txBox="1"/>
          <p:nvPr/>
        </p:nvSpPr>
        <p:spPr>
          <a:xfrm>
            <a:off x="1432290" y="153749"/>
            <a:ext cx="6636069" cy="646331"/>
          </a:xfrm>
          <a:prstGeom prst="rect">
            <a:avLst/>
          </a:prstGeom>
          <a:noFill/>
        </p:spPr>
        <p:txBody>
          <a:bodyPr wrap="square" rtlCol="0">
            <a:spAutoFit/>
          </a:bodyPr>
          <a:lstStyle/>
          <a:p>
            <a:r>
              <a:rPr lang="en-US" sz="3600" dirty="0" smtClean="0"/>
              <a:t>ABE RI workshop 6/28/2018</a:t>
            </a:r>
            <a:endParaRPr lang="en-US" sz="3600" dirty="0"/>
          </a:p>
        </p:txBody>
      </p:sp>
    </p:spTree>
    <p:extLst>
      <p:ext uri="{BB962C8B-B14F-4D97-AF65-F5344CB8AC3E}">
        <p14:creationId xmlns:p14="http://schemas.microsoft.com/office/powerpoint/2010/main" val="31023270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7"/>
          </p:nvPr>
        </p:nvSpPr>
        <p:spPr/>
        <p:txBody>
          <a:bodyPr/>
          <a:lstStyle/>
          <a:p>
            <a:r>
              <a:rPr lang="en-US" altLang="en-US" dirty="0"/>
              <a:t>The ability to taste PTC is determined by a single gene, which codes for a taste receptor on your tongue.</a:t>
            </a:r>
          </a:p>
          <a:p>
            <a:r>
              <a:rPr lang="en-US" altLang="en-US" dirty="0"/>
              <a:t>There are 2 alleles: taster (</a:t>
            </a:r>
            <a:r>
              <a:rPr lang="en-US" altLang="en-US" i="1" dirty="0">
                <a:solidFill>
                  <a:schemeClr val="accent2"/>
                </a:solidFill>
              </a:rPr>
              <a:t>T</a:t>
            </a:r>
            <a:r>
              <a:rPr lang="en-US" altLang="en-US" dirty="0"/>
              <a:t>) or non-taster (</a:t>
            </a:r>
            <a:r>
              <a:rPr lang="en-US" altLang="en-US" i="1" dirty="0">
                <a:solidFill>
                  <a:schemeClr val="accent2"/>
                </a:solidFill>
              </a:rPr>
              <a:t>t</a:t>
            </a:r>
            <a:r>
              <a:rPr lang="en-US" altLang="en-US" dirty="0" smtClean="0"/>
              <a:t>).</a:t>
            </a:r>
            <a:endParaRPr lang="en-US" altLang="en-US" dirty="0"/>
          </a:p>
          <a:p>
            <a:r>
              <a:rPr lang="en-US" altLang="en-US" dirty="0"/>
              <a:t>For the PTC gene:</a:t>
            </a:r>
          </a:p>
          <a:p>
            <a:pPr lvl="1"/>
            <a:r>
              <a:rPr lang="en-US" altLang="en-US" dirty="0">
                <a:ea typeface="ＭＳ Ｐゴシック" panose="020B0600070205080204" pitchFamily="34" charset="-128"/>
              </a:rPr>
              <a:t>How many </a:t>
            </a:r>
            <a:r>
              <a:rPr lang="en-US" altLang="en-US" u="sng" dirty="0">
                <a:solidFill>
                  <a:schemeClr val="accent2"/>
                </a:solidFill>
                <a:ea typeface="ＭＳ Ｐゴシック" panose="020B0600070205080204" pitchFamily="34" charset="-128"/>
              </a:rPr>
              <a:t>genotypes</a:t>
            </a:r>
            <a:r>
              <a:rPr lang="en-US" altLang="en-US" dirty="0">
                <a:ea typeface="ＭＳ Ｐゴシック" panose="020B0600070205080204" pitchFamily="34" charset="-128"/>
              </a:rPr>
              <a:t> are possible?</a:t>
            </a:r>
          </a:p>
          <a:p>
            <a:pPr lvl="1"/>
            <a:r>
              <a:rPr lang="en-US" altLang="en-US" dirty="0">
                <a:ea typeface="ＭＳ Ｐゴシック" panose="020B0600070205080204" pitchFamily="34" charset="-128"/>
              </a:rPr>
              <a:t>How many </a:t>
            </a:r>
            <a:r>
              <a:rPr lang="en-US" altLang="en-US" u="sng" dirty="0">
                <a:solidFill>
                  <a:schemeClr val="accent2"/>
                </a:solidFill>
                <a:ea typeface="ＭＳ Ｐゴシック" panose="020B0600070205080204" pitchFamily="34" charset="-128"/>
              </a:rPr>
              <a:t>phenotypes</a:t>
            </a:r>
            <a:r>
              <a:rPr lang="en-US" altLang="en-US" dirty="0">
                <a:ea typeface="ＭＳ Ｐゴシック" panose="020B0600070205080204" pitchFamily="34" charset="-128"/>
              </a:rPr>
              <a:t> are possible?</a:t>
            </a:r>
          </a:p>
          <a:p>
            <a:pPr marL="0" indent="0">
              <a:buNone/>
            </a:pPr>
            <a:endParaRPr lang="en-US" dirty="0"/>
          </a:p>
        </p:txBody>
      </p:sp>
      <p:sp>
        <p:nvSpPr>
          <p:cNvPr id="19458" name="Title 1"/>
          <p:cNvSpPr>
            <a:spLocks noGrp="1"/>
          </p:cNvSpPr>
          <p:nvPr>
            <p:ph type="title"/>
          </p:nvPr>
        </p:nvSpPr>
        <p:spPr/>
        <p:txBody>
          <a:bodyPr/>
          <a:lstStyle/>
          <a:p>
            <a:pPr eaLnBrk="1" hangingPunct="1"/>
            <a:r>
              <a:rPr lang="en-US" altLang="en-US" b="1" smtClean="0"/>
              <a:t>The PTC Gene</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541" y="1001629"/>
            <a:ext cx="2718480" cy="356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2371723"/>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Shape 177"/>
          <p:cNvSpPr txBox="1">
            <a:spLocks noGrp="1"/>
          </p:cNvSpPr>
          <p:nvPr>
            <p:ph type="title"/>
          </p:nvPr>
        </p:nvSpPr>
        <p:spPr/>
        <p:txBody>
          <a:bodyPr/>
          <a:lstStyle/>
          <a:p>
            <a:r>
              <a:rPr lang="en" dirty="0" smtClean="0">
                <a:sym typeface="Oswald"/>
              </a:rPr>
              <a:t>PTC</a:t>
            </a:r>
            <a:r>
              <a:rPr lang="en" dirty="0" smtClean="0">
                <a:sym typeface="Avenir"/>
              </a:rPr>
              <a:t>: Can you taste it?</a:t>
            </a:r>
            <a:endParaRPr lang="en" dirty="0">
              <a:sym typeface="Avenir"/>
            </a:endParaRPr>
          </a:p>
        </p:txBody>
      </p:sp>
      <p:sp>
        <p:nvSpPr>
          <p:cNvPr id="178" name="Shape 178"/>
          <p:cNvSpPr txBox="1">
            <a:spLocks noGrp="1"/>
          </p:cNvSpPr>
          <p:nvPr>
            <p:ph type="body" idx="1"/>
          </p:nvPr>
        </p:nvSpPr>
        <p:spPr/>
        <p:txBody>
          <a:bodyPr/>
          <a:lstStyle/>
          <a:p>
            <a:pPr marL="0" indent="0">
              <a:buNone/>
            </a:pPr>
            <a:r>
              <a:rPr lang="en-US" dirty="0" smtClean="0">
                <a:sym typeface="Avenir"/>
              </a:rPr>
              <a:t>Are you a:</a:t>
            </a:r>
          </a:p>
          <a:p>
            <a:endParaRPr lang="en-US" dirty="0" smtClean="0">
              <a:sym typeface="Avenir"/>
            </a:endParaRPr>
          </a:p>
          <a:p>
            <a:endParaRPr lang="en-US" dirty="0" smtClean="0">
              <a:sym typeface="Avenir"/>
            </a:endParaRPr>
          </a:p>
          <a:p>
            <a:endParaRPr lang="en-US" dirty="0" smtClean="0">
              <a:sym typeface="Avenir"/>
            </a:endParaRPr>
          </a:p>
          <a:p>
            <a:endParaRPr lang="en-US" dirty="0" smtClean="0">
              <a:sym typeface="Avenir"/>
            </a:endParaRPr>
          </a:p>
          <a:p>
            <a:endParaRPr lang="en-US" dirty="0" smtClean="0">
              <a:sym typeface="Avenir"/>
            </a:endParaRPr>
          </a:p>
          <a:p>
            <a:endParaRPr lang="en-US" dirty="0" smtClean="0">
              <a:sym typeface="Avenir"/>
            </a:endParaRPr>
          </a:p>
          <a:p>
            <a:endParaRPr lang="en-US" dirty="0">
              <a:sym typeface="Avenir"/>
            </a:endParaRPr>
          </a:p>
        </p:txBody>
      </p:sp>
      <p:pic>
        <p:nvPicPr>
          <p:cNvPr id="179" name="Shape 179"/>
          <p:cNvPicPr preferRelativeResize="0"/>
          <p:nvPr/>
        </p:nvPicPr>
        <p:blipFill rotWithShape="1">
          <a:blip r:embed="rId3">
            <a:alphaModFix/>
          </a:blip>
          <a:srcRect t="33576" b="36079"/>
          <a:stretch/>
        </p:blipFill>
        <p:spPr>
          <a:xfrm>
            <a:off x="2693076" y="3848826"/>
            <a:ext cx="3549698" cy="1077125"/>
          </a:xfrm>
          <a:prstGeom prst="rect">
            <a:avLst/>
          </a:prstGeom>
          <a:noFill/>
          <a:ln>
            <a:noFill/>
          </a:ln>
        </p:spPr>
      </p:pic>
      <p:sp>
        <p:nvSpPr>
          <p:cNvPr id="180" name="Shape 180"/>
          <p:cNvSpPr/>
          <p:nvPr/>
        </p:nvSpPr>
        <p:spPr>
          <a:xfrm>
            <a:off x="0" y="2128025"/>
            <a:ext cx="2903400" cy="1372500"/>
          </a:xfrm>
          <a:prstGeom prst="rect">
            <a:avLst/>
          </a:prstGeom>
          <a:solidFill>
            <a:schemeClr val="accent3"/>
          </a:solidFill>
          <a:ln>
            <a:noFill/>
          </a:ln>
        </p:spPr>
        <p:txBody>
          <a:bodyPr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1" name="Shape 181"/>
          <p:cNvSpPr/>
          <p:nvPr/>
        </p:nvSpPr>
        <p:spPr>
          <a:xfrm>
            <a:off x="3120287" y="2128025"/>
            <a:ext cx="2903400" cy="1372500"/>
          </a:xfrm>
          <a:prstGeom prst="rect">
            <a:avLst/>
          </a:prstGeom>
          <a:solidFill>
            <a:schemeClr val="lt2"/>
          </a:solidFill>
          <a:ln>
            <a:noFill/>
          </a:ln>
        </p:spPr>
        <p:txBody>
          <a:bodyPr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2" name="Shape 182"/>
          <p:cNvSpPr/>
          <p:nvPr/>
        </p:nvSpPr>
        <p:spPr>
          <a:xfrm>
            <a:off x="6240600" y="2128025"/>
            <a:ext cx="2903400" cy="1372500"/>
          </a:xfrm>
          <a:prstGeom prst="rect">
            <a:avLst/>
          </a:prstGeom>
          <a:solidFill>
            <a:schemeClr val="accent5"/>
          </a:solidFill>
          <a:ln w="9525" cap="flat" cmpd="sng">
            <a:solidFill>
              <a:schemeClr val="accent5"/>
            </a:solidFill>
            <a:prstDash val="solid"/>
            <a:round/>
            <a:headEnd type="none" w="med" len="med"/>
            <a:tailEnd type="none" w="med" len="med"/>
          </a:ln>
        </p:spPr>
        <p:txBody>
          <a:bodyPr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3" name="Shape 183"/>
          <p:cNvSpPr txBox="1"/>
          <p:nvPr/>
        </p:nvSpPr>
        <p:spPr>
          <a:xfrm>
            <a:off x="0" y="2280425"/>
            <a:ext cx="2903400" cy="1372500"/>
          </a:xfrm>
          <a:prstGeom prst="rect">
            <a:avLst/>
          </a:prstGeom>
          <a:noFill/>
          <a:ln>
            <a:noFill/>
          </a:ln>
        </p:spPr>
        <p:txBody>
          <a:bodyPr wrap="square" lIns="91425" tIns="91425" rIns="91425" bIns="91425" anchor="t" anchorCtr="0">
            <a:noAutofit/>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 sz="3000" b="0" i="0" u="none" strike="noStrike" kern="1200" cap="none" spc="0" normalizeH="0" baseline="0" noProof="0" dirty="0">
                <a:ln>
                  <a:noFill/>
                </a:ln>
                <a:solidFill>
                  <a:srgbClr val="FFFFFF"/>
                </a:solidFill>
                <a:effectLst/>
                <a:uLnTx/>
                <a:uFillTx/>
                <a:latin typeface="Oswald"/>
                <a:ea typeface="Oswald"/>
                <a:cs typeface="Oswald"/>
                <a:sym typeface="Oswald"/>
              </a:rPr>
              <a:t>strong </a:t>
            </a:r>
          </a:p>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 sz="3000" b="0" i="0" u="none" strike="noStrike" kern="1200" cap="none" spc="0" normalizeH="0" baseline="0" noProof="0" dirty="0">
                <a:ln>
                  <a:noFill/>
                </a:ln>
                <a:solidFill>
                  <a:srgbClr val="FFFFFF"/>
                </a:solidFill>
                <a:effectLst/>
                <a:uLnTx/>
                <a:uFillTx/>
                <a:latin typeface="Oswald"/>
                <a:ea typeface="Oswald"/>
                <a:cs typeface="Oswald"/>
                <a:sym typeface="Oswald"/>
              </a:rPr>
              <a:t>taster</a:t>
            </a:r>
          </a:p>
        </p:txBody>
      </p:sp>
      <p:sp>
        <p:nvSpPr>
          <p:cNvPr id="184" name="Shape 184"/>
          <p:cNvSpPr txBox="1"/>
          <p:nvPr/>
        </p:nvSpPr>
        <p:spPr>
          <a:xfrm>
            <a:off x="3124200" y="2280425"/>
            <a:ext cx="2903400" cy="1372500"/>
          </a:xfrm>
          <a:prstGeom prst="rect">
            <a:avLst/>
          </a:prstGeom>
          <a:noFill/>
          <a:ln>
            <a:noFill/>
          </a:ln>
        </p:spPr>
        <p:txBody>
          <a:bodyPr wrap="square" lIns="91425" tIns="91425" rIns="91425" bIns="91425" anchor="t" anchorCtr="0">
            <a:noAutofit/>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 sz="3000" b="0" i="0" u="none" strike="noStrike" kern="1200" cap="none" spc="0" normalizeH="0" baseline="0" noProof="0" dirty="0">
                <a:ln>
                  <a:noFill/>
                </a:ln>
                <a:solidFill>
                  <a:srgbClr val="FFFFFF"/>
                </a:solidFill>
                <a:effectLst/>
                <a:uLnTx/>
                <a:uFillTx/>
                <a:latin typeface="Oswald"/>
                <a:ea typeface="Oswald"/>
                <a:cs typeface="Oswald"/>
                <a:sym typeface="Oswald"/>
              </a:rPr>
              <a:t>weak </a:t>
            </a:r>
          </a:p>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 sz="3000" b="0" i="0" u="none" strike="noStrike" kern="1200" cap="none" spc="0" normalizeH="0" baseline="0" noProof="0" dirty="0">
                <a:ln>
                  <a:noFill/>
                </a:ln>
                <a:solidFill>
                  <a:srgbClr val="FFFFFF"/>
                </a:solidFill>
                <a:effectLst/>
                <a:uLnTx/>
                <a:uFillTx/>
                <a:latin typeface="Oswald"/>
                <a:ea typeface="Oswald"/>
                <a:cs typeface="Oswald"/>
                <a:sym typeface="Oswald"/>
              </a:rPr>
              <a:t>taster</a:t>
            </a:r>
          </a:p>
        </p:txBody>
      </p:sp>
      <p:sp>
        <p:nvSpPr>
          <p:cNvPr id="185" name="Shape 185"/>
          <p:cNvSpPr txBox="1"/>
          <p:nvPr/>
        </p:nvSpPr>
        <p:spPr>
          <a:xfrm>
            <a:off x="6248400" y="2280425"/>
            <a:ext cx="2903400" cy="1372500"/>
          </a:xfrm>
          <a:prstGeom prst="rect">
            <a:avLst/>
          </a:prstGeom>
          <a:noFill/>
          <a:ln>
            <a:noFill/>
          </a:ln>
        </p:spPr>
        <p:txBody>
          <a:bodyPr wrap="square" lIns="91425" tIns="91425" rIns="91425" bIns="91425" anchor="t" anchorCtr="0">
            <a:noAutofit/>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 sz="3000" b="0" i="0" u="none" strike="noStrike" kern="1200" cap="none" spc="0" normalizeH="0" baseline="0" noProof="0" dirty="0">
                <a:ln>
                  <a:noFill/>
                </a:ln>
                <a:solidFill>
                  <a:srgbClr val="FFFFFF"/>
                </a:solidFill>
                <a:effectLst/>
                <a:uLnTx/>
                <a:uFillTx/>
                <a:latin typeface="Oswald"/>
                <a:ea typeface="Oswald"/>
                <a:cs typeface="Oswald"/>
                <a:sym typeface="Oswald"/>
              </a:rPr>
              <a:t>non </a:t>
            </a:r>
          </a:p>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 sz="3000" b="0" i="0" u="none" strike="noStrike" kern="1200" cap="none" spc="0" normalizeH="0" baseline="0" noProof="0" dirty="0">
                <a:ln>
                  <a:noFill/>
                </a:ln>
                <a:solidFill>
                  <a:srgbClr val="FFFFFF"/>
                </a:solidFill>
                <a:effectLst/>
                <a:uLnTx/>
                <a:uFillTx/>
                <a:latin typeface="Oswald"/>
                <a:ea typeface="Oswald"/>
                <a:cs typeface="Oswald"/>
                <a:sym typeface="Oswald"/>
              </a:rPr>
              <a:t>taster</a:t>
            </a:r>
          </a:p>
        </p:txBody>
      </p:sp>
    </p:spTree>
    <p:extLst>
      <p:ext uri="{BB962C8B-B14F-4D97-AF65-F5344CB8AC3E}">
        <p14:creationId xmlns:p14="http://schemas.microsoft.com/office/powerpoint/2010/main" val="31442645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8" name="Title 1"/>
          <p:cNvSpPr>
            <a:spLocks noGrp="1"/>
          </p:cNvSpPr>
          <p:nvPr>
            <p:ph type="title"/>
          </p:nvPr>
        </p:nvSpPr>
        <p:spPr/>
        <p:txBody>
          <a:bodyPr/>
          <a:lstStyle/>
          <a:p>
            <a:r>
              <a:rPr lang="en-US" altLang="en-US" smtClean="0"/>
              <a:t>Where does tasting PTC come from?</a:t>
            </a:r>
          </a:p>
        </p:txBody>
      </p:sp>
      <p:sp>
        <p:nvSpPr>
          <p:cNvPr id="5" name="Content Placeholder 4"/>
          <p:cNvSpPr>
            <a:spLocks noGrp="1"/>
          </p:cNvSpPr>
          <p:nvPr>
            <p:ph idx="1"/>
          </p:nvPr>
        </p:nvSpPr>
        <p:spPr>
          <a:xfrm>
            <a:off x="363538" y="2972642"/>
            <a:ext cx="8416782" cy="1421995"/>
          </a:xfrm>
        </p:spPr>
        <p:txBody>
          <a:bodyPr/>
          <a:lstStyle/>
          <a:p>
            <a:pPr>
              <a:lnSpc>
                <a:spcPct val="90000"/>
              </a:lnSpc>
            </a:pPr>
            <a:r>
              <a:rPr lang="en-US" altLang="en-US" dirty="0">
                <a:ea typeface="ＭＳ Ｐゴシック" panose="020B0600070205080204" pitchFamily="34" charset="-128"/>
              </a:rPr>
              <a:t>Your two genes are the </a:t>
            </a:r>
            <a:r>
              <a:rPr lang="en-US" altLang="en-US" dirty="0">
                <a:solidFill>
                  <a:srgbClr val="FF0000"/>
                </a:solidFill>
                <a:ea typeface="ＭＳ Ｐゴシック" panose="020B0600070205080204" pitchFamily="34" charset="-128"/>
              </a:rPr>
              <a:t>genotype</a:t>
            </a:r>
          </a:p>
          <a:p>
            <a:pPr>
              <a:lnSpc>
                <a:spcPct val="90000"/>
              </a:lnSpc>
            </a:pPr>
            <a:r>
              <a:rPr lang="en-US" altLang="en-US" dirty="0">
                <a:ea typeface="ＭＳ Ｐゴシック" panose="020B0600070205080204" pitchFamily="34" charset="-128"/>
              </a:rPr>
              <a:t>A gene can be </a:t>
            </a:r>
            <a:r>
              <a:rPr lang="en-US" altLang="en-US" dirty="0">
                <a:solidFill>
                  <a:srgbClr val="FF0000"/>
                </a:solidFill>
                <a:ea typeface="ＭＳ Ｐゴシック" panose="020B0600070205080204" pitchFamily="34" charset="-128"/>
              </a:rPr>
              <a:t>dominant</a:t>
            </a:r>
            <a:r>
              <a:rPr lang="en-US" altLang="en-US" dirty="0">
                <a:ea typeface="ＭＳ Ｐゴシック" panose="020B0600070205080204" pitchFamily="34" charset="-128"/>
              </a:rPr>
              <a:t> or </a:t>
            </a:r>
            <a:r>
              <a:rPr lang="en-US" altLang="en-US" dirty="0">
                <a:solidFill>
                  <a:srgbClr val="FF0000"/>
                </a:solidFill>
                <a:ea typeface="ＭＳ Ｐゴシック" panose="020B0600070205080204" pitchFamily="34" charset="-128"/>
              </a:rPr>
              <a:t>recessive</a:t>
            </a:r>
          </a:p>
          <a:p>
            <a:pPr>
              <a:lnSpc>
                <a:spcPct val="90000"/>
              </a:lnSpc>
            </a:pPr>
            <a:r>
              <a:rPr lang="en-US" altLang="en-US" dirty="0">
                <a:ea typeface="ＭＳ Ｐゴシック" panose="020B0600070205080204" pitchFamily="34" charset="-128"/>
              </a:rPr>
              <a:t>The expressed trait is a </a:t>
            </a:r>
            <a:r>
              <a:rPr lang="en-US" altLang="en-US" dirty="0">
                <a:solidFill>
                  <a:srgbClr val="FF0000"/>
                </a:solidFill>
                <a:ea typeface="ＭＳ Ｐゴシック" panose="020B0600070205080204" pitchFamily="34" charset="-128"/>
              </a:rPr>
              <a:t>phenotype</a:t>
            </a:r>
          </a:p>
          <a:p>
            <a:endParaRPr lang="en-US" dirty="0"/>
          </a:p>
        </p:txBody>
      </p:sp>
      <p:pic>
        <p:nvPicPr>
          <p:cNvPr id="125955" name="Picture 6" descr="http://atypicalmormonchick.files.wordpress.com/2010/04/man-and-woman-symbol.png"/>
          <p:cNvPicPr>
            <a:picLocks noChangeAspect="1" noChangeArrowheads="1"/>
          </p:cNvPicPr>
          <p:nvPr/>
        </p:nvPicPr>
        <p:blipFill>
          <a:blip r:embed="rId3">
            <a:extLst>
              <a:ext uri="{28A0092B-C50C-407E-A947-70E740481C1C}">
                <a14:useLocalDpi xmlns:a14="http://schemas.microsoft.com/office/drawing/2010/main" val="0"/>
              </a:ext>
            </a:extLst>
          </a:blip>
          <a:srcRect r="50433"/>
          <a:stretch>
            <a:fillRect/>
          </a:stretch>
        </p:blipFill>
        <p:spPr bwMode="auto">
          <a:xfrm>
            <a:off x="1143000" y="1181100"/>
            <a:ext cx="914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6" descr="http://atypicalmormonchick.files.wordpress.com/2010/04/man-and-woman-symbol.png"/>
          <p:cNvPicPr>
            <a:picLocks noChangeAspect="1" noChangeArrowheads="1"/>
          </p:cNvPicPr>
          <p:nvPr/>
        </p:nvPicPr>
        <p:blipFill>
          <a:blip r:embed="rId3">
            <a:extLst>
              <a:ext uri="{28A0092B-C50C-407E-A947-70E740481C1C}">
                <a14:useLocalDpi xmlns:a14="http://schemas.microsoft.com/office/drawing/2010/main" val="0"/>
              </a:ext>
            </a:extLst>
          </a:blip>
          <a:srcRect l="49567"/>
          <a:stretch>
            <a:fillRect/>
          </a:stretch>
        </p:blipFill>
        <p:spPr bwMode="auto">
          <a:xfrm>
            <a:off x="7070726" y="1123950"/>
            <a:ext cx="9302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TextBox 11"/>
          <p:cNvSpPr txBox="1">
            <a:spLocks noChangeArrowheads="1"/>
          </p:cNvSpPr>
          <p:nvPr/>
        </p:nvSpPr>
        <p:spPr bwMode="auto">
          <a:xfrm>
            <a:off x="2209800" y="1038226"/>
            <a:ext cx="4648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t>You have two copies of every gene: </a:t>
            </a:r>
            <a:b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b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t>one from Mom </a:t>
            </a:r>
            <a:b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b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t>and </a:t>
            </a:r>
            <a:b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b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t>one from Dad</a:t>
            </a:r>
          </a:p>
        </p:txBody>
      </p:sp>
    </p:spTree>
    <p:extLst>
      <p:ext uri="{BB962C8B-B14F-4D97-AF65-F5344CB8AC3E}">
        <p14:creationId xmlns:p14="http://schemas.microsoft.com/office/powerpoint/2010/main" val="1427453721"/>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Theme1" id="{9513073F-F973-4E9F-B5F0-E2DC9BFD39D1}" vid="{34A405C6-BE3A-41FB-9D73-C134D2E5C3C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TotalTime>
  <Words>2350</Words>
  <Application>Microsoft Office PowerPoint</Application>
  <PresentationFormat>On-screen Show (16:9)</PresentationFormat>
  <Paragraphs>535</Paragraphs>
  <Slides>63</Slides>
  <Notes>60</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63</vt:i4>
      </vt:variant>
    </vt:vector>
  </HeadingPairs>
  <TitlesOfParts>
    <vt:vector size="79" baseType="lpstr">
      <vt:lpstr>Caveat</vt:lpstr>
      <vt:lpstr>Avenir</vt:lpstr>
      <vt:lpstr>Amatic SC</vt:lpstr>
      <vt:lpstr>Calibri Light</vt:lpstr>
      <vt:lpstr>Avenir-Book</vt:lpstr>
      <vt:lpstr>Calibri</vt:lpstr>
      <vt:lpstr>ＭＳ Ｐゴシック</vt:lpstr>
      <vt:lpstr>Arial</vt:lpstr>
      <vt:lpstr>Courier New</vt:lpstr>
      <vt:lpstr>Oswald</vt:lpstr>
      <vt:lpstr>Merriweather</vt:lpstr>
      <vt:lpstr>Simple Light</vt:lpstr>
      <vt:lpstr>Theme1</vt:lpstr>
      <vt:lpstr>Office Theme</vt:lpstr>
      <vt:lpstr>1_Office Theme</vt:lpstr>
      <vt:lpstr>Acrobat Document</vt:lpstr>
      <vt:lpstr>ABE PDI SURVEY</vt:lpstr>
      <vt:lpstr>PTC PCR Laboratory</vt:lpstr>
      <vt:lpstr>Phenotype vs Genotype?</vt:lpstr>
      <vt:lpstr>Question</vt:lpstr>
      <vt:lpstr>Phenylthiocarbamide</vt:lpstr>
      <vt:lpstr>Evolutionary Importance of Bitter Taste</vt:lpstr>
      <vt:lpstr>The PTC Gene</vt:lpstr>
      <vt:lpstr>PTC: Can you taste it?</vt:lpstr>
      <vt:lpstr>Where does tasting PTC come from?</vt:lpstr>
      <vt:lpstr>Tasting PTC is dominant (T) over inability taste PTC which is recessive (t)</vt:lpstr>
      <vt:lpstr>Overview of PTC PCR Protocol</vt:lpstr>
      <vt:lpstr>What is PCR?</vt:lpstr>
      <vt:lpstr>DNA Extraction  </vt:lpstr>
      <vt:lpstr>DNA Extraction (Page 4)  </vt:lpstr>
      <vt:lpstr>What are Chelex beads?</vt:lpstr>
      <vt:lpstr>Chelex beads bind metal ions, inhibiting DNase activity </vt:lpstr>
      <vt:lpstr>Pipetting Practice</vt:lpstr>
      <vt:lpstr>Setting up PCR: Amplification of PTC gene </vt:lpstr>
      <vt:lpstr>Setting up PCR: Amplification of PTC gene (Page 8)</vt:lpstr>
      <vt:lpstr>Setting up PCR: Amplification of PTC gene (Page 8)</vt:lpstr>
      <vt:lpstr>What is PCR?</vt:lpstr>
      <vt:lpstr>PCR Book Analogy</vt:lpstr>
      <vt:lpstr>PCR Book Analogy</vt:lpstr>
      <vt:lpstr>PCR Book Analogy</vt:lpstr>
      <vt:lpstr>What are the components of a PCR reaction?</vt:lpstr>
      <vt:lpstr>How does PCR work? </vt:lpstr>
      <vt:lpstr>How does PCR work? </vt:lpstr>
      <vt:lpstr>PowerPoint Presentation</vt:lpstr>
      <vt:lpstr>Stop and Think: Vocab Review</vt:lpstr>
      <vt:lpstr>The TAS2R38 receptor has two allele forms </vt:lpstr>
      <vt:lpstr>The dominant allele BINDS the PTC molecule</vt:lpstr>
      <vt:lpstr>What are the predicted genotypes of the three phenotypes?</vt:lpstr>
      <vt:lpstr>What are the predicted genotypes of the three phenotypes?</vt:lpstr>
      <vt:lpstr>PowerPoint Presentation</vt:lpstr>
      <vt:lpstr>What differs between the two TAS2R38 alleles?</vt:lpstr>
      <vt:lpstr>TAS2R38 gene and SNPs</vt:lpstr>
      <vt:lpstr>What are the potential effects of SNPs?</vt:lpstr>
      <vt:lpstr>What are the potential effects of SNPs?</vt:lpstr>
      <vt:lpstr>SNP we will analyze differentiates TAS2R38 alleles </vt:lpstr>
      <vt:lpstr>SNP we will analyze differentiates TAS2R38 alleles </vt:lpstr>
      <vt:lpstr>PowerPoint Presentation</vt:lpstr>
      <vt:lpstr>How could we use this difference to differentiate between B and b?</vt:lpstr>
      <vt:lpstr>The restriction enzyme HaeIII cuts at: 5’ GGCC 3’</vt:lpstr>
      <vt:lpstr>PowerPoint Presentation</vt:lpstr>
      <vt:lpstr>PowerPoint Presentation</vt:lpstr>
      <vt:lpstr>PowerPoint Presentation</vt:lpstr>
      <vt:lpstr>Restriction digest of our PCR protocols will allow us to distinguish each allele present (Page 6)</vt:lpstr>
      <vt:lpstr>Restriction digest of our PCR protocols will allow us to distinguish each allele present</vt:lpstr>
      <vt:lpstr>PowerPoint Presentation</vt:lpstr>
      <vt:lpstr>Gel Electrophoresis (Page 12)</vt:lpstr>
      <vt:lpstr>Applying an electric field allows us to separate biomolecules by: </vt:lpstr>
      <vt:lpstr>Does the charge of our PCR/Digest products differ? </vt:lpstr>
      <vt:lpstr>Does the shape of our PCR/Digest products differ?</vt:lpstr>
      <vt:lpstr>Does the size of our PCR/Digest products differ?</vt:lpstr>
      <vt:lpstr>Gel electrophoresis allows separation based on size (bp)</vt:lpstr>
      <vt:lpstr>Where do we predict our DNA fragments to run? (Page 12)</vt:lpstr>
      <vt:lpstr>Where do we predict our DNA fragments to run? (Page 12)</vt:lpstr>
      <vt:lpstr>We can deduce our genotype based on the number of bands</vt:lpstr>
      <vt:lpstr>Sample Gel from ABE MA teacher</vt:lpstr>
      <vt:lpstr>6/12/18 Gel Results ABE MA</vt:lpstr>
      <vt:lpstr>6/12/18 Gel Results ABE MA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ABE 2.0 LAB PROTOCOL SLIDES PTC PCR AND SEQUENCING</dc:title>
  <dc:creator>Doreen Osgood-Dean</dc:creator>
  <cp:lastModifiedBy>Doreen Osgood-Dean</cp:lastModifiedBy>
  <cp:revision>14</cp:revision>
  <dcterms:modified xsi:type="dcterms:W3CDTF">2019-06-14T19:05:11Z</dcterms:modified>
</cp:coreProperties>
</file>