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41"/>
  </p:notesMasterIdLst>
  <p:handoutMasterIdLst>
    <p:handoutMasterId r:id="rId42"/>
  </p:handoutMasterIdLst>
  <p:sldIdLst>
    <p:sldId id="256" r:id="rId2"/>
    <p:sldId id="342" r:id="rId3"/>
    <p:sldId id="289" r:id="rId4"/>
    <p:sldId id="290" r:id="rId5"/>
    <p:sldId id="291" r:id="rId6"/>
    <p:sldId id="319" r:id="rId7"/>
    <p:sldId id="293" r:id="rId8"/>
    <p:sldId id="320" r:id="rId9"/>
    <p:sldId id="295" r:id="rId10"/>
    <p:sldId id="262" r:id="rId11"/>
    <p:sldId id="344" r:id="rId12"/>
    <p:sldId id="263" r:id="rId13"/>
    <p:sldId id="264" r:id="rId14"/>
    <p:sldId id="321" r:id="rId15"/>
    <p:sldId id="322" r:id="rId16"/>
    <p:sldId id="323" r:id="rId17"/>
    <p:sldId id="268" r:id="rId18"/>
    <p:sldId id="292" r:id="rId19"/>
    <p:sldId id="298" r:id="rId20"/>
    <p:sldId id="299" r:id="rId21"/>
    <p:sldId id="314" r:id="rId22"/>
    <p:sldId id="316" r:id="rId23"/>
    <p:sldId id="269" r:id="rId24"/>
    <p:sldId id="315" r:id="rId25"/>
    <p:sldId id="317" r:id="rId26"/>
    <p:sldId id="271" r:id="rId27"/>
    <p:sldId id="294" r:id="rId28"/>
    <p:sldId id="305" r:id="rId29"/>
    <p:sldId id="313" r:id="rId30"/>
    <p:sldId id="296" r:id="rId31"/>
    <p:sldId id="324" r:id="rId32"/>
    <p:sldId id="306" r:id="rId33"/>
    <p:sldId id="308" r:id="rId34"/>
    <p:sldId id="310" r:id="rId35"/>
    <p:sldId id="307" r:id="rId36"/>
    <p:sldId id="309" r:id="rId37"/>
    <p:sldId id="311" r:id="rId38"/>
    <p:sldId id="303" r:id="rId39"/>
    <p:sldId id="325" r:id="rId40"/>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p:normalViewPr>
  <p:slideViewPr>
    <p:cSldViewPr snapToGrid="0">
      <p:cViewPr varScale="1">
        <p:scale>
          <a:sx n="110" d="100"/>
          <a:sy n="110" d="100"/>
        </p:scale>
        <p:origin x="3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E6351D-47FD-4FB0-903F-8DCD08488F5D}" type="datetimeFigureOut">
              <a:rPr lang="en-US" smtClean="0"/>
              <a:t>5/24/2023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F5A23-6836-4777-BDBC-1FD14E7624C2}" type="slidenum">
              <a:rPr lang="en-US" smtClean="0"/>
              <a:t>‹#›</a:t>
            </a:fld>
            <a:endParaRPr lang="en-US"/>
          </a:p>
        </p:txBody>
      </p:sp>
    </p:spTree>
    <p:extLst>
      <p:ext uri="{BB962C8B-B14F-4D97-AF65-F5344CB8AC3E}">
        <p14:creationId xmlns:p14="http://schemas.microsoft.com/office/powerpoint/2010/main" val="1418917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17F6-66EB-4AC9-80EE-09F69C3CA732}"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FDB20-847B-42AB-B2C5-E446971862C4}" type="slidenum">
              <a:rPr lang="en-US" smtClean="0"/>
              <a:t>‹#›</a:t>
            </a:fld>
            <a:endParaRPr lang="en-US"/>
          </a:p>
        </p:txBody>
      </p:sp>
    </p:spTree>
    <p:extLst>
      <p:ext uri="{BB962C8B-B14F-4D97-AF65-F5344CB8AC3E}">
        <p14:creationId xmlns:p14="http://schemas.microsoft.com/office/powerpoint/2010/main" val="178539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217488" y="317500"/>
            <a:ext cx="6432550" cy="36195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Plasmid is a double-helix</a:t>
            </a:r>
            <a:r>
              <a:rPr lang="en-US" baseline="0" dirty="0"/>
              <a:t> of DNA. </a:t>
            </a:r>
            <a:r>
              <a:rPr lang="en-US" dirty="0"/>
              <a:t>Ori region = beginning of DNA replication; </a:t>
            </a:r>
            <a:r>
              <a:rPr lang="en-US" dirty="0" err="1"/>
              <a:t>ampR</a:t>
            </a:r>
            <a:r>
              <a:rPr lang="en-US" dirty="0"/>
              <a:t> =</a:t>
            </a:r>
            <a:r>
              <a:rPr lang="en-US" baseline="0" dirty="0"/>
              <a:t> protects bacteria from ampicillin plate (a selective media to identify transformed cells) by producing beta lactamase and breaking down the ampicillin; </a:t>
            </a:r>
            <a:r>
              <a:rPr lang="en-US" baseline="0" dirty="0" err="1"/>
              <a:t>araC</a:t>
            </a:r>
            <a:r>
              <a:rPr lang="en-US" baseline="0" dirty="0"/>
              <a:t> = on/off switch in the presence of arabinose, similar to the lac operon; </a:t>
            </a:r>
            <a:r>
              <a:rPr lang="en-US" baseline="0" dirty="0" err="1"/>
              <a:t>pBAD</a:t>
            </a:r>
            <a:r>
              <a:rPr lang="en-US" baseline="0" dirty="0"/>
              <a:t> = promoter to allow RNA polymerase to dock; </a:t>
            </a:r>
            <a:r>
              <a:rPr lang="en-US" baseline="0" dirty="0" err="1"/>
              <a:t>rfp</a:t>
            </a:r>
            <a:r>
              <a:rPr lang="en-US" baseline="0" dirty="0"/>
              <a:t> = gene for protein of interest (in our case, red fluorescent protein)</a:t>
            </a:r>
            <a:endParaRPr lang="en-US" dirty="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73E0BF81-3A14-4380-9D36-072754CC99A8}" type="slidenum">
              <a:rPr lang="en-US" altLang="en-US" sz="1200"/>
              <a:pPr eaLnBrk="1" hangingPunct="1"/>
              <a:t>5</a:t>
            </a:fld>
            <a:endParaRPr lang="en-US" altLang="en-US" sz="1200"/>
          </a:p>
        </p:txBody>
      </p:sp>
    </p:spTree>
    <p:extLst>
      <p:ext uri="{BB962C8B-B14F-4D97-AF65-F5344CB8AC3E}">
        <p14:creationId xmlns:p14="http://schemas.microsoft.com/office/powerpoint/2010/main" val="228578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217488" y="317500"/>
            <a:ext cx="6432550" cy="36195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73E0BF81-3A14-4380-9D36-072754CC99A8}" type="slidenum">
              <a:rPr lang="en-US" altLang="en-US" sz="1200"/>
              <a:pPr eaLnBrk="1" hangingPunct="1"/>
              <a:t>6</a:t>
            </a:fld>
            <a:endParaRPr lang="en-US" altLang="en-US" sz="1200"/>
          </a:p>
        </p:txBody>
      </p:sp>
    </p:spTree>
    <p:extLst>
      <p:ext uri="{BB962C8B-B14F-4D97-AF65-F5344CB8AC3E}">
        <p14:creationId xmlns:p14="http://schemas.microsoft.com/office/powerpoint/2010/main" val="99610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xfrm>
            <a:off x="217488" y="317500"/>
            <a:ext cx="6432550" cy="3619500"/>
          </a:xfrm>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B0576DBD-7B48-4D80-A3AF-DF94B8435569}" type="slidenum">
              <a:rPr lang="en-US" altLang="en-US" sz="1200"/>
              <a:pPr eaLnBrk="1" hangingPunct="1"/>
              <a:t>14</a:t>
            </a:fld>
            <a:endParaRPr lang="en-US" altLang="en-US" sz="1200"/>
          </a:p>
        </p:txBody>
      </p:sp>
    </p:spTree>
    <p:extLst>
      <p:ext uri="{BB962C8B-B14F-4D97-AF65-F5344CB8AC3E}">
        <p14:creationId xmlns:p14="http://schemas.microsoft.com/office/powerpoint/2010/main" val="404695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217488" y="317500"/>
            <a:ext cx="6432550" cy="36195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73E0BF81-3A14-4380-9D36-072754CC99A8}" type="slidenum">
              <a:rPr lang="en-US" altLang="en-US" sz="1200"/>
              <a:pPr eaLnBrk="1" hangingPunct="1"/>
              <a:t>15</a:t>
            </a:fld>
            <a:endParaRPr lang="en-US" altLang="en-US" sz="1200"/>
          </a:p>
        </p:txBody>
      </p:sp>
    </p:spTree>
    <p:extLst>
      <p:ext uri="{BB962C8B-B14F-4D97-AF65-F5344CB8AC3E}">
        <p14:creationId xmlns:p14="http://schemas.microsoft.com/office/powerpoint/2010/main" val="8051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217488" y="317500"/>
            <a:ext cx="6432550" cy="36195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73E0BF81-3A14-4380-9D36-072754CC99A8}" type="slidenum">
              <a:rPr lang="en-US" altLang="en-US" sz="1200"/>
              <a:pPr eaLnBrk="1" hangingPunct="1"/>
              <a:t>16</a:t>
            </a:fld>
            <a:endParaRPr lang="en-US" altLang="en-US" sz="1200"/>
          </a:p>
        </p:txBody>
      </p:sp>
    </p:spTree>
    <p:extLst>
      <p:ext uri="{BB962C8B-B14F-4D97-AF65-F5344CB8AC3E}">
        <p14:creationId xmlns:p14="http://schemas.microsoft.com/office/powerpoint/2010/main" val="36699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xfrm>
            <a:off x="217488" y="317500"/>
            <a:ext cx="6432550" cy="3619500"/>
          </a:xfrm>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B0576DBD-7B48-4D80-A3AF-DF94B8435569}" type="slidenum">
              <a:rPr lang="en-US" altLang="en-US" sz="1200"/>
              <a:pPr eaLnBrk="1" hangingPunct="1"/>
              <a:t>31</a:t>
            </a:fld>
            <a:endParaRPr lang="en-US" altLang="en-US" sz="1200"/>
          </a:p>
        </p:txBody>
      </p:sp>
    </p:spTree>
    <p:extLst>
      <p:ext uri="{BB962C8B-B14F-4D97-AF65-F5344CB8AC3E}">
        <p14:creationId xmlns:p14="http://schemas.microsoft.com/office/powerpoint/2010/main" val="236848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F1F1FD-41F5-40BD-8F7D-4006BA1C872B}" type="slidenum">
              <a:rPr lang="en-US" altLang="en-US" smtClean="0"/>
              <a:pPr>
                <a:spcBef>
                  <a:spcPct val="0"/>
                </a:spcBef>
              </a:pPr>
              <a:t>35</a:t>
            </a:fld>
            <a:endParaRPr lang="en-US" altLang="en-US"/>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1313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4F412D-FE1F-4397-81E4-CF954BAB1C28}" type="slidenum">
              <a:rPr lang="en-US" altLang="en-US" smtClean="0"/>
              <a:pPr>
                <a:spcBef>
                  <a:spcPct val="0"/>
                </a:spcBef>
              </a:pPr>
              <a:t>36</a:t>
            </a:fld>
            <a:endParaRPr lang="en-US" alt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848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024589-F4A4-4121-BE13-675FAB6850E1}" type="slidenum">
              <a:rPr lang="en-US" altLang="en-US" smtClean="0"/>
              <a:pPr>
                <a:spcBef>
                  <a:spcPct val="0"/>
                </a:spcBef>
              </a:pPr>
              <a:t>37</a:t>
            </a:fld>
            <a:endParaRPr lang="en-US" alt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9639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7411284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8858621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448606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4960577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36095059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18702288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1964053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063272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04704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833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555852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13194704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5193258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2780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5/24/2023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Tree>
    <p:extLst>
      <p:ext uri="{BB962C8B-B14F-4D97-AF65-F5344CB8AC3E}">
        <p14:creationId xmlns:p14="http://schemas.microsoft.com/office/powerpoint/2010/main" val="390626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903402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5/24/2023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spTree>
    <p:extLst>
      <p:ext uri="{BB962C8B-B14F-4D97-AF65-F5344CB8AC3E}">
        <p14:creationId xmlns:p14="http://schemas.microsoft.com/office/powerpoint/2010/main" val="416162749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43875001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503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5403160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3190393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77297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2220483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9613189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2781814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472711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246521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bE2fQlFEe7w" TargetMode="External"/><Relationship Id="rId2" Type="http://schemas.openxmlformats.org/officeDocument/2006/relationships/hyperlink" Target="https://youtu.be/cFzYL1ETYsA"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mass.pbslearningmedia.org/resource/biot11.sci.life.gen.competentcells/transforming-competent-cells/"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endParaRPr lang="en-US"/>
          </a:p>
        </p:txBody>
      </p:sp>
      <p:sp>
        <p:nvSpPr>
          <p:cNvPr id="4" name="Text Placeholder 3"/>
          <p:cNvSpPr>
            <a:spLocks noGrp="1"/>
          </p:cNvSpPr>
          <p:nvPr>
            <p:ph type="body" sz="quarter" idx="10"/>
          </p:nvPr>
        </p:nvSpPr>
        <p:spPr/>
        <p:txBody>
          <a:bodyPr/>
          <a:lstStyle/>
          <a:p>
            <a:r>
              <a:rPr lang="en-US"/>
              <a:t>Lab 5A</a:t>
            </a:r>
            <a:endParaRPr lang="en-US" dirty="0"/>
          </a:p>
        </p:txBody>
      </p:sp>
      <p:sp>
        <p:nvSpPr>
          <p:cNvPr id="2" name="Title 1"/>
          <p:cNvSpPr>
            <a:spLocks noGrp="1"/>
          </p:cNvSpPr>
          <p:nvPr>
            <p:ph type="title"/>
          </p:nvPr>
        </p:nvSpPr>
        <p:spPr/>
        <p:txBody>
          <a:bodyPr/>
          <a:lstStyle/>
          <a:p>
            <a:r>
              <a:rPr lang="en-US"/>
              <a:t>Getting </a:t>
            </a:r>
            <a:br>
              <a:rPr lang="en-US"/>
            </a:br>
            <a:r>
              <a:rPr lang="en-US"/>
              <a:t>recombinant </a:t>
            </a:r>
            <a:br>
              <a:rPr lang="en-US"/>
            </a:br>
            <a:r>
              <a:rPr lang="en-US"/>
              <a:t>plasmids </a:t>
            </a:r>
            <a:br>
              <a:rPr lang="en-US"/>
            </a:br>
            <a:r>
              <a:rPr lang="en-US"/>
              <a:t>in bacteria</a:t>
            </a:r>
            <a:endParaRPr lang="en-US" dirty="0"/>
          </a:p>
        </p:txBody>
      </p:sp>
    </p:spTree>
    <p:extLst>
      <p:ext uri="{BB962C8B-B14F-4D97-AF65-F5344CB8AC3E}">
        <p14:creationId xmlns:p14="http://schemas.microsoft.com/office/powerpoint/2010/main" val="26427516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484717" y="1706882"/>
            <a:ext cx="11222376" cy="4310859"/>
          </a:xfrm>
        </p:spPr>
        <p:txBody>
          <a:bodyPr/>
          <a:lstStyle/>
          <a:p>
            <a:r>
              <a:rPr lang="en-US" sz="2800" dirty="0"/>
              <a:t>Teacher Guide Page 105</a:t>
            </a:r>
          </a:p>
          <a:p>
            <a:r>
              <a:rPr lang="en-US" sz="2800" dirty="0"/>
              <a:t>Student Guide: page 65</a:t>
            </a:r>
          </a:p>
          <a:p>
            <a:endParaRPr lang="en-US" sz="2800" dirty="0"/>
          </a:p>
          <a:p>
            <a:r>
              <a:rPr lang="en-US" sz="2800" dirty="0"/>
              <a:t>Since we provide the plasmid the tube of culture is RP not LIG.</a:t>
            </a:r>
          </a:p>
        </p:txBody>
      </p:sp>
      <p:sp>
        <p:nvSpPr>
          <p:cNvPr id="2" name="Title 1"/>
          <p:cNvSpPr>
            <a:spLocks noGrp="1"/>
          </p:cNvSpPr>
          <p:nvPr>
            <p:ph type="title"/>
          </p:nvPr>
        </p:nvSpPr>
        <p:spPr/>
        <p:txBody>
          <a:bodyPr/>
          <a:lstStyle/>
          <a:p>
            <a:r>
              <a:rPr lang="en-US" dirty="0"/>
              <a:t>guides ( 2019 Guide)</a:t>
            </a:r>
          </a:p>
        </p:txBody>
      </p:sp>
    </p:spTree>
    <p:extLst>
      <p:ext uri="{BB962C8B-B14F-4D97-AF65-F5344CB8AC3E}">
        <p14:creationId xmlns:p14="http://schemas.microsoft.com/office/powerpoint/2010/main" val="21387164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484717" y="1706882"/>
            <a:ext cx="11222376" cy="4310859"/>
          </a:xfrm>
        </p:spPr>
        <p:txBody>
          <a:bodyPr/>
          <a:lstStyle/>
          <a:p>
            <a:r>
              <a:rPr lang="en-US" sz="2600" dirty="0"/>
              <a:t>Tab C- abridged sequence</a:t>
            </a:r>
          </a:p>
          <a:p>
            <a:r>
              <a:rPr lang="en-US" sz="2600" dirty="0"/>
              <a:t>Starts on page C-35</a:t>
            </a:r>
          </a:p>
          <a:p>
            <a:r>
              <a:rPr lang="en-US" sz="2600" dirty="0"/>
              <a:t>Student</a:t>
            </a:r>
          </a:p>
          <a:p>
            <a:pPr lvl="1"/>
            <a:r>
              <a:rPr lang="en-US" sz="2200" dirty="0"/>
              <a:t>Introduction</a:t>
            </a:r>
          </a:p>
          <a:p>
            <a:pPr lvl="1"/>
            <a:r>
              <a:rPr lang="en-US" sz="2200" dirty="0"/>
              <a:t>Goals</a:t>
            </a:r>
          </a:p>
          <a:p>
            <a:pPr lvl="1"/>
            <a:r>
              <a:rPr lang="en-US" sz="2200" dirty="0"/>
              <a:t>What do you already know?</a:t>
            </a:r>
          </a:p>
          <a:p>
            <a:pPr lvl="1"/>
            <a:r>
              <a:rPr lang="en-US" sz="2200" dirty="0"/>
              <a:t>Transforming bacteria with recombinant plasmids</a:t>
            </a:r>
          </a:p>
          <a:p>
            <a:pPr lvl="1"/>
            <a:r>
              <a:rPr lang="en-US" sz="2200" dirty="0"/>
              <a:t>Laboratory 5a: Transforming bacteria with the para-R plasmid</a:t>
            </a:r>
          </a:p>
          <a:p>
            <a:pPr lvl="1"/>
            <a:r>
              <a:rPr lang="en-US" sz="2200" dirty="0"/>
              <a:t>Questions</a:t>
            </a:r>
          </a:p>
          <a:p>
            <a:pPr lvl="1"/>
            <a:r>
              <a:rPr lang="en-US" sz="2200" dirty="0"/>
              <a:t>Glossary</a:t>
            </a:r>
          </a:p>
        </p:txBody>
      </p:sp>
      <p:sp>
        <p:nvSpPr>
          <p:cNvPr id="2" name="Title 1"/>
          <p:cNvSpPr>
            <a:spLocks noGrp="1"/>
          </p:cNvSpPr>
          <p:nvPr>
            <p:ph type="title"/>
          </p:nvPr>
        </p:nvSpPr>
        <p:spPr/>
        <p:txBody>
          <a:bodyPr/>
          <a:lstStyle/>
          <a:p>
            <a:r>
              <a:rPr lang="en-US" dirty="0"/>
              <a:t>Student guides ( 2015 manual)</a:t>
            </a:r>
          </a:p>
        </p:txBody>
      </p:sp>
    </p:spTree>
    <p:extLst>
      <p:ext uri="{BB962C8B-B14F-4D97-AF65-F5344CB8AC3E}">
        <p14:creationId xmlns:p14="http://schemas.microsoft.com/office/powerpoint/2010/main" val="25435675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sz="3600" dirty="0"/>
              <a:t>Tab C- abridged sequence</a:t>
            </a:r>
          </a:p>
          <a:p>
            <a:r>
              <a:rPr lang="en-US" sz="3600" dirty="0"/>
              <a:t>Starts on page C-39</a:t>
            </a:r>
          </a:p>
          <a:p>
            <a:pPr lvl="1"/>
            <a:r>
              <a:rPr lang="en-US" sz="3200" dirty="0"/>
              <a:t>Assumptions of prior knowledge</a:t>
            </a:r>
          </a:p>
          <a:p>
            <a:pPr lvl="1"/>
            <a:r>
              <a:rPr lang="en-US" sz="3200" dirty="0"/>
              <a:t>Goals and outcomes</a:t>
            </a:r>
          </a:p>
          <a:p>
            <a:pPr lvl="1"/>
            <a:r>
              <a:rPr lang="en-US" sz="3200" dirty="0"/>
              <a:t>Suggested sequence</a:t>
            </a:r>
          </a:p>
          <a:p>
            <a:pPr lvl="1"/>
            <a:r>
              <a:rPr lang="en-US" sz="3200" dirty="0"/>
              <a:t>Preparation </a:t>
            </a:r>
          </a:p>
          <a:p>
            <a:pPr lvl="1"/>
            <a:r>
              <a:rPr lang="en-US" sz="3200" dirty="0"/>
              <a:t>Flowcharts</a:t>
            </a:r>
          </a:p>
        </p:txBody>
      </p:sp>
      <p:sp>
        <p:nvSpPr>
          <p:cNvPr id="2" name="Title 1"/>
          <p:cNvSpPr>
            <a:spLocks noGrp="1"/>
          </p:cNvSpPr>
          <p:nvPr>
            <p:ph type="title"/>
          </p:nvPr>
        </p:nvSpPr>
        <p:spPr/>
        <p:txBody>
          <a:bodyPr/>
          <a:lstStyle/>
          <a:p>
            <a:r>
              <a:rPr lang="en-US" dirty="0"/>
              <a:t>Teacher guide ( 2015 manual)</a:t>
            </a:r>
          </a:p>
        </p:txBody>
      </p:sp>
    </p:spTree>
    <p:extLst>
      <p:ext uri="{BB962C8B-B14F-4D97-AF65-F5344CB8AC3E}">
        <p14:creationId xmlns:p14="http://schemas.microsoft.com/office/powerpoint/2010/main" val="4935167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97412" y="1289057"/>
            <a:ext cx="5994588" cy="4811223"/>
          </a:xfrm>
          <a:prstGeom prst="rect">
            <a:avLst/>
          </a:prstGeom>
          <a:solidFill>
            <a:schemeClr val="bg1"/>
          </a:solidFill>
        </p:spPr>
        <p:txBody>
          <a:bodyPr wrap="square" rtlCol="0">
            <a:spAutoFit/>
          </a:bodyPr>
          <a:lstStyle/>
          <a:p>
            <a:endParaRPr lang="en-US" sz="1400" b="1" dirty="0"/>
          </a:p>
        </p:txBody>
      </p:sp>
      <p:sp>
        <p:nvSpPr>
          <p:cNvPr id="9" name="Content Placeholder 8"/>
          <p:cNvSpPr>
            <a:spLocks noGrp="1"/>
          </p:cNvSpPr>
          <p:nvPr>
            <p:ph sz="quarter" idx="14"/>
          </p:nvPr>
        </p:nvSpPr>
        <p:spPr/>
        <p:txBody>
          <a:bodyPr/>
          <a:lstStyle/>
          <a:p>
            <a:r>
              <a:rPr lang="en-US" dirty="0"/>
              <a:t>Relationship between DNA, genes, proteins, and traits</a:t>
            </a:r>
          </a:p>
          <a:p>
            <a:r>
              <a:rPr lang="en-US" dirty="0"/>
              <a:t>DNA is double-stranded molecule with nucleotides</a:t>
            </a:r>
          </a:p>
          <a:p>
            <a:r>
              <a:rPr lang="en-US" dirty="0"/>
              <a:t>Transcription</a:t>
            </a:r>
          </a:p>
          <a:p>
            <a:r>
              <a:rPr lang="en-US" dirty="0"/>
              <a:t>Translation </a:t>
            </a:r>
          </a:p>
        </p:txBody>
      </p:sp>
      <p:sp>
        <p:nvSpPr>
          <p:cNvPr id="2" name="Title 1"/>
          <p:cNvSpPr>
            <a:spLocks noGrp="1"/>
          </p:cNvSpPr>
          <p:nvPr>
            <p:ph type="title"/>
          </p:nvPr>
        </p:nvSpPr>
        <p:spPr/>
        <p:txBody>
          <a:bodyPr/>
          <a:lstStyle/>
          <a:p>
            <a:r>
              <a:rPr lang="en-US"/>
              <a:t>Previous knowledge and skills</a:t>
            </a:r>
            <a:endParaRPr lang="en-US" dirty="0"/>
          </a:p>
        </p:txBody>
      </p:sp>
      <p:pic>
        <p:nvPicPr>
          <p:cNvPr id="12" name="Picture 97" descr="mad25537_11_04A"/>
          <p:cNvPicPr>
            <a:picLocks noChangeAspect="1" noChangeArrowheads="1"/>
          </p:cNvPicPr>
          <p:nvPr/>
        </p:nvPicPr>
        <p:blipFill rotWithShape="1">
          <a:blip r:embed="rId2">
            <a:extLst>
              <a:ext uri="{28A0092B-C50C-407E-A947-70E740481C1C}">
                <a14:useLocalDpi xmlns:a14="http://schemas.microsoft.com/office/drawing/2010/main" val="0"/>
              </a:ext>
            </a:extLst>
          </a:blip>
          <a:srcRect t="2254"/>
          <a:stretch/>
        </p:blipFill>
        <p:spPr bwMode="auto">
          <a:xfrm>
            <a:off x="6197412" y="1581150"/>
            <a:ext cx="5655532" cy="39280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488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9" name="TextBox 16"/>
          <p:cNvSpPr txBox="1">
            <a:spLocks noChangeArrowheads="1"/>
          </p:cNvSpPr>
          <p:nvPr/>
        </p:nvSpPr>
        <p:spPr bwMode="auto">
          <a:xfrm>
            <a:off x="5667377" y="3625851"/>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2" name="TextBox 1"/>
          <p:cNvSpPr txBox="1"/>
          <p:nvPr/>
        </p:nvSpPr>
        <p:spPr>
          <a:xfrm>
            <a:off x="348218" y="1277394"/>
            <a:ext cx="11130933" cy="2246769"/>
          </a:xfrm>
          <a:prstGeom prst="rect">
            <a:avLst/>
          </a:prstGeom>
          <a:noFill/>
        </p:spPr>
        <p:txBody>
          <a:bodyPr wrap="square" rtlCol="0">
            <a:spAutoFit/>
          </a:bodyPr>
          <a:lstStyle/>
          <a:p>
            <a:pPr marL="342891" indent="-342891">
              <a:buFont typeface="Arial" charset="0"/>
              <a:buChar char="•"/>
            </a:pPr>
            <a:r>
              <a:rPr lang="en-US" sz="2800" b="1" dirty="0"/>
              <a:t>Students learn to employ basic microbiology methods including aseptic technique and plating their bacterial cells.</a:t>
            </a:r>
          </a:p>
          <a:p>
            <a:pPr marL="342891" indent="-342891">
              <a:buFont typeface="Arial" charset="0"/>
              <a:buChar char="•"/>
            </a:pPr>
            <a:r>
              <a:rPr lang="en-US" sz="2800" b="1" dirty="0"/>
              <a:t>Students make predictions about growing their bacteria under different media conditions and compare their predictions with results. </a:t>
            </a:r>
          </a:p>
        </p:txBody>
      </p:sp>
      <p:sp>
        <p:nvSpPr>
          <p:cNvPr id="5"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Laboratory 5a: Procedures</a:t>
            </a:r>
            <a:endParaRPr lang="en-US" sz="3467" i="1" dirty="0"/>
          </a:p>
        </p:txBody>
      </p:sp>
    </p:spTree>
    <p:extLst>
      <p:ext uri="{BB962C8B-B14F-4D97-AF65-F5344CB8AC3E}">
        <p14:creationId xmlns:p14="http://schemas.microsoft.com/office/powerpoint/2010/main" val="295950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6118" y="923925"/>
            <a:ext cx="7392457" cy="6130838"/>
          </a:xfrm>
        </p:spPr>
        <p:txBody>
          <a:bodyPr>
            <a:normAutofit fontScale="55000" lnSpcReduction="20000"/>
          </a:bodyPr>
          <a:lstStyle/>
          <a:p>
            <a:pPr>
              <a:lnSpc>
                <a:spcPct val="120000"/>
              </a:lnSpc>
              <a:spcBef>
                <a:spcPts val="600"/>
              </a:spcBef>
              <a:spcAft>
                <a:spcPts val="600"/>
              </a:spcAft>
            </a:pPr>
            <a:r>
              <a:rPr lang="en-AU" sz="3500" dirty="0"/>
              <a:t>Use caution when handling </a:t>
            </a:r>
            <a:r>
              <a:rPr lang="en-AU" sz="3500" i="1" dirty="0"/>
              <a:t>E. coli </a:t>
            </a:r>
            <a:r>
              <a:rPr lang="en-AU" sz="3500" dirty="0"/>
              <a:t>bacteria and use aseptic technique</a:t>
            </a:r>
          </a:p>
          <a:p>
            <a:pPr>
              <a:lnSpc>
                <a:spcPct val="120000"/>
              </a:lnSpc>
              <a:spcBef>
                <a:spcPts val="600"/>
              </a:spcBef>
              <a:spcAft>
                <a:spcPts val="600"/>
              </a:spcAft>
            </a:pPr>
            <a:r>
              <a:rPr lang="en-AU" sz="3500" dirty="0"/>
              <a:t>Aseptic technique ensures protection of the lab worker and protection of the bacterial sample</a:t>
            </a:r>
          </a:p>
          <a:p>
            <a:pPr lvl="1">
              <a:lnSpc>
                <a:spcPct val="120000"/>
              </a:lnSpc>
              <a:spcBef>
                <a:spcPts val="600"/>
              </a:spcBef>
              <a:spcAft>
                <a:spcPts val="600"/>
              </a:spcAft>
              <a:buFont typeface="Courier New" charset="0"/>
              <a:buChar char="o"/>
            </a:pPr>
            <a:r>
              <a:rPr lang="en-AU" sz="3500" dirty="0"/>
              <a:t>Do not touch anything that has been or will be in contact with </a:t>
            </a:r>
            <a:r>
              <a:rPr lang="en-AU" sz="3500" i="1" dirty="0"/>
              <a:t>E. coli </a:t>
            </a:r>
            <a:r>
              <a:rPr lang="en-AU" sz="3500" dirty="0"/>
              <a:t>bacteria. Wear gloves when handling equipment that comes into contact with bacteria.</a:t>
            </a:r>
          </a:p>
          <a:p>
            <a:pPr lvl="1">
              <a:lnSpc>
                <a:spcPct val="120000"/>
              </a:lnSpc>
              <a:spcBef>
                <a:spcPts val="600"/>
              </a:spcBef>
              <a:spcAft>
                <a:spcPts val="600"/>
              </a:spcAft>
              <a:buFont typeface="Courier New" charset="0"/>
              <a:buChar char="o"/>
            </a:pPr>
            <a:r>
              <a:rPr lang="en-AU" sz="3500" dirty="0"/>
              <a:t>Avoid spills or contamination or surfaces with anything that has been in contact with </a:t>
            </a:r>
            <a:r>
              <a:rPr lang="en-AU" sz="3500" i="1" dirty="0"/>
              <a:t>E. coli</a:t>
            </a:r>
            <a:r>
              <a:rPr lang="en-AU" sz="3500" dirty="0"/>
              <a:t>. Immediately inform your demonstrator if a spill occurs.</a:t>
            </a:r>
          </a:p>
          <a:p>
            <a:pPr lvl="1">
              <a:lnSpc>
                <a:spcPct val="120000"/>
              </a:lnSpc>
              <a:spcBef>
                <a:spcPts val="600"/>
              </a:spcBef>
              <a:spcAft>
                <a:spcPts val="600"/>
              </a:spcAft>
              <a:buFont typeface="Courier New" charset="0"/>
              <a:buChar char="o"/>
            </a:pPr>
            <a:r>
              <a:rPr lang="en-AU" sz="3500" dirty="0"/>
              <a:t>When you have finished using tubes, pipette tips and cell spreaders, immediately place them into the biohazard bag or waste container.</a:t>
            </a:r>
          </a:p>
          <a:p>
            <a:pPr lvl="1">
              <a:lnSpc>
                <a:spcPct val="120000"/>
              </a:lnSpc>
              <a:spcBef>
                <a:spcPts val="600"/>
              </a:spcBef>
              <a:spcAft>
                <a:spcPts val="600"/>
              </a:spcAft>
              <a:buFont typeface="Courier New" charset="0"/>
              <a:buChar char="o"/>
            </a:pPr>
            <a:r>
              <a:rPr lang="en-AU" sz="3500" dirty="0"/>
              <a:t>When directed to do so, place your Petri dishes in the autoclave bag.</a:t>
            </a:r>
          </a:p>
          <a:p>
            <a:pPr lvl="1">
              <a:lnSpc>
                <a:spcPct val="120000"/>
              </a:lnSpc>
              <a:spcBef>
                <a:spcPts val="600"/>
              </a:spcBef>
              <a:spcAft>
                <a:spcPts val="600"/>
              </a:spcAft>
              <a:buFont typeface="Courier New" charset="0"/>
              <a:buChar char="o"/>
            </a:pPr>
            <a:r>
              <a:rPr lang="en-AU" sz="3500" dirty="0"/>
              <a:t>Wash your hands well with soap after completing the lab.</a:t>
            </a:r>
          </a:p>
          <a:p>
            <a:pPr lvl="1"/>
            <a:endParaRPr lang="en-AU" sz="2000" dirty="0"/>
          </a:p>
        </p:txBody>
      </p:sp>
      <p:sp>
        <p:nvSpPr>
          <p:cNvPr id="4" name="Title 4"/>
          <p:cNvSpPr txBox="1">
            <a:spLocks/>
          </p:cNvSpPr>
          <p:nvPr/>
        </p:nvSpPr>
        <p:spPr>
          <a:xfrm>
            <a:off x="360893" y="181609"/>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a:t>Chapter 5a: Safety</a:t>
            </a:r>
            <a:endParaRPr lang="en-US" sz="3467" i="1" dirty="0"/>
          </a:p>
        </p:txBody>
      </p:sp>
      <p:pic>
        <p:nvPicPr>
          <p:cNvPr id="5" name="Picture 2" descr="Bel-Art™ SP Scienceware™ Benchtop Biohazard Disposal Bags">
            <a:extLst>
              <a:ext uri="{FF2B5EF4-FFF2-40B4-BE49-F238E27FC236}">
                <a16:creationId xmlns:a16="http://schemas.microsoft.com/office/drawing/2014/main" id="{F004A4C4-9210-AD47-C143-B2A4DEB39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68" b="3768"/>
          <a:stretch>
            <a:fillRect/>
          </a:stretch>
        </p:blipFill>
        <p:spPr bwMode="auto">
          <a:xfrm>
            <a:off x="7807227" y="1364243"/>
            <a:ext cx="4128655" cy="381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7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0386" y="1600201"/>
            <a:ext cx="7051231" cy="4525963"/>
          </a:xfrm>
        </p:spPr>
      </p:pic>
      <p:sp>
        <p:nvSpPr>
          <p:cNvPr id="4"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Chapter 5a: Overview of Lab</a:t>
            </a:r>
            <a:endParaRPr lang="en-US" sz="3467" i="1" dirty="0"/>
          </a:p>
        </p:txBody>
      </p:sp>
    </p:spTree>
    <p:extLst>
      <p:ext uri="{BB962C8B-B14F-4D97-AF65-F5344CB8AC3E}">
        <p14:creationId xmlns:p14="http://schemas.microsoft.com/office/powerpoint/2010/main" val="161208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110" y="169485"/>
            <a:ext cx="6868894" cy="502329"/>
          </a:xfrm>
        </p:spPr>
        <p:txBody>
          <a:bodyPr/>
          <a:lstStyle/>
          <a:p>
            <a:r>
              <a:rPr lang="en-US" dirty="0"/>
              <a:t>Teacher  Preparation </a:t>
            </a:r>
          </a:p>
        </p:txBody>
      </p:sp>
      <p:sp>
        <p:nvSpPr>
          <p:cNvPr id="3" name="Content Placeholder 2"/>
          <p:cNvSpPr>
            <a:spLocks noGrp="1"/>
          </p:cNvSpPr>
          <p:nvPr>
            <p:ph idx="1"/>
          </p:nvPr>
        </p:nvSpPr>
        <p:spPr>
          <a:xfrm>
            <a:off x="7236110" y="671814"/>
            <a:ext cx="4174252" cy="4152633"/>
          </a:xfrm>
        </p:spPr>
        <p:txBody>
          <a:bodyPr/>
          <a:lstStyle/>
          <a:p>
            <a:r>
              <a:rPr lang="en-US" sz="1800" dirty="0"/>
              <a:t>Pages 109-110 (2019)</a:t>
            </a:r>
          </a:p>
          <a:p>
            <a:r>
              <a:rPr lang="en-US" sz="1800" dirty="0"/>
              <a:t>Pages C-43 through C-44 (2015)</a:t>
            </a:r>
          </a:p>
          <a:p>
            <a:r>
              <a:rPr lang="en-US" sz="1800" dirty="0"/>
              <a:t>Copy handouts</a:t>
            </a:r>
          </a:p>
          <a:p>
            <a:pPr lvl="1"/>
            <a:r>
              <a:rPr lang="en-US" sz="1800" dirty="0"/>
              <a:t>Bacterial growth predictions(RM5)</a:t>
            </a:r>
          </a:p>
          <a:p>
            <a:pPr lvl="1"/>
            <a:r>
              <a:rPr lang="en-US" sz="1800" dirty="0"/>
              <a:t>Flowcharts</a:t>
            </a:r>
          </a:p>
          <a:p>
            <a:r>
              <a:rPr lang="en-US" sz="1800" dirty="0"/>
              <a:t>Calibrate water bath</a:t>
            </a:r>
          </a:p>
          <a:p>
            <a:r>
              <a:rPr lang="en-US" sz="1800" dirty="0"/>
              <a:t>Aliquot reagents**** </a:t>
            </a:r>
          </a:p>
          <a:p>
            <a:r>
              <a:rPr lang="en-US" sz="1800" dirty="0"/>
              <a:t>Discuss proper aseptic techniques!!!</a:t>
            </a:r>
          </a:p>
          <a:p>
            <a:pPr lvl="1"/>
            <a:r>
              <a:rPr lang="en-US" sz="1800" dirty="0"/>
              <a:t>Refer to Workshop  materials </a:t>
            </a:r>
          </a:p>
          <a:p>
            <a:r>
              <a:rPr lang="en-US" sz="1800" dirty="0"/>
              <a:t>Sterile techniques!</a:t>
            </a:r>
          </a:p>
          <a:p>
            <a:pPr lvl="1"/>
            <a:endParaRPr lang="en-US" dirty="0"/>
          </a:p>
        </p:txBody>
      </p:sp>
      <p:pic>
        <p:nvPicPr>
          <p:cNvPr id="9" name="Picture 8">
            <a:extLst>
              <a:ext uri="{FF2B5EF4-FFF2-40B4-BE49-F238E27FC236}">
                <a16:creationId xmlns:a16="http://schemas.microsoft.com/office/drawing/2014/main" id="{1C27A962-E4D6-2A3B-C268-62CDC910FA3B}"/>
              </a:ext>
            </a:extLst>
          </p:cNvPr>
          <p:cNvPicPr>
            <a:picLocks noChangeAspect="1"/>
          </p:cNvPicPr>
          <p:nvPr/>
        </p:nvPicPr>
        <p:blipFill>
          <a:blip r:embed="rId2"/>
          <a:stretch>
            <a:fillRect/>
          </a:stretch>
        </p:blipFill>
        <p:spPr>
          <a:xfrm>
            <a:off x="154429" y="157983"/>
            <a:ext cx="6015551" cy="6542033"/>
          </a:xfrm>
          <a:prstGeom prst="rect">
            <a:avLst/>
          </a:prstGeom>
        </p:spPr>
      </p:pic>
      <p:pic>
        <p:nvPicPr>
          <p:cNvPr id="10" name="Picture 9">
            <a:extLst>
              <a:ext uri="{FF2B5EF4-FFF2-40B4-BE49-F238E27FC236}">
                <a16:creationId xmlns:a16="http://schemas.microsoft.com/office/drawing/2014/main" id="{B2E7DFE1-C86A-0DA7-954C-731D4E7291F6}"/>
              </a:ext>
            </a:extLst>
          </p:cNvPr>
          <p:cNvPicPr>
            <a:picLocks noChangeAspect="1"/>
          </p:cNvPicPr>
          <p:nvPr/>
        </p:nvPicPr>
        <p:blipFill>
          <a:blip r:embed="rId3"/>
          <a:stretch>
            <a:fillRect/>
          </a:stretch>
        </p:blipFill>
        <p:spPr>
          <a:xfrm>
            <a:off x="6422900" y="5180259"/>
            <a:ext cx="5578323" cy="1005927"/>
          </a:xfrm>
          <a:prstGeom prst="rect">
            <a:avLst/>
          </a:prstGeom>
        </p:spPr>
      </p:pic>
      <p:pic>
        <p:nvPicPr>
          <p:cNvPr id="11" name="Picture 10">
            <a:extLst>
              <a:ext uri="{FF2B5EF4-FFF2-40B4-BE49-F238E27FC236}">
                <a16:creationId xmlns:a16="http://schemas.microsoft.com/office/drawing/2014/main" id="{EE689E96-6E4A-271B-A1E3-33D84E01777B}"/>
              </a:ext>
            </a:extLst>
          </p:cNvPr>
          <p:cNvPicPr>
            <a:picLocks noChangeAspect="1"/>
          </p:cNvPicPr>
          <p:nvPr/>
        </p:nvPicPr>
        <p:blipFill rotWithShape="1">
          <a:blip r:embed="rId4">
            <a:extLst>
              <a:ext uri="{28A0092B-C50C-407E-A947-70E740481C1C}">
                <a14:useLocalDpi xmlns:a14="http://schemas.microsoft.com/office/drawing/2010/main" val="0"/>
              </a:ext>
            </a:extLst>
          </a:blip>
          <a:srcRect b="77683"/>
          <a:stretch/>
        </p:blipFill>
        <p:spPr bwMode="auto">
          <a:xfrm>
            <a:off x="6422900" y="4780209"/>
            <a:ext cx="5614670" cy="4000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422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7"/>
          </p:nvPr>
        </p:nvSpPr>
        <p:spPr>
          <a:xfrm>
            <a:off x="366986" y="1343222"/>
            <a:ext cx="7521228" cy="4230457"/>
          </a:xfrm>
        </p:spPr>
        <p:txBody>
          <a:bodyPr/>
          <a:lstStyle/>
          <a:p>
            <a:r>
              <a:rPr lang="en-US" altLang="en-US" sz="2800" dirty="0"/>
              <a:t>KEEP COMPETENT CELLS FROZEN UNTIL TRANSFORMATION DAY</a:t>
            </a:r>
          </a:p>
          <a:p>
            <a:r>
              <a:rPr lang="en-US" altLang="en-US" sz="2800" dirty="0"/>
              <a:t>At least 1 day before the lab; freeze the gray cryovial rack.</a:t>
            </a:r>
          </a:p>
          <a:p>
            <a:r>
              <a:rPr lang="en-US" altLang="en-US" sz="2800" dirty="0"/>
              <a:t>Day of the lab:</a:t>
            </a:r>
          </a:p>
          <a:p>
            <a:pPr lvl="1"/>
            <a:r>
              <a:rPr lang="en-US" altLang="en-US" sz="2400" dirty="0"/>
              <a:t>Take out number of tubes need for transformation</a:t>
            </a:r>
          </a:p>
          <a:p>
            <a:pPr lvl="2"/>
            <a:r>
              <a:rPr lang="en-US" altLang="en-US" sz="2000" dirty="0"/>
              <a:t>Each group will need 100 µL of competent cells</a:t>
            </a:r>
          </a:p>
          <a:p>
            <a:pPr lvl="2"/>
            <a:r>
              <a:rPr lang="en-US" altLang="en-US" sz="2000" dirty="0"/>
              <a:t>Place tubes in wet ice to defrost</a:t>
            </a:r>
          </a:p>
          <a:p>
            <a:pPr lvl="3"/>
            <a:r>
              <a:rPr lang="en-US" altLang="en-US" sz="2000" dirty="0"/>
              <a:t>Will take about 10-15 minutes</a:t>
            </a:r>
          </a:p>
          <a:p>
            <a:pPr lvl="1"/>
            <a:r>
              <a:rPr lang="en-US" altLang="en-US" sz="2000" dirty="0"/>
              <a:t>Return any unused tubes with cells immediately to conical tube and place into freezer</a:t>
            </a:r>
          </a:p>
        </p:txBody>
      </p:sp>
      <p:sp>
        <p:nvSpPr>
          <p:cNvPr id="27650" name="Title 1"/>
          <p:cNvSpPr>
            <a:spLocks noGrp="1"/>
          </p:cNvSpPr>
          <p:nvPr>
            <p:ph type="title"/>
          </p:nvPr>
        </p:nvSpPr>
        <p:spPr/>
        <p:txBody>
          <a:bodyPr/>
          <a:lstStyle/>
          <a:p>
            <a:r>
              <a:rPr lang="en-US"/>
              <a:t>Teacher Preparation </a:t>
            </a:r>
            <a:endParaRPr lang="en-US" altLang="en-US" dirty="0"/>
          </a:p>
        </p:txBody>
      </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3973" b="13973"/>
          <a:stretch>
            <a:fillRect/>
          </a:stretch>
        </p:blipFill>
        <p:spPr/>
      </p:pic>
    </p:spTree>
    <p:extLst>
      <p:ext uri="{BB962C8B-B14F-4D97-AF65-F5344CB8AC3E}">
        <p14:creationId xmlns:p14="http://schemas.microsoft.com/office/powerpoint/2010/main" val="29817814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sz="3200" dirty="0"/>
              <a:t>Control group</a:t>
            </a:r>
          </a:p>
          <a:p>
            <a:pPr lvl="1"/>
            <a:r>
              <a:rPr lang="en-US" sz="2800" dirty="0"/>
              <a:t>No plasmid added</a:t>
            </a:r>
          </a:p>
          <a:p>
            <a:pPr lvl="1"/>
            <a:r>
              <a:rPr lang="en-US" sz="2800" dirty="0"/>
              <a:t>P- tube</a:t>
            </a:r>
          </a:p>
          <a:p>
            <a:r>
              <a:rPr lang="en-US" sz="3200" dirty="0"/>
              <a:t>Treatment group</a:t>
            </a:r>
          </a:p>
          <a:p>
            <a:pPr lvl="1"/>
            <a:r>
              <a:rPr lang="en-US" sz="2800" dirty="0"/>
              <a:t>Add the </a:t>
            </a:r>
            <a:r>
              <a:rPr lang="en-US" sz="2800" dirty="0" err="1"/>
              <a:t>pARA</a:t>
            </a:r>
            <a:r>
              <a:rPr lang="en-US" sz="2800" dirty="0"/>
              <a:t>-R plasmid</a:t>
            </a:r>
          </a:p>
          <a:p>
            <a:pPr lvl="1"/>
            <a:r>
              <a:rPr lang="en-US" sz="2800" dirty="0"/>
              <a:t>P+ tube</a:t>
            </a:r>
          </a:p>
          <a:p>
            <a:pPr lvl="1"/>
            <a:r>
              <a:rPr lang="en-US" sz="2800" dirty="0">
                <a:solidFill>
                  <a:schemeClr val="accent1"/>
                </a:solidFill>
              </a:rPr>
              <a:t>Keep this tube after!</a:t>
            </a:r>
          </a:p>
        </p:txBody>
      </p:sp>
      <p:sp>
        <p:nvSpPr>
          <p:cNvPr id="2" name="Title 1"/>
          <p:cNvSpPr>
            <a:spLocks noGrp="1"/>
          </p:cNvSpPr>
          <p:nvPr>
            <p:ph type="title"/>
          </p:nvPr>
        </p:nvSpPr>
        <p:spPr/>
        <p:txBody>
          <a:bodyPr/>
          <a:lstStyle/>
          <a:p>
            <a:r>
              <a:rPr lang="en-US"/>
              <a:t>Purpose of controls</a:t>
            </a:r>
            <a:endParaRPr lang="en-US" dirty="0"/>
          </a:p>
        </p:txBody>
      </p:sp>
    </p:spTree>
    <p:extLst>
      <p:ext uri="{BB962C8B-B14F-4D97-AF65-F5344CB8AC3E}">
        <p14:creationId xmlns:p14="http://schemas.microsoft.com/office/powerpoint/2010/main" val="6947286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5E9D2-9587-D18D-0896-4722D7F39583}"/>
              </a:ext>
            </a:extLst>
          </p:cNvPr>
          <p:cNvPicPr>
            <a:picLocks noChangeAspect="1"/>
          </p:cNvPicPr>
          <p:nvPr/>
        </p:nvPicPr>
        <p:blipFill>
          <a:blip r:embed="rId2"/>
          <a:stretch>
            <a:fillRect/>
          </a:stretch>
        </p:blipFill>
        <p:spPr>
          <a:xfrm>
            <a:off x="1044532" y="0"/>
            <a:ext cx="8965017" cy="6503437"/>
          </a:xfrm>
          <a:prstGeom prst="rect">
            <a:avLst/>
          </a:prstGeom>
        </p:spPr>
      </p:pic>
      <p:sp>
        <p:nvSpPr>
          <p:cNvPr id="3" name="Google Shape;134;p3">
            <a:extLst>
              <a:ext uri="{FF2B5EF4-FFF2-40B4-BE49-F238E27FC236}">
                <a16:creationId xmlns:a16="http://schemas.microsoft.com/office/drawing/2014/main" id="{F413A50A-E6FB-939F-0DA3-D9BA366E9596}"/>
              </a:ext>
            </a:extLst>
          </p:cNvPr>
          <p:cNvSpPr txBox="1"/>
          <p:nvPr/>
        </p:nvSpPr>
        <p:spPr>
          <a:xfrm>
            <a:off x="9916160" y="2266888"/>
            <a:ext cx="2088573" cy="984830"/>
          </a:xfrm>
          <a:prstGeom prst="rect">
            <a:avLst/>
          </a:prstGeom>
          <a:noFill/>
          <a:ln>
            <a:noFill/>
          </a:ln>
        </p:spPr>
        <p:txBody>
          <a:bodyPr spcFirstLastPara="1" wrap="square" lIns="121900" tIns="60933" rIns="121900" bIns="60933" anchor="t" anchorCtr="0">
            <a:spAutoFit/>
          </a:bodyPr>
          <a:lstStyle/>
          <a:p>
            <a:pPr defTabSz="1219170">
              <a:buClr>
                <a:srgbClr val="000000"/>
              </a:buClr>
              <a:defRPr/>
            </a:pPr>
            <a:r>
              <a:rPr lang="en-US" sz="2800" kern="0" dirty="0">
                <a:solidFill>
                  <a:srgbClr val="FF0000"/>
                </a:solidFill>
                <a:latin typeface="Arial"/>
                <a:ea typeface="Arial"/>
                <a:cs typeface="Arial"/>
                <a:sym typeface="Arial"/>
              </a:rPr>
              <a:t>We are here</a:t>
            </a:r>
            <a:endParaRPr sz="1867" kern="0" dirty="0">
              <a:solidFill>
                <a:srgbClr val="FF0000"/>
              </a:solidFill>
              <a:latin typeface="Arial"/>
              <a:cs typeface="Arial"/>
              <a:sym typeface="Arial"/>
            </a:endParaRPr>
          </a:p>
        </p:txBody>
      </p:sp>
      <p:cxnSp>
        <p:nvCxnSpPr>
          <p:cNvPr id="4" name="Google Shape;135;p3">
            <a:extLst>
              <a:ext uri="{FF2B5EF4-FFF2-40B4-BE49-F238E27FC236}">
                <a16:creationId xmlns:a16="http://schemas.microsoft.com/office/drawing/2014/main" id="{6090A519-EF85-5FD3-C1E4-AD0175F67A29}"/>
              </a:ext>
            </a:extLst>
          </p:cNvPr>
          <p:cNvCxnSpPr>
            <a:cxnSpLocks/>
          </p:cNvCxnSpPr>
          <p:nvPr/>
        </p:nvCxnSpPr>
        <p:spPr>
          <a:xfrm flipH="1" flipV="1">
            <a:off x="9629486" y="3136618"/>
            <a:ext cx="573347" cy="230199"/>
          </a:xfrm>
          <a:prstGeom prst="straightConnector1">
            <a:avLst/>
          </a:prstGeom>
          <a:noFill/>
          <a:ln w="38100" cap="flat" cmpd="sng">
            <a:solidFill>
              <a:srgbClr val="FF0000"/>
            </a:solidFill>
            <a:prstDash val="solid"/>
            <a:round/>
            <a:headEnd type="none" w="sm" len="sm"/>
            <a:tailEnd type="triangle" w="med" len="med"/>
          </a:ln>
        </p:spPr>
      </p:cxnSp>
    </p:spTree>
    <p:extLst>
      <p:ext uri="{BB962C8B-B14F-4D97-AF65-F5344CB8AC3E}">
        <p14:creationId xmlns:p14="http://schemas.microsoft.com/office/powerpoint/2010/main" val="3353235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Control group</a:t>
            </a:r>
          </a:p>
          <a:p>
            <a:pPr lvl="1"/>
            <a:r>
              <a:rPr lang="en-US" dirty="0"/>
              <a:t>Grown in Luria Broth (LB)</a:t>
            </a:r>
          </a:p>
          <a:p>
            <a:pPr lvl="1"/>
            <a:r>
              <a:rPr lang="en-US" dirty="0"/>
              <a:t>Grown in presence of LB and ampicillin (disrupt formation of CW) </a:t>
            </a:r>
          </a:p>
          <a:p>
            <a:r>
              <a:rPr lang="en-US" dirty="0"/>
              <a:t>Treatment group</a:t>
            </a:r>
          </a:p>
          <a:p>
            <a:pPr lvl="1"/>
            <a:r>
              <a:rPr lang="en-US" dirty="0"/>
              <a:t>Grown in Luria Broth (LB)</a:t>
            </a:r>
          </a:p>
          <a:p>
            <a:pPr lvl="1"/>
            <a:r>
              <a:rPr lang="en-US" dirty="0"/>
              <a:t>Grown in presence of LB and ampicillin </a:t>
            </a:r>
          </a:p>
          <a:p>
            <a:pPr lvl="1"/>
            <a:r>
              <a:rPr lang="en-US" dirty="0"/>
              <a:t>Grown in presence of LB, ampicillin, and arabinose</a:t>
            </a:r>
          </a:p>
        </p:txBody>
      </p:sp>
      <p:sp>
        <p:nvSpPr>
          <p:cNvPr id="2" name="Title 1"/>
          <p:cNvSpPr>
            <a:spLocks noGrp="1"/>
          </p:cNvSpPr>
          <p:nvPr>
            <p:ph type="title"/>
          </p:nvPr>
        </p:nvSpPr>
        <p:spPr/>
        <p:txBody>
          <a:bodyPr/>
          <a:lstStyle/>
          <a:p>
            <a:r>
              <a:rPr lang="en-US"/>
              <a:t>Using various conditions to assess outcomes</a:t>
            </a:r>
            <a:endParaRPr lang="en-US" dirty="0"/>
          </a:p>
        </p:txBody>
      </p:sp>
    </p:spTree>
    <p:extLst>
      <p:ext uri="{BB962C8B-B14F-4D97-AF65-F5344CB8AC3E}">
        <p14:creationId xmlns:p14="http://schemas.microsoft.com/office/powerpoint/2010/main" val="39653178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On the day of transformation, take out (prior to each class) only the number of tubes your class will need for transformation - each group will need 100µL of cells; each tube contains approximately 500µl or 1000µL of cells, depending upon the size of the tube.  </a:t>
            </a:r>
          </a:p>
          <a:p>
            <a:r>
              <a:rPr lang="en-US" dirty="0"/>
              <a:t>Place these tubes in wet ice (a mixture of cold water and mostly crushed ice) to defrost.  </a:t>
            </a:r>
          </a:p>
          <a:p>
            <a:r>
              <a:rPr lang="en-US" dirty="0"/>
              <a:t>Store tubes in the Cryovial cool rack provided.</a:t>
            </a:r>
          </a:p>
          <a:p>
            <a:pPr marL="0" indent="0">
              <a:buNone/>
            </a:pPr>
            <a:endParaRPr lang="en-US" dirty="0"/>
          </a:p>
        </p:txBody>
      </p:sp>
      <p:sp>
        <p:nvSpPr>
          <p:cNvPr id="3" name="Title 2"/>
          <p:cNvSpPr>
            <a:spLocks noGrp="1"/>
          </p:cNvSpPr>
          <p:nvPr>
            <p:ph type="title"/>
          </p:nvPr>
        </p:nvSpPr>
        <p:spPr/>
        <p:txBody>
          <a:bodyPr/>
          <a:lstStyle/>
          <a:p>
            <a:r>
              <a:rPr lang="en-US"/>
              <a:t>Growing bacteria for Proten Purification</a:t>
            </a:r>
            <a:endParaRPr lang="en-US" dirty="0"/>
          </a:p>
        </p:txBody>
      </p:sp>
    </p:spTree>
    <p:extLst>
      <p:ext uri="{BB962C8B-B14F-4D97-AF65-F5344CB8AC3E}">
        <p14:creationId xmlns:p14="http://schemas.microsoft.com/office/powerpoint/2010/main" val="4043912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Cells will defrost in 10-15 minutes.  Be certain to re-suspend the cells before </a:t>
            </a:r>
            <a:r>
              <a:rPr lang="en-US" dirty="0" err="1"/>
              <a:t>aliquoting</a:t>
            </a:r>
            <a:r>
              <a:rPr lang="en-US" dirty="0"/>
              <a:t>.  This is accomplished by gently pumping in and out with the P-200 pipette.  </a:t>
            </a:r>
          </a:p>
          <a:p>
            <a:r>
              <a:rPr lang="en-US" dirty="0"/>
              <a:t>After </a:t>
            </a:r>
            <a:r>
              <a:rPr lang="en-US" dirty="0" err="1"/>
              <a:t>aliquoting</a:t>
            </a:r>
            <a:r>
              <a:rPr lang="en-US" dirty="0"/>
              <a:t> the cells, place the aliquots in wet ice. For efficient transformation, it is important that the cells remain cold until the heat shock step.</a:t>
            </a:r>
          </a:p>
          <a:p>
            <a:r>
              <a:rPr lang="en-US" dirty="0"/>
              <a:t>Allowing the cells to warm up causes the lipids in the cell wall to redistribute thereby closing the adhesion zones so the plasmids will not be able to get into the cells</a:t>
            </a:r>
          </a:p>
        </p:txBody>
      </p:sp>
      <p:sp>
        <p:nvSpPr>
          <p:cNvPr id="3" name="Title 2"/>
          <p:cNvSpPr>
            <a:spLocks noGrp="1"/>
          </p:cNvSpPr>
          <p:nvPr>
            <p:ph type="title"/>
          </p:nvPr>
        </p:nvSpPr>
        <p:spPr/>
        <p:txBody>
          <a:bodyPr/>
          <a:lstStyle/>
          <a:p>
            <a:r>
              <a:rPr lang="en-US"/>
              <a:t>Growing bacteria for Proten Purification</a:t>
            </a:r>
            <a:endParaRPr lang="en-US" dirty="0"/>
          </a:p>
        </p:txBody>
      </p:sp>
    </p:spTree>
    <p:extLst>
      <p:ext uri="{BB962C8B-B14F-4D97-AF65-F5344CB8AC3E}">
        <p14:creationId xmlns:p14="http://schemas.microsoft.com/office/powerpoint/2010/main" val="21607445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Materials  - Students</a:t>
            </a:r>
          </a:p>
        </p:txBody>
      </p:sp>
      <p:pic>
        <p:nvPicPr>
          <p:cNvPr id="6" name="Picture 5"/>
          <p:cNvPicPr>
            <a:picLocks noChangeAspect="1"/>
          </p:cNvPicPr>
          <p:nvPr/>
        </p:nvPicPr>
        <p:blipFill rotWithShape="1">
          <a:blip r:embed="rId2"/>
          <a:srcRect r="34672" b="15270"/>
          <a:stretch/>
        </p:blipFill>
        <p:spPr>
          <a:xfrm>
            <a:off x="484719" y="1579105"/>
            <a:ext cx="5173132" cy="2426157"/>
          </a:xfrm>
          <a:prstGeom prst="rect">
            <a:avLst/>
          </a:prstGeom>
        </p:spPr>
      </p:pic>
      <p:pic>
        <p:nvPicPr>
          <p:cNvPr id="7" name="Picture 6"/>
          <p:cNvPicPr>
            <a:picLocks noChangeAspect="1"/>
          </p:cNvPicPr>
          <p:nvPr/>
        </p:nvPicPr>
        <p:blipFill rotWithShape="1">
          <a:blip r:embed="rId3"/>
          <a:srcRect l="2061" r="21053" b="72148"/>
          <a:stretch/>
        </p:blipFill>
        <p:spPr>
          <a:xfrm>
            <a:off x="484718" y="4005262"/>
            <a:ext cx="5590539" cy="2400300"/>
          </a:xfrm>
          <a:prstGeom prst="rect">
            <a:avLst/>
          </a:prstGeom>
        </p:spPr>
      </p:pic>
      <p:pic>
        <p:nvPicPr>
          <p:cNvPr id="5" name="Picture 4"/>
          <p:cNvPicPr>
            <a:picLocks noChangeAspect="1"/>
          </p:cNvPicPr>
          <p:nvPr/>
        </p:nvPicPr>
        <p:blipFill rotWithShape="1">
          <a:blip r:embed="rId3"/>
          <a:srcRect t="29617" r="3972" b="3565"/>
          <a:stretch/>
        </p:blipFill>
        <p:spPr>
          <a:xfrm>
            <a:off x="6705898" y="1579105"/>
            <a:ext cx="5486102" cy="4524376"/>
          </a:xfrm>
          <a:prstGeom prst="rect">
            <a:avLst/>
          </a:prstGeom>
        </p:spPr>
      </p:pic>
    </p:spTree>
    <p:extLst>
      <p:ext uri="{BB962C8B-B14F-4D97-AF65-F5344CB8AC3E}">
        <p14:creationId xmlns:p14="http://schemas.microsoft.com/office/powerpoint/2010/main" val="25410159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sz="2600" dirty="0"/>
              <a:t>It is important that these cells remain frozen until transformation day. </a:t>
            </a:r>
          </a:p>
          <a:p>
            <a:r>
              <a:rPr lang="en-US" sz="2600" dirty="0"/>
              <a:t>Allowing the cells to warm up causes the lipids in the cell wall to redistribute thereby closing the adhesion zones so the plasmids will not be able to get into the cells.</a:t>
            </a:r>
          </a:p>
          <a:p>
            <a:r>
              <a:rPr lang="en-US" sz="2600" dirty="0"/>
              <a:t>If possible, place the plastic bag with ice pack and contents into your freezer.  The Ice pack will act to buffer to the changes in freezer temperatures found in frost-free freezers.</a:t>
            </a:r>
          </a:p>
          <a:p>
            <a:r>
              <a:rPr lang="en-US" sz="2600" dirty="0"/>
              <a:t>If limited in space, place competent cell vial in a cup of crushed ice and place in the deepest part of your freezer.</a:t>
            </a:r>
          </a:p>
        </p:txBody>
      </p:sp>
      <p:sp>
        <p:nvSpPr>
          <p:cNvPr id="2" name="Title 1"/>
          <p:cNvSpPr>
            <a:spLocks noGrp="1"/>
          </p:cNvSpPr>
          <p:nvPr>
            <p:ph type="title"/>
          </p:nvPr>
        </p:nvSpPr>
        <p:spPr/>
        <p:txBody>
          <a:bodyPr/>
          <a:lstStyle/>
          <a:p>
            <a:r>
              <a:rPr lang="en-US"/>
              <a:t>Tips for a successful transformation</a:t>
            </a:r>
            <a:endParaRPr lang="en-US" dirty="0"/>
          </a:p>
        </p:txBody>
      </p:sp>
    </p:spTree>
    <p:extLst>
      <p:ext uri="{BB962C8B-B14F-4D97-AF65-F5344CB8AC3E}">
        <p14:creationId xmlns:p14="http://schemas.microsoft.com/office/powerpoint/2010/main" val="8567423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129152" y="120232"/>
            <a:ext cx="11222567" cy="625877"/>
          </a:xfrm>
        </p:spPr>
        <p:txBody>
          <a:bodyPr>
            <a:noAutofit/>
          </a:bodyPr>
          <a:lstStyle/>
          <a:p>
            <a:r>
              <a:rPr lang="en-US" sz="4800" dirty="0"/>
              <a:t>Laboratory 5A Flow Chart</a:t>
            </a:r>
          </a:p>
        </p:txBody>
      </p:sp>
      <p:pic>
        <p:nvPicPr>
          <p:cNvPr id="5" name="Picture 4"/>
          <p:cNvPicPr>
            <a:picLocks noChangeAspect="1"/>
          </p:cNvPicPr>
          <p:nvPr/>
        </p:nvPicPr>
        <p:blipFill rotWithShape="1">
          <a:blip r:embed="rId2"/>
          <a:srcRect l="7063" t="4935" r="7020" b="38222"/>
          <a:stretch/>
        </p:blipFill>
        <p:spPr>
          <a:xfrm>
            <a:off x="314325" y="546792"/>
            <a:ext cx="6161904" cy="4876800"/>
          </a:xfrm>
          <a:prstGeom prst="rect">
            <a:avLst/>
          </a:prstGeom>
          <a:ln>
            <a:solidFill>
              <a:schemeClr val="accent1"/>
            </a:solidFill>
          </a:ln>
        </p:spPr>
      </p:pic>
      <p:pic>
        <p:nvPicPr>
          <p:cNvPr id="9" name="Picture 8"/>
          <p:cNvPicPr>
            <a:picLocks noChangeAspect="1"/>
          </p:cNvPicPr>
          <p:nvPr/>
        </p:nvPicPr>
        <p:blipFill rotWithShape="1">
          <a:blip r:embed="rId2"/>
          <a:srcRect l="8075" t="62089" r="7851"/>
          <a:stretch/>
        </p:blipFill>
        <p:spPr>
          <a:xfrm>
            <a:off x="6732684" y="3189629"/>
            <a:ext cx="5287866" cy="2852272"/>
          </a:xfrm>
          <a:prstGeom prst="rect">
            <a:avLst/>
          </a:prstGeom>
          <a:ln>
            <a:solidFill>
              <a:schemeClr val="accent1"/>
            </a:solidFill>
          </a:ln>
        </p:spPr>
      </p:pic>
      <p:sp>
        <p:nvSpPr>
          <p:cNvPr id="14" name="Down Arrow 13"/>
          <p:cNvSpPr/>
          <p:nvPr/>
        </p:nvSpPr>
        <p:spPr>
          <a:xfrm>
            <a:off x="171450" y="1352550"/>
            <a:ext cx="142875" cy="47677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15" name="Right Arrow 14"/>
          <p:cNvSpPr/>
          <p:nvPr/>
        </p:nvSpPr>
        <p:spPr>
          <a:xfrm rot="18312575" flipV="1">
            <a:off x="5917530" y="4186018"/>
            <a:ext cx="1385564" cy="23434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cxnSp>
        <p:nvCxnSpPr>
          <p:cNvPr id="3" name="Straight Arrow Connector 2">
            <a:extLst>
              <a:ext uri="{FF2B5EF4-FFF2-40B4-BE49-F238E27FC236}">
                <a16:creationId xmlns:a16="http://schemas.microsoft.com/office/drawing/2014/main" id="{1E78EC3E-1CE8-77B3-390F-4469C19C14A9}"/>
              </a:ext>
            </a:extLst>
          </p:cNvPr>
          <p:cNvCxnSpPr>
            <a:cxnSpLocks/>
          </p:cNvCxnSpPr>
          <p:nvPr/>
        </p:nvCxnSpPr>
        <p:spPr>
          <a:xfrm flipV="1">
            <a:off x="8458473" y="5943112"/>
            <a:ext cx="1123918" cy="794656"/>
          </a:xfrm>
          <a:prstGeom prst="straightConnector1">
            <a:avLst/>
          </a:prstGeom>
          <a:ln w="2857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2360287-EACF-5270-4355-54EADC73AF29}"/>
              </a:ext>
            </a:extLst>
          </p:cNvPr>
          <p:cNvSpPr txBox="1"/>
          <p:nvPr/>
        </p:nvSpPr>
        <p:spPr>
          <a:xfrm>
            <a:off x="7658341" y="5903893"/>
            <a:ext cx="1924050" cy="954107"/>
          </a:xfrm>
          <a:prstGeom prst="rect">
            <a:avLst/>
          </a:prstGeom>
          <a:noFill/>
        </p:spPr>
        <p:txBody>
          <a:bodyPr wrap="square" rtlCol="0">
            <a:spAutoFit/>
          </a:bodyPr>
          <a:lstStyle/>
          <a:p>
            <a:r>
              <a:rPr lang="en-US" sz="1400" b="1" dirty="0">
                <a:solidFill>
                  <a:srgbClr val="FF0000"/>
                </a:solidFill>
              </a:rPr>
              <a:t>If shortened period, you can stop after adding LB and then refrigerate. </a:t>
            </a:r>
          </a:p>
        </p:txBody>
      </p:sp>
    </p:spTree>
    <p:extLst>
      <p:ext uri="{BB962C8B-B14F-4D97-AF65-F5344CB8AC3E}">
        <p14:creationId xmlns:p14="http://schemas.microsoft.com/office/powerpoint/2010/main" val="207652790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4800" dirty="0"/>
              <a:t>Laboratory 5A Flow Chart (cont.)</a:t>
            </a:r>
          </a:p>
        </p:txBody>
      </p:sp>
      <p:pic>
        <p:nvPicPr>
          <p:cNvPr id="5" name="Picture 4"/>
          <p:cNvPicPr>
            <a:picLocks noChangeAspect="1"/>
          </p:cNvPicPr>
          <p:nvPr/>
        </p:nvPicPr>
        <p:blipFill rotWithShape="1">
          <a:blip r:embed="rId2"/>
          <a:srcRect l="4203" t="9066" r="8144" b="39121"/>
          <a:stretch/>
        </p:blipFill>
        <p:spPr>
          <a:xfrm>
            <a:off x="484717" y="1243477"/>
            <a:ext cx="5698207" cy="4690597"/>
          </a:xfrm>
          <a:prstGeom prst="rect">
            <a:avLst/>
          </a:prstGeom>
          <a:ln>
            <a:solidFill>
              <a:schemeClr val="accent1"/>
            </a:solidFill>
          </a:ln>
        </p:spPr>
      </p:pic>
      <p:pic>
        <p:nvPicPr>
          <p:cNvPr id="6" name="Picture 5"/>
          <p:cNvPicPr>
            <a:picLocks noChangeAspect="1"/>
          </p:cNvPicPr>
          <p:nvPr/>
        </p:nvPicPr>
        <p:blipFill rotWithShape="1">
          <a:blip r:embed="rId2"/>
          <a:srcRect t="61839" b="2660"/>
          <a:stretch/>
        </p:blipFill>
        <p:spPr>
          <a:xfrm>
            <a:off x="6241134" y="1243477"/>
            <a:ext cx="5923547" cy="2928473"/>
          </a:xfrm>
          <a:prstGeom prst="rect">
            <a:avLst/>
          </a:prstGeom>
          <a:ln>
            <a:solidFill>
              <a:schemeClr val="accent1"/>
            </a:solidFill>
          </a:ln>
        </p:spPr>
      </p:pic>
      <p:sp>
        <p:nvSpPr>
          <p:cNvPr id="9" name="Down Arrow 8"/>
          <p:cNvSpPr/>
          <p:nvPr/>
        </p:nvSpPr>
        <p:spPr>
          <a:xfrm>
            <a:off x="171450" y="1352550"/>
            <a:ext cx="142875" cy="47677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10" name="Right Arrow 9"/>
          <p:cNvSpPr/>
          <p:nvPr/>
        </p:nvSpPr>
        <p:spPr>
          <a:xfrm>
            <a:off x="609600" y="6210300"/>
            <a:ext cx="5095875" cy="16192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9953094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294219" y="1313771"/>
            <a:ext cx="7521228" cy="4230457"/>
          </a:xfrm>
        </p:spPr>
        <p:txBody>
          <a:bodyPr/>
          <a:lstStyle/>
          <a:p>
            <a:r>
              <a:rPr lang="en-US" altLang="en-US" sz="2400" dirty="0"/>
              <a:t>2 clean microfuge tubes – KEEP PIPETTE TIPS SEPARATE!!!!</a:t>
            </a:r>
          </a:p>
          <a:p>
            <a:pPr lvl="1"/>
            <a:r>
              <a:rPr lang="en-US" altLang="en-US" sz="2000" dirty="0"/>
              <a:t>P+</a:t>
            </a:r>
          </a:p>
          <a:p>
            <a:pPr lvl="1"/>
            <a:r>
              <a:rPr lang="en-US" altLang="en-US" sz="2000" dirty="0"/>
              <a:t>P-</a:t>
            </a:r>
          </a:p>
          <a:p>
            <a:r>
              <a:rPr lang="en-US" altLang="en-US" sz="2400" dirty="0"/>
              <a:t>Label BOTTOM of plates (agar side) near edges</a:t>
            </a:r>
          </a:p>
          <a:p>
            <a:r>
              <a:rPr lang="en-AU" sz="2400" dirty="0"/>
              <a:t>Note the plate markings: I=LB (</a:t>
            </a:r>
            <a:r>
              <a:rPr lang="en-AU" sz="2400" b="1" dirty="0">
                <a:solidFill>
                  <a:srgbClr val="0070C0"/>
                </a:solidFill>
              </a:rPr>
              <a:t>blue</a:t>
            </a:r>
            <a:r>
              <a:rPr lang="en-AU" sz="2400" dirty="0"/>
              <a:t>); II=LB/Amp (</a:t>
            </a:r>
            <a:r>
              <a:rPr lang="en-AU" sz="2400" b="1" dirty="0">
                <a:solidFill>
                  <a:srgbClr val="00B050"/>
                </a:solidFill>
              </a:rPr>
              <a:t>green</a:t>
            </a:r>
            <a:r>
              <a:rPr lang="en-AU" sz="2400" dirty="0"/>
              <a:t>); III=LB/Amp/Ara (</a:t>
            </a:r>
            <a:r>
              <a:rPr lang="en-AU" sz="2400" b="1" dirty="0">
                <a:solidFill>
                  <a:srgbClr val="FF0000"/>
                </a:solidFill>
              </a:rPr>
              <a:t>red</a:t>
            </a:r>
            <a:r>
              <a:rPr lang="en-AU" sz="2400" dirty="0"/>
              <a:t>)</a:t>
            </a:r>
            <a:endParaRPr lang="en-US" altLang="en-US" sz="2400" dirty="0"/>
          </a:p>
          <a:p>
            <a:r>
              <a:rPr lang="en-US" altLang="en-US" sz="2400" dirty="0"/>
              <a:t>When spreading:</a:t>
            </a:r>
          </a:p>
          <a:p>
            <a:pPr lvl="1"/>
            <a:r>
              <a:rPr lang="en-US" altLang="en-US" sz="2000" dirty="0"/>
              <a:t>Clamshell opening</a:t>
            </a:r>
          </a:p>
          <a:p>
            <a:pPr lvl="1"/>
            <a:r>
              <a:rPr lang="en-US" altLang="en-US" sz="2000" dirty="0"/>
              <a:t>GLIDE spreader, do not dig</a:t>
            </a:r>
          </a:p>
          <a:p>
            <a:r>
              <a:rPr lang="en-US" altLang="en-US" sz="2400" dirty="0"/>
              <a:t>Be sure to invert the plates when incubate</a:t>
            </a:r>
          </a:p>
          <a:p>
            <a:pPr lvl="1"/>
            <a:r>
              <a:rPr lang="en-US" altLang="en-US" sz="2000" dirty="0"/>
              <a:t>Decrease condensation and skewed results</a:t>
            </a:r>
          </a:p>
        </p:txBody>
      </p:sp>
      <p:sp>
        <p:nvSpPr>
          <p:cNvPr id="29698" name="Title 1"/>
          <p:cNvSpPr>
            <a:spLocks noGrp="1"/>
          </p:cNvSpPr>
          <p:nvPr>
            <p:ph type="title"/>
          </p:nvPr>
        </p:nvSpPr>
        <p:spPr/>
        <p:txBody>
          <a:bodyPr/>
          <a:lstStyle/>
          <a:p>
            <a:r>
              <a:rPr lang="en-US" altLang="en-US"/>
              <a:t>Reminders - students</a:t>
            </a:r>
            <a:endParaRPr lang="en-US" altLang="en-US" dirty="0"/>
          </a:p>
        </p:txBody>
      </p:sp>
      <p:pic>
        <p:nvPicPr>
          <p:cNvPr id="13" name="Picture 4" descr="90mm Triple Vent Petri Dish pk 20"/>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27315" b="25064"/>
          <a:stretch/>
        </p:blipFill>
        <p:spPr bwMode="auto">
          <a:xfrm>
            <a:off x="8696325" y="4106877"/>
            <a:ext cx="2914649"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F:\Amgen Bruce Wallace labs\lab 5 plates 2009_05_21\IMG_0226.JPG">
            <a:extLst>
              <a:ext uri="{FF2B5EF4-FFF2-40B4-BE49-F238E27FC236}">
                <a16:creationId xmlns:a16="http://schemas.microsoft.com/office/drawing/2014/main" id="{9BE4A258-AAAC-8D7D-2CA6-8B4E2623F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101137" y="1243478"/>
            <a:ext cx="2171700" cy="2392135"/>
          </a:xfrm>
          <a:prstGeom prst="rect">
            <a:avLst/>
          </a:prstGeom>
          <a:noFill/>
        </p:spPr>
      </p:pic>
      <p:cxnSp>
        <p:nvCxnSpPr>
          <p:cNvPr id="10" name="Straight Arrow Connector 9">
            <a:extLst>
              <a:ext uri="{FF2B5EF4-FFF2-40B4-BE49-F238E27FC236}">
                <a16:creationId xmlns:a16="http://schemas.microsoft.com/office/drawing/2014/main" id="{489F5658-FA20-FE03-954B-CE58215DD21D}"/>
              </a:ext>
            </a:extLst>
          </p:cNvPr>
          <p:cNvCxnSpPr>
            <a:cxnSpLocks/>
          </p:cNvCxnSpPr>
          <p:nvPr/>
        </p:nvCxnSpPr>
        <p:spPr>
          <a:xfrm flipV="1">
            <a:off x="7500937" y="2172845"/>
            <a:ext cx="1757363" cy="950409"/>
          </a:xfrm>
          <a:prstGeom prst="straightConnector1">
            <a:avLst/>
          </a:prstGeom>
          <a:ln w="31750" cap="sq">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CF6F5E3-83EB-CC25-B8DB-577928957152}"/>
              </a:ext>
            </a:extLst>
          </p:cNvPr>
          <p:cNvCxnSpPr>
            <a:cxnSpLocks/>
          </p:cNvCxnSpPr>
          <p:nvPr/>
        </p:nvCxnSpPr>
        <p:spPr>
          <a:xfrm flipV="1">
            <a:off x="3395662" y="4752975"/>
            <a:ext cx="5176838" cy="120664"/>
          </a:xfrm>
          <a:prstGeom prst="straightConnector1">
            <a:avLst/>
          </a:prstGeom>
          <a:ln w="31750" cap="sq">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732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bg1"/>
                </a:solidFill>
              </a:rPr>
              <a:t>Results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9851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3272" y="1622854"/>
            <a:ext cx="8418121" cy="3812285"/>
          </a:xfrm>
          <a:prstGeom prst="rect">
            <a:avLst/>
          </a:prstGeom>
          <a:ln>
            <a:solidFill>
              <a:schemeClr val="accent1"/>
            </a:solidFill>
          </a:ln>
        </p:spPr>
      </p:pic>
      <p:sp>
        <p:nvSpPr>
          <p:cNvPr id="5" name="Title 4"/>
          <p:cNvSpPr>
            <a:spLocks noGrp="1"/>
          </p:cNvSpPr>
          <p:nvPr>
            <p:ph type="title"/>
          </p:nvPr>
        </p:nvSpPr>
        <p:spPr/>
        <p:txBody>
          <a:bodyPr/>
          <a:lstStyle/>
          <a:p>
            <a:r>
              <a:rPr lang="en-US" dirty="0"/>
              <a:t>Plate Predictions</a:t>
            </a:r>
          </a:p>
        </p:txBody>
      </p:sp>
    </p:spTree>
    <p:extLst>
      <p:ext uri="{BB962C8B-B14F-4D97-AF65-F5344CB8AC3E}">
        <p14:creationId xmlns:p14="http://schemas.microsoft.com/office/powerpoint/2010/main" val="184536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bwMode="auto">
          <a:xfrm>
            <a:off x="484717" y="1385455"/>
            <a:ext cx="11119849" cy="4740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a:t>During laboratory 5a students will use changes in temperature to get their bacterial cells to take up the desired plasmid, thereby transforming the cells. </a:t>
            </a:r>
          </a:p>
          <a:p>
            <a:r>
              <a:rPr lang="en-US" sz="2800" dirty="0"/>
              <a:t>Those cells with the correct plasmids will carry the antibiotic resistance gene along with the red fluorescent protein, allowing for selection by using antibiotics in the growth media. </a:t>
            </a:r>
          </a:p>
        </p:txBody>
      </p:sp>
      <p:sp>
        <p:nvSpPr>
          <p:cNvPr id="4"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Chapter 5a: Overview</a:t>
            </a:r>
            <a:endParaRPr lang="en-US" sz="3467" i="1" dirty="0"/>
          </a:p>
        </p:txBody>
      </p:sp>
    </p:spTree>
    <p:extLst>
      <p:ext uri="{BB962C8B-B14F-4D97-AF65-F5344CB8AC3E}">
        <p14:creationId xmlns:p14="http://schemas.microsoft.com/office/powerpoint/2010/main" val="364137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IMG_285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947" y="314260"/>
            <a:ext cx="5536297" cy="415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IMG_2858.JPG">
            <a:extLst>
              <a:ext uri="{FF2B5EF4-FFF2-40B4-BE49-F238E27FC236}">
                <a16:creationId xmlns:a16="http://schemas.microsoft.com/office/drawing/2014/main" id="{F491AAEF-DE14-61DD-4F15-DC2859ED2C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8987" y="385012"/>
            <a:ext cx="4568941" cy="408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05037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9" name="TextBox 16"/>
          <p:cNvSpPr txBox="1">
            <a:spLocks noChangeArrowheads="1"/>
          </p:cNvSpPr>
          <p:nvPr/>
        </p:nvSpPr>
        <p:spPr bwMode="auto">
          <a:xfrm>
            <a:off x="5667377" y="3625851"/>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732" y="3933946"/>
            <a:ext cx="2595093" cy="1969399"/>
          </a:xfrm>
          <a:prstGeom prst="rect">
            <a:avLst/>
          </a:prstGeom>
        </p:spPr>
      </p:pic>
      <p:sp>
        <p:nvSpPr>
          <p:cNvPr id="7" name="Content Placeholder 2"/>
          <p:cNvSpPr>
            <a:spLocks noGrp="1"/>
          </p:cNvSpPr>
          <p:nvPr>
            <p:ph idx="1"/>
          </p:nvPr>
        </p:nvSpPr>
        <p:spPr>
          <a:xfrm>
            <a:off x="484718" y="1403113"/>
            <a:ext cx="11130933" cy="2118787"/>
          </a:xfrm>
        </p:spPr>
        <p:txBody>
          <a:bodyPr>
            <a:noAutofit/>
          </a:bodyPr>
          <a:lstStyle/>
          <a:p>
            <a:r>
              <a:rPr lang="en-US" sz="2800" dirty="0"/>
              <a:t>Satellite colonies </a:t>
            </a:r>
            <a:r>
              <a:rPr lang="mr-IN" sz="2800" dirty="0"/>
              <a:t>–</a:t>
            </a:r>
            <a:r>
              <a:rPr lang="en-US" sz="2800" dirty="0"/>
              <a:t> small colonies around larger colonies that do not have the plasmid but can grow because of the beta-lactamase that diffuses into agar surrounding transformed cells. </a:t>
            </a:r>
          </a:p>
          <a:p>
            <a:r>
              <a:rPr lang="en-US" sz="2800" dirty="0"/>
              <a:t>Could increase ampicillin concentration if recurring issue.</a:t>
            </a:r>
          </a:p>
        </p:txBody>
      </p:sp>
      <p:sp>
        <p:nvSpPr>
          <p:cNvPr id="8" name="TextBox 7"/>
          <p:cNvSpPr txBox="1"/>
          <p:nvPr/>
        </p:nvSpPr>
        <p:spPr>
          <a:xfrm>
            <a:off x="6362700" y="6020719"/>
            <a:ext cx="2057400" cy="246221"/>
          </a:xfrm>
          <a:prstGeom prst="rect">
            <a:avLst/>
          </a:prstGeom>
          <a:noFill/>
        </p:spPr>
        <p:txBody>
          <a:bodyPr wrap="square" rtlCol="0">
            <a:spAutoFit/>
          </a:bodyPr>
          <a:lstStyle/>
          <a:p>
            <a:r>
              <a:rPr lang="en-US" sz="1000" dirty="0" err="1"/>
              <a:t>Researchgate.net</a:t>
            </a:r>
            <a:endParaRPr lang="en-US" sz="1000" dirty="0"/>
          </a:p>
        </p:txBody>
      </p:sp>
      <p:sp>
        <p:nvSpPr>
          <p:cNvPr id="9"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pPr>
              <a:defRPr/>
            </a:pPr>
            <a:r>
              <a:rPr lang="en-US" sz="3467" dirty="0">
                <a:ea typeface="ＭＳ Ｐゴシック" pitchFamily="-1" charset="-128"/>
                <a:cs typeface="ＭＳ Ｐゴシック" pitchFamily="-1" charset="-128"/>
              </a:rPr>
              <a:t>Laboratory 5a: Troubleshooting</a:t>
            </a:r>
          </a:p>
        </p:txBody>
      </p:sp>
    </p:spTree>
    <p:extLst>
      <p:ext uri="{BB962C8B-B14F-4D97-AF65-F5344CB8AC3E}">
        <p14:creationId xmlns:p14="http://schemas.microsoft.com/office/powerpoint/2010/main" val="915564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7"/>
          </p:nvPr>
        </p:nvSpPr>
        <p:spPr/>
        <p:txBody>
          <a:bodyPr/>
          <a:lstStyle/>
          <a:p>
            <a:r>
              <a:rPr lang="en-US" altLang="en-US" sz="2400" dirty="0"/>
              <a:t> </a:t>
            </a:r>
            <a:r>
              <a:rPr lang="en-US" altLang="en-US" sz="2400" dirty="0" err="1"/>
              <a:t>pARA</a:t>
            </a:r>
            <a:r>
              <a:rPr lang="en-US" altLang="en-US" sz="2400" dirty="0"/>
              <a:t>-R major control elements:</a:t>
            </a:r>
          </a:p>
          <a:p>
            <a:pPr lvl="1"/>
            <a:r>
              <a:rPr lang="en-US" altLang="en-US" sz="2000" dirty="0"/>
              <a:t>Required to express the </a:t>
            </a:r>
            <a:r>
              <a:rPr lang="en-US" altLang="en-US" sz="2000" dirty="0" err="1"/>
              <a:t>rfp</a:t>
            </a:r>
            <a:r>
              <a:rPr lang="en-US" altLang="en-US" sz="2000" dirty="0"/>
              <a:t> gene</a:t>
            </a:r>
          </a:p>
          <a:p>
            <a:pPr lvl="1"/>
            <a:r>
              <a:rPr lang="en-US" altLang="en-US" sz="2000" dirty="0"/>
              <a:t>1.  </a:t>
            </a:r>
            <a:r>
              <a:rPr lang="en-US" altLang="en-US" sz="2000" dirty="0" err="1"/>
              <a:t>araC</a:t>
            </a:r>
            <a:r>
              <a:rPr lang="en-US" altLang="en-US" sz="2000" dirty="0"/>
              <a:t> gene</a:t>
            </a:r>
          </a:p>
          <a:p>
            <a:pPr lvl="2"/>
            <a:r>
              <a:rPr lang="en-US" altLang="en-US" sz="1800" dirty="0"/>
              <a:t>Codes for </a:t>
            </a:r>
            <a:r>
              <a:rPr lang="en-US" altLang="en-US" sz="1800" dirty="0" err="1"/>
              <a:t>AraC</a:t>
            </a:r>
            <a:r>
              <a:rPr lang="en-US" altLang="en-US" sz="1800" dirty="0"/>
              <a:t> protein</a:t>
            </a:r>
          </a:p>
          <a:p>
            <a:pPr lvl="3"/>
            <a:r>
              <a:rPr lang="en-US" altLang="en-US" sz="1800" dirty="0"/>
              <a:t>Regulatory protein</a:t>
            </a:r>
          </a:p>
          <a:p>
            <a:pPr lvl="3"/>
            <a:r>
              <a:rPr lang="en-US" altLang="en-US" sz="1800" dirty="0"/>
              <a:t>which helps turn </a:t>
            </a:r>
            <a:r>
              <a:rPr lang="en-US" altLang="en-US" sz="1800" dirty="0" err="1"/>
              <a:t>rfp</a:t>
            </a:r>
            <a:r>
              <a:rPr lang="en-US" altLang="en-US" sz="1800" dirty="0"/>
              <a:t> gene on and off</a:t>
            </a:r>
          </a:p>
          <a:p>
            <a:pPr lvl="3"/>
            <a:r>
              <a:rPr lang="en-US" altLang="en-US" sz="1800" dirty="0"/>
              <a:t>Acts as a repressor by blocking promoter </a:t>
            </a:r>
          </a:p>
          <a:p>
            <a:pPr lvl="1"/>
            <a:r>
              <a:rPr lang="en-US" altLang="en-US" sz="2000" dirty="0"/>
              <a:t>2.  promoter region (PBAD)</a:t>
            </a:r>
          </a:p>
          <a:p>
            <a:pPr lvl="2"/>
            <a:r>
              <a:rPr lang="en-US" altLang="en-US" sz="1800" dirty="0"/>
              <a:t>Portion of DNA where regulation of </a:t>
            </a:r>
            <a:r>
              <a:rPr lang="en-US" altLang="en-US" sz="1800" dirty="0" err="1"/>
              <a:t>rfp</a:t>
            </a:r>
            <a:r>
              <a:rPr lang="en-US" altLang="en-US" sz="1800" dirty="0"/>
              <a:t> expression occurs</a:t>
            </a:r>
          </a:p>
          <a:p>
            <a:pPr lvl="2"/>
            <a:r>
              <a:rPr lang="en-US" altLang="en-US" sz="1800" dirty="0"/>
              <a:t>RNA polymerase binds </a:t>
            </a:r>
          </a:p>
          <a:p>
            <a:pPr lvl="1"/>
            <a:r>
              <a:rPr lang="en-US" altLang="en-US" sz="2000" dirty="0"/>
              <a:t>3.  </a:t>
            </a:r>
            <a:r>
              <a:rPr lang="en-US" altLang="en-US" sz="2000" dirty="0" err="1"/>
              <a:t>rfp</a:t>
            </a:r>
            <a:r>
              <a:rPr lang="en-US" altLang="en-US" sz="2000" dirty="0"/>
              <a:t> location </a:t>
            </a:r>
          </a:p>
        </p:txBody>
      </p:sp>
      <p:sp>
        <p:nvSpPr>
          <p:cNvPr id="10242" name="Title 1"/>
          <p:cNvSpPr>
            <a:spLocks noGrp="1"/>
          </p:cNvSpPr>
          <p:nvPr>
            <p:ph type="title"/>
          </p:nvPr>
        </p:nvSpPr>
        <p:spPr/>
        <p:txBody>
          <a:bodyPr/>
          <a:lstStyle/>
          <a:p>
            <a:r>
              <a:rPr lang="en-US" altLang="en-US"/>
              <a:t>What is happening?</a:t>
            </a:r>
            <a:endParaRPr lang="en-US" altLang="en-US" dirty="0"/>
          </a:p>
        </p:txBody>
      </p:sp>
      <p:cxnSp>
        <p:nvCxnSpPr>
          <p:cNvPr id="6" name="Straight Arrow Connector 5"/>
          <p:cNvCxnSpPr/>
          <p:nvPr/>
        </p:nvCxnSpPr>
        <p:spPr>
          <a:xfrm>
            <a:off x="9251092" y="6345861"/>
            <a:ext cx="24713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084" y="2193302"/>
            <a:ext cx="4115443" cy="20175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6130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p:txBody>
          <a:bodyPr/>
          <a:lstStyle/>
          <a:p>
            <a:r>
              <a:rPr lang="en-US" altLang="en-US" sz="2800" dirty="0"/>
              <a:t>2.  promoter region (PBAD)</a:t>
            </a:r>
          </a:p>
          <a:p>
            <a:pPr lvl="1"/>
            <a:r>
              <a:rPr lang="en-US" altLang="en-US" sz="2400" dirty="0"/>
              <a:t>If no arabinose:</a:t>
            </a:r>
          </a:p>
          <a:p>
            <a:pPr lvl="2"/>
            <a:r>
              <a:rPr lang="en-US" altLang="en-US" sz="2000" dirty="0"/>
              <a:t> </a:t>
            </a:r>
            <a:r>
              <a:rPr lang="en-US" altLang="en-US" sz="2000" dirty="0" err="1"/>
              <a:t>AraC</a:t>
            </a:r>
            <a:r>
              <a:rPr lang="en-US" altLang="en-US" sz="2000" dirty="0"/>
              <a:t> protein physically bind to plasmid</a:t>
            </a:r>
          </a:p>
          <a:p>
            <a:pPr lvl="3"/>
            <a:r>
              <a:rPr lang="en-US" altLang="en-US" sz="2000" dirty="0"/>
              <a:t>At promoter site</a:t>
            </a:r>
          </a:p>
          <a:p>
            <a:pPr lvl="3"/>
            <a:r>
              <a:rPr lang="en-US" altLang="en-US" sz="2000" dirty="0"/>
              <a:t>At region near the </a:t>
            </a:r>
            <a:r>
              <a:rPr lang="en-US" altLang="en-US" sz="2000" dirty="0" err="1"/>
              <a:t>araC</a:t>
            </a:r>
            <a:r>
              <a:rPr lang="en-US" altLang="en-US" sz="2000" dirty="0"/>
              <a:t> gene</a:t>
            </a:r>
          </a:p>
          <a:p>
            <a:pPr lvl="2"/>
            <a:r>
              <a:rPr lang="en-US" altLang="en-US" sz="2000" dirty="0"/>
              <a:t>DNA bends around and blocks transcription cannot occur</a:t>
            </a:r>
          </a:p>
          <a:p>
            <a:pPr lvl="2"/>
            <a:r>
              <a:rPr lang="en-US" altLang="en-US" sz="2000" dirty="0"/>
              <a:t>RNA polymerase cannot bind to promoter site</a:t>
            </a:r>
          </a:p>
          <a:p>
            <a:pPr lvl="3"/>
            <a:r>
              <a:rPr lang="en-US" altLang="en-US" sz="2000" dirty="0"/>
              <a:t>mRNA transcription cannot occur</a:t>
            </a:r>
          </a:p>
          <a:p>
            <a:pPr lvl="2"/>
            <a:r>
              <a:rPr lang="en-US" altLang="en-US" sz="2000" dirty="0"/>
              <a:t>Bacterium cannot produce </a:t>
            </a:r>
            <a:r>
              <a:rPr lang="en-US" altLang="en-US" sz="2000" dirty="0" err="1"/>
              <a:t>mFP</a:t>
            </a:r>
            <a:r>
              <a:rPr lang="en-US" altLang="en-US" sz="2000" dirty="0"/>
              <a:t> </a:t>
            </a:r>
          </a:p>
        </p:txBody>
      </p:sp>
      <p:sp>
        <p:nvSpPr>
          <p:cNvPr id="13314" name="Title 1"/>
          <p:cNvSpPr>
            <a:spLocks noGrp="1"/>
          </p:cNvSpPr>
          <p:nvPr>
            <p:ph type="title"/>
          </p:nvPr>
        </p:nvSpPr>
        <p:spPr/>
        <p:txBody>
          <a:bodyPr/>
          <a:lstStyle/>
          <a:p>
            <a:r>
              <a:rPr lang="en-US" altLang="en-US"/>
              <a:t>What is happening?</a:t>
            </a:r>
            <a:endParaRPr lang="en-US" altLang="en-US" dirty="0"/>
          </a:p>
        </p:txBody>
      </p:sp>
      <p:pic>
        <p:nvPicPr>
          <p:cNvPr id="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399" y="1706564"/>
            <a:ext cx="4085060" cy="30229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597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p:txBody>
          <a:bodyPr/>
          <a:lstStyle/>
          <a:p>
            <a:endParaRPr lang="en-US"/>
          </a:p>
        </p:txBody>
      </p:sp>
      <p:sp>
        <p:nvSpPr>
          <p:cNvPr id="13" name="Content Placeholder 12"/>
          <p:cNvSpPr>
            <a:spLocks noGrp="1"/>
          </p:cNvSpPr>
          <p:nvPr>
            <p:ph sz="quarter" idx="17"/>
          </p:nvPr>
        </p:nvSpPr>
        <p:spPr/>
        <p:txBody>
          <a:bodyPr/>
          <a:lstStyle/>
          <a:p>
            <a:r>
              <a:rPr lang="en-US" altLang="en-US" sz="2400" dirty="0"/>
              <a:t>2.  promoter region (PBAD)</a:t>
            </a:r>
          </a:p>
          <a:p>
            <a:pPr lvl="1"/>
            <a:r>
              <a:rPr lang="en-US" altLang="en-US" sz="2000" dirty="0"/>
              <a:t>If arabinose present: (i.e. LB/amp/</a:t>
            </a:r>
            <a:r>
              <a:rPr lang="en-US" altLang="en-US" sz="2000" dirty="0" err="1"/>
              <a:t>ara</a:t>
            </a:r>
            <a:r>
              <a:rPr lang="en-US" altLang="en-US" sz="2000" dirty="0"/>
              <a:t> plate)</a:t>
            </a:r>
          </a:p>
          <a:p>
            <a:pPr lvl="2"/>
            <a:r>
              <a:rPr lang="en-US" altLang="en-US" sz="1800" dirty="0"/>
              <a:t>Arabinose binds with </a:t>
            </a:r>
            <a:r>
              <a:rPr lang="en-US" altLang="en-US" sz="1800" dirty="0" err="1"/>
              <a:t>AraC</a:t>
            </a:r>
            <a:r>
              <a:rPr lang="en-US" altLang="en-US" sz="1800" dirty="0"/>
              <a:t> protein </a:t>
            </a:r>
          </a:p>
          <a:p>
            <a:pPr lvl="3"/>
            <a:r>
              <a:rPr lang="en-US" altLang="en-US" sz="1800" dirty="0"/>
              <a:t>Combo needed to help align RNA pol on promoter site for transcription</a:t>
            </a:r>
          </a:p>
          <a:p>
            <a:pPr lvl="2"/>
            <a:r>
              <a:rPr lang="en-US" altLang="en-US" sz="1800" dirty="0"/>
              <a:t>Prevents DNA loop from forming</a:t>
            </a:r>
          </a:p>
          <a:p>
            <a:pPr lvl="2"/>
            <a:r>
              <a:rPr lang="en-US" altLang="en-US" sz="1800" dirty="0"/>
              <a:t>RNA polymerase can join complex after conformational change</a:t>
            </a:r>
          </a:p>
          <a:p>
            <a:pPr lvl="2"/>
            <a:r>
              <a:rPr lang="en-US" altLang="en-US" sz="1800" dirty="0"/>
              <a:t>Three molecule complex binds promoter site on DNA</a:t>
            </a:r>
          </a:p>
          <a:p>
            <a:pPr lvl="2"/>
            <a:r>
              <a:rPr lang="en-US" altLang="en-US" sz="1800" dirty="0"/>
              <a:t>DNA transcribes </a:t>
            </a:r>
            <a:r>
              <a:rPr lang="en-US" altLang="en-US" sz="1800" dirty="0" err="1"/>
              <a:t>rfp</a:t>
            </a:r>
            <a:r>
              <a:rPr lang="en-US" altLang="en-US" sz="1800" dirty="0"/>
              <a:t> gene to produce mRNA</a:t>
            </a:r>
          </a:p>
          <a:p>
            <a:pPr lvl="3"/>
            <a:r>
              <a:rPr lang="en-US" altLang="en-US" sz="1800" dirty="0"/>
              <a:t>Translates to RFP!!</a:t>
            </a:r>
          </a:p>
          <a:p>
            <a:pPr lvl="3"/>
            <a:r>
              <a:rPr lang="en-US" altLang="en-US" sz="1800" dirty="0"/>
              <a:t>Stored as inclusion bodies</a:t>
            </a:r>
          </a:p>
          <a:p>
            <a:pPr lvl="4"/>
            <a:r>
              <a:rPr lang="en-US" altLang="en-US" sz="1600" dirty="0"/>
              <a:t>HOW do we get them out then??</a:t>
            </a:r>
          </a:p>
        </p:txBody>
      </p:sp>
      <p:sp>
        <p:nvSpPr>
          <p:cNvPr id="16386" name="Title 1"/>
          <p:cNvSpPr>
            <a:spLocks noGrp="1"/>
          </p:cNvSpPr>
          <p:nvPr>
            <p:ph type="title"/>
          </p:nvPr>
        </p:nvSpPr>
        <p:spPr/>
        <p:txBody>
          <a:bodyPr/>
          <a:lstStyle/>
          <a:p>
            <a:r>
              <a:rPr lang="en-US" altLang="en-US"/>
              <a:t>What is happening?</a:t>
            </a:r>
            <a:endParaRPr lang="en-US" altLang="en-US" dirty="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4497" y="100210"/>
            <a:ext cx="3028950" cy="2201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5"/>
          <p:cNvPicPr>
            <a:picLocks noChangeAspect="1"/>
          </p:cNvPicPr>
          <p:nvPr/>
        </p:nvPicPr>
        <p:blipFill rotWithShape="1">
          <a:blip r:embed="rId3">
            <a:extLst>
              <a:ext uri="{28A0092B-C50C-407E-A947-70E740481C1C}">
                <a14:useLocalDpi xmlns:a14="http://schemas.microsoft.com/office/drawing/2010/main" val="0"/>
              </a:ext>
            </a:extLst>
          </a:blip>
          <a:srcRect l="-46" t="1944" b="4233"/>
          <a:stretch/>
        </p:blipFill>
        <p:spPr bwMode="auto">
          <a:xfrm>
            <a:off x="8005946" y="2351945"/>
            <a:ext cx="4186053" cy="372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257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56368" y="1210606"/>
            <a:ext cx="7335307" cy="4795372"/>
          </a:xfrm>
          <a:prstGeom prst="roundRect">
            <a:avLst>
              <a:gd name="adj" fmla="val 2356"/>
            </a:avLst>
          </a:prstGeom>
          <a:solidFill>
            <a:schemeClr val="accent1">
              <a:alpha val="34901"/>
            </a:schemeClr>
          </a:solidFill>
          <a:ln w="12700">
            <a:solidFill>
              <a:schemeClr val="bg1"/>
            </a:solidFill>
            <a:round/>
            <a:headEnd/>
            <a:tailEnd/>
          </a:ln>
          <a:effectLst/>
        </p:spPr>
        <p:txBody>
          <a:bodyPr wrap="none" anchor="ctr"/>
          <a:lstStyle/>
          <a:p>
            <a:pPr>
              <a:defRPr/>
            </a:pPr>
            <a:endParaRPr lang="en-US"/>
          </a:p>
        </p:txBody>
      </p:sp>
      <p:sp>
        <p:nvSpPr>
          <p:cNvPr id="11270" name="Line 12"/>
          <p:cNvSpPr>
            <a:spLocks noChangeShapeType="1"/>
          </p:cNvSpPr>
          <p:nvPr/>
        </p:nvSpPr>
        <p:spPr bwMode="auto">
          <a:xfrm>
            <a:off x="3013604" y="2223431"/>
            <a:ext cx="5954049" cy="0"/>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1" name="Group 28"/>
          <p:cNvGrpSpPr>
            <a:grpSpLocks/>
          </p:cNvGrpSpPr>
          <p:nvPr/>
        </p:nvGrpSpPr>
        <p:grpSpPr bwMode="auto">
          <a:xfrm>
            <a:off x="3512079" y="2045635"/>
            <a:ext cx="1356619" cy="317784"/>
            <a:chOff x="984" y="1430"/>
            <a:chExt cx="810" cy="211"/>
          </a:xfrm>
        </p:grpSpPr>
        <p:sp>
          <p:nvSpPr>
            <p:cNvPr id="66581" name="Rectangle 21"/>
            <p:cNvSpPr>
              <a:spLocks noChangeArrowheads="1"/>
            </p:cNvSpPr>
            <p:nvPr/>
          </p:nvSpPr>
          <p:spPr bwMode="auto">
            <a:xfrm>
              <a:off x="984" y="1443"/>
              <a:ext cx="810" cy="198"/>
            </a:xfrm>
            <a:prstGeom prst="rect">
              <a:avLst/>
            </a:prstGeom>
            <a:solidFill>
              <a:srgbClr val="3366FF"/>
            </a:solidFill>
            <a:ln>
              <a:noFill/>
            </a:ln>
            <a:effectLst/>
          </p:spPr>
          <p:txBody>
            <a:bodyPr wrap="none" anchor="ctr"/>
            <a:lstStyle/>
            <a:p>
              <a:pPr>
                <a:defRPr/>
              </a:pPr>
              <a:endParaRPr lang="en-US"/>
            </a:p>
          </p:txBody>
        </p:sp>
        <p:sp>
          <p:nvSpPr>
            <p:cNvPr id="66566" name="Text Box 6"/>
            <p:cNvSpPr txBox="1">
              <a:spLocks noChangeArrowheads="1"/>
            </p:cNvSpPr>
            <p:nvPr/>
          </p:nvSpPr>
          <p:spPr bwMode="auto">
            <a:xfrm>
              <a:off x="1109" y="1430"/>
              <a:ext cx="557" cy="189"/>
            </a:xfrm>
            <a:prstGeom prst="rect">
              <a:avLst/>
            </a:prstGeom>
            <a:noFill/>
            <a:ln>
              <a:noFill/>
            </a:ln>
            <a:effectLst/>
          </p:spPr>
          <p:txBody>
            <a:bodyPr wrap="none">
              <a:spAutoFit/>
            </a:bodyPr>
            <a:lstStyle/>
            <a:p>
              <a:pPr algn="ctr">
                <a:defRPr/>
              </a:pPr>
              <a:r>
                <a:rPr lang="en-US" b="1" i="1"/>
                <a:t>araC</a:t>
              </a:r>
              <a:r>
                <a:rPr lang="en-US" b="1"/>
                <a:t> gene</a:t>
              </a:r>
            </a:p>
          </p:txBody>
        </p:sp>
      </p:grpSp>
      <p:grpSp>
        <p:nvGrpSpPr>
          <p:cNvPr id="11272" name="Group 29"/>
          <p:cNvGrpSpPr>
            <a:grpSpLocks/>
          </p:cNvGrpSpPr>
          <p:nvPr/>
        </p:nvGrpSpPr>
        <p:grpSpPr bwMode="auto">
          <a:xfrm>
            <a:off x="6933142" y="2045635"/>
            <a:ext cx="1895788" cy="317784"/>
            <a:chOff x="3531" y="1430"/>
            <a:chExt cx="1308" cy="211"/>
          </a:xfrm>
        </p:grpSpPr>
        <p:sp>
          <p:nvSpPr>
            <p:cNvPr id="66582" name="Rectangle 22"/>
            <p:cNvSpPr>
              <a:spLocks noChangeArrowheads="1"/>
            </p:cNvSpPr>
            <p:nvPr/>
          </p:nvSpPr>
          <p:spPr bwMode="auto">
            <a:xfrm>
              <a:off x="3595" y="1443"/>
              <a:ext cx="1182" cy="198"/>
            </a:xfrm>
            <a:prstGeom prst="rect">
              <a:avLst/>
            </a:prstGeom>
            <a:solidFill>
              <a:srgbClr val="FF0000"/>
            </a:solidFill>
            <a:ln>
              <a:noFill/>
            </a:ln>
            <a:effectLst/>
          </p:spPr>
          <p:txBody>
            <a:bodyPr wrap="none" anchor="ctr"/>
            <a:lstStyle/>
            <a:p>
              <a:pPr>
                <a:defRPr/>
              </a:pPr>
              <a:endParaRPr lang="en-US"/>
            </a:p>
          </p:txBody>
        </p:sp>
        <p:sp>
          <p:nvSpPr>
            <p:cNvPr id="66579" name="Text Box 19"/>
            <p:cNvSpPr txBox="1">
              <a:spLocks noChangeArrowheads="1"/>
            </p:cNvSpPr>
            <p:nvPr/>
          </p:nvSpPr>
          <p:spPr bwMode="auto">
            <a:xfrm>
              <a:off x="3531" y="1430"/>
              <a:ext cx="1308" cy="189"/>
            </a:xfrm>
            <a:prstGeom prst="rect">
              <a:avLst/>
            </a:prstGeom>
            <a:noFill/>
            <a:ln>
              <a:noFill/>
            </a:ln>
            <a:effectLst/>
          </p:spPr>
          <p:txBody>
            <a:bodyPr>
              <a:spAutoFit/>
            </a:bodyPr>
            <a:lstStyle/>
            <a:p>
              <a:pPr algn="ctr">
                <a:defRPr/>
              </a:pPr>
              <a:r>
                <a:rPr lang="en-US" b="1" i="1"/>
                <a:t>rfp</a:t>
              </a:r>
              <a:r>
                <a:rPr lang="en-US" b="1"/>
                <a:t> gene</a:t>
              </a:r>
            </a:p>
          </p:txBody>
        </p:sp>
      </p:grpSp>
      <p:grpSp>
        <p:nvGrpSpPr>
          <p:cNvPr id="11273" name="Group 30"/>
          <p:cNvGrpSpPr>
            <a:grpSpLocks/>
          </p:cNvGrpSpPr>
          <p:nvPr/>
        </p:nvGrpSpPr>
        <p:grpSpPr bwMode="auto">
          <a:xfrm>
            <a:off x="6293379" y="2045635"/>
            <a:ext cx="608739" cy="317784"/>
            <a:chOff x="2142" y="1430"/>
            <a:chExt cx="810" cy="211"/>
          </a:xfrm>
        </p:grpSpPr>
        <p:sp>
          <p:nvSpPr>
            <p:cNvPr id="66585" name="Rectangle 25"/>
            <p:cNvSpPr>
              <a:spLocks noChangeArrowheads="1"/>
            </p:cNvSpPr>
            <p:nvPr/>
          </p:nvSpPr>
          <p:spPr bwMode="auto">
            <a:xfrm>
              <a:off x="2142" y="1443"/>
              <a:ext cx="810" cy="198"/>
            </a:xfrm>
            <a:prstGeom prst="rect">
              <a:avLst/>
            </a:prstGeom>
            <a:solidFill>
              <a:srgbClr val="99CC00"/>
            </a:solidFill>
            <a:ln>
              <a:noFill/>
            </a:ln>
            <a:effectLst/>
          </p:spPr>
          <p:txBody>
            <a:bodyPr wrap="none" anchor="ctr"/>
            <a:lstStyle/>
            <a:p>
              <a:pPr>
                <a:defRPr/>
              </a:pPr>
              <a:endParaRPr lang="en-US"/>
            </a:p>
          </p:txBody>
        </p:sp>
        <p:sp>
          <p:nvSpPr>
            <p:cNvPr id="66586" name="Text Box 26"/>
            <p:cNvSpPr txBox="1">
              <a:spLocks noChangeArrowheads="1"/>
            </p:cNvSpPr>
            <p:nvPr/>
          </p:nvSpPr>
          <p:spPr bwMode="auto">
            <a:xfrm>
              <a:off x="2211" y="1430"/>
              <a:ext cx="668" cy="189"/>
            </a:xfrm>
            <a:prstGeom prst="rect">
              <a:avLst/>
            </a:prstGeom>
            <a:noFill/>
            <a:ln>
              <a:noFill/>
            </a:ln>
            <a:effectLst/>
          </p:spPr>
          <p:txBody>
            <a:bodyPr wrap="none">
              <a:spAutoFit/>
            </a:bodyPr>
            <a:lstStyle/>
            <a:p>
              <a:pPr algn="ctr">
                <a:defRPr/>
              </a:pPr>
              <a:r>
                <a:rPr lang="en-US" b="1" i="1"/>
                <a:t>P</a:t>
              </a:r>
              <a:r>
                <a:rPr lang="en-US" b="1" i="1" baseline="-15000"/>
                <a:t>BAD</a:t>
              </a:r>
            </a:p>
          </p:txBody>
        </p:sp>
      </p:grpSp>
      <p:sp>
        <p:nvSpPr>
          <p:cNvPr id="66592" name="AutoShape 32"/>
          <p:cNvSpPr>
            <a:spLocks noChangeArrowheads="1"/>
          </p:cNvSpPr>
          <p:nvPr/>
        </p:nvSpPr>
        <p:spPr bwMode="auto">
          <a:xfrm flipH="1">
            <a:off x="3416830" y="2452033"/>
            <a:ext cx="965286" cy="10030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40" y="10994"/>
                </a:moveTo>
                <a:cubicBezTo>
                  <a:pt x="18942" y="10930"/>
                  <a:pt x="18943" y="10865"/>
                  <a:pt x="18943" y="10800"/>
                </a:cubicBezTo>
                <a:cubicBezTo>
                  <a:pt x="18943" y="6302"/>
                  <a:pt x="15297" y="2657"/>
                  <a:pt x="10800" y="2657"/>
                </a:cubicBezTo>
                <a:cubicBezTo>
                  <a:pt x="10729" y="2656"/>
                  <a:pt x="10659" y="2657"/>
                  <a:pt x="10589" y="2659"/>
                </a:cubicBezTo>
                <a:lnTo>
                  <a:pt x="10520" y="3"/>
                </a:lnTo>
                <a:cubicBezTo>
                  <a:pt x="10613" y="1"/>
                  <a:pt x="10706" y="-1"/>
                  <a:pt x="10800" y="-1"/>
                </a:cubicBezTo>
                <a:cubicBezTo>
                  <a:pt x="16764" y="0"/>
                  <a:pt x="21600" y="4835"/>
                  <a:pt x="21600" y="10800"/>
                </a:cubicBezTo>
                <a:cubicBezTo>
                  <a:pt x="21600" y="10886"/>
                  <a:pt x="21598" y="10972"/>
                  <a:pt x="21596" y="11058"/>
                </a:cubicBezTo>
                <a:lnTo>
                  <a:pt x="24296" y="11123"/>
                </a:lnTo>
                <a:lnTo>
                  <a:pt x="20173" y="15054"/>
                </a:lnTo>
                <a:lnTo>
                  <a:pt x="16241" y="10930"/>
                </a:lnTo>
                <a:lnTo>
                  <a:pt x="18940" y="109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594" name="Text Box 34"/>
          <p:cNvSpPr txBox="1">
            <a:spLocks noChangeArrowheads="1"/>
          </p:cNvSpPr>
          <p:nvPr/>
        </p:nvSpPr>
        <p:spPr bwMode="auto">
          <a:xfrm>
            <a:off x="3749109" y="2699681"/>
            <a:ext cx="1384866" cy="300082"/>
          </a:xfrm>
          <a:prstGeom prst="rect">
            <a:avLst/>
          </a:prstGeom>
          <a:noFill/>
          <a:ln>
            <a:noFill/>
          </a:ln>
          <a:effectLst/>
        </p:spPr>
        <p:txBody>
          <a:bodyPr wrap="square">
            <a:spAutoFit/>
          </a:bodyPr>
          <a:lstStyle/>
          <a:p>
            <a:pPr algn="ctr">
              <a:defRPr/>
            </a:pPr>
            <a:r>
              <a:rPr lang="en-US" dirty="0"/>
              <a:t>Transcription</a:t>
            </a:r>
            <a:endParaRPr lang="en-US" b="1" dirty="0"/>
          </a:p>
        </p:txBody>
      </p:sp>
      <p:grpSp>
        <p:nvGrpSpPr>
          <p:cNvPr id="5" name="Group 60"/>
          <p:cNvGrpSpPr>
            <a:grpSpLocks/>
          </p:cNvGrpSpPr>
          <p:nvPr/>
        </p:nvGrpSpPr>
        <p:grpSpPr bwMode="auto">
          <a:xfrm>
            <a:off x="2492904" y="3383894"/>
            <a:ext cx="3191533" cy="763584"/>
            <a:chOff x="498" y="2273"/>
            <a:chExt cx="2202" cy="507"/>
          </a:xfrm>
        </p:grpSpPr>
        <p:pic>
          <p:nvPicPr>
            <p:cNvPr id="11290" name="Picture 37" descr="m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2273"/>
              <a:ext cx="1733"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8" name="Text Box 38"/>
            <p:cNvSpPr txBox="1">
              <a:spLocks noChangeArrowheads="1"/>
            </p:cNvSpPr>
            <p:nvPr/>
          </p:nvSpPr>
          <p:spPr bwMode="auto">
            <a:xfrm>
              <a:off x="2263" y="2496"/>
              <a:ext cx="437" cy="189"/>
            </a:xfrm>
            <a:prstGeom prst="rect">
              <a:avLst/>
            </a:prstGeom>
            <a:noFill/>
            <a:ln>
              <a:noFill/>
            </a:ln>
            <a:effectLst/>
          </p:spPr>
          <p:txBody>
            <a:bodyPr wrap="none">
              <a:spAutoFit/>
            </a:bodyPr>
            <a:lstStyle/>
            <a:p>
              <a:pPr>
                <a:defRPr/>
              </a:pPr>
              <a:r>
                <a:rPr lang="en-US" dirty="0"/>
                <a:t>mRNA</a:t>
              </a:r>
              <a:endParaRPr lang="en-US" b="1" dirty="0"/>
            </a:p>
          </p:txBody>
        </p:sp>
      </p:grpSp>
      <p:sp>
        <p:nvSpPr>
          <p:cNvPr id="66599" name="AutoShape 39"/>
          <p:cNvSpPr>
            <a:spLocks noChangeArrowheads="1"/>
          </p:cNvSpPr>
          <p:nvPr/>
        </p:nvSpPr>
        <p:spPr bwMode="auto">
          <a:xfrm rot="16200000" flipH="1">
            <a:off x="3378898" y="4575941"/>
            <a:ext cx="1003052" cy="9652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40" y="10994"/>
                </a:moveTo>
                <a:cubicBezTo>
                  <a:pt x="18942" y="10930"/>
                  <a:pt x="18943" y="10865"/>
                  <a:pt x="18943" y="10800"/>
                </a:cubicBezTo>
                <a:cubicBezTo>
                  <a:pt x="18943" y="6302"/>
                  <a:pt x="15297" y="2657"/>
                  <a:pt x="10800" y="2657"/>
                </a:cubicBezTo>
                <a:cubicBezTo>
                  <a:pt x="10729" y="2656"/>
                  <a:pt x="10659" y="2657"/>
                  <a:pt x="10589" y="2659"/>
                </a:cubicBezTo>
                <a:lnTo>
                  <a:pt x="10520" y="3"/>
                </a:lnTo>
                <a:cubicBezTo>
                  <a:pt x="10613" y="1"/>
                  <a:pt x="10706" y="-1"/>
                  <a:pt x="10800" y="-1"/>
                </a:cubicBezTo>
                <a:cubicBezTo>
                  <a:pt x="16764" y="0"/>
                  <a:pt x="21600" y="4835"/>
                  <a:pt x="21600" y="10800"/>
                </a:cubicBezTo>
                <a:cubicBezTo>
                  <a:pt x="21600" y="10886"/>
                  <a:pt x="21598" y="10972"/>
                  <a:pt x="21596" y="11058"/>
                </a:cubicBezTo>
                <a:lnTo>
                  <a:pt x="24296" y="11123"/>
                </a:lnTo>
                <a:lnTo>
                  <a:pt x="20173" y="15054"/>
                </a:lnTo>
                <a:lnTo>
                  <a:pt x="16241" y="10930"/>
                </a:lnTo>
                <a:lnTo>
                  <a:pt x="18940" y="109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606" name="Text Box 46"/>
          <p:cNvSpPr txBox="1">
            <a:spLocks noChangeArrowheads="1"/>
          </p:cNvSpPr>
          <p:nvPr/>
        </p:nvSpPr>
        <p:spPr bwMode="auto">
          <a:xfrm>
            <a:off x="3698214" y="4607856"/>
            <a:ext cx="1170484" cy="300082"/>
          </a:xfrm>
          <a:prstGeom prst="rect">
            <a:avLst/>
          </a:prstGeom>
          <a:noFill/>
          <a:ln>
            <a:noFill/>
          </a:ln>
          <a:effectLst/>
        </p:spPr>
        <p:txBody>
          <a:bodyPr wrap="square">
            <a:spAutoFit/>
          </a:bodyPr>
          <a:lstStyle/>
          <a:p>
            <a:pPr algn="ctr">
              <a:defRPr/>
            </a:pPr>
            <a:r>
              <a:rPr lang="en-US" dirty="0"/>
              <a:t>Translation</a:t>
            </a:r>
            <a:endParaRPr lang="en-US" b="1" dirty="0"/>
          </a:p>
        </p:txBody>
      </p:sp>
      <p:grpSp>
        <p:nvGrpSpPr>
          <p:cNvPr id="6" name="Group 63"/>
          <p:cNvGrpSpPr>
            <a:grpSpLocks/>
          </p:cNvGrpSpPr>
          <p:nvPr/>
        </p:nvGrpSpPr>
        <p:grpSpPr bwMode="auto">
          <a:xfrm>
            <a:off x="4178829" y="5079346"/>
            <a:ext cx="2374083" cy="983472"/>
            <a:chOff x="1560" y="3341"/>
            <a:chExt cx="1638" cy="653"/>
          </a:xfrm>
        </p:grpSpPr>
        <p:pic>
          <p:nvPicPr>
            <p:cNvPr id="11288" name="Picture 50" descr="3dexp_cprot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 y="3341"/>
              <a:ext cx="939"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1" name="Text Box 51"/>
            <p:cNvSpPr txBox="1">
              <a:spLocks noChangeArrowheads="1"/>
            </p:cNvSpPr>
            <p:nvPr/>
          </p:nvSpPr>
          <p:spPr bwMode="auto">
            <a:xfrm>
              <a:off x="2482" y="3630"/>
              <a:ext cx="716" cy="189"/>
            </a:xfrm>
            <a:prstGeom prst="rect">
              <a:avLst/>
            </a:prstGeom>
            <a:noFill/>
            <a:ln>
              <a:noFill/>
            </a:ln>
            <a:effectLst/>
          </p:spPr>
          <p:txBody>
            <a:bodyPr wrap="none">
              <a:spAutoFit/>
            </a:bodyPr>
            <a:lstStyle/>
            <a:p>
              <a:pPr>
                <a:defRPr/>
              </a:pPr>
              <a:r>
                <a:rPr lang="en-US" dirty="0" err="1"/>
                <a:t>araC</a:t>
              </a:r>
              <a:r>
                <a:rPr lang="en-US" dirty="0"/>
                <a:t> protein</a:t>
              </a:r>
              <a:endParaRPr lang="en-US" b="1" dirty="0"/>
            </a:p>
          </p:txBody>
        </p:sp>
      </p:grpSp>
      <p:sp>
        <p:nvSpPr>
          <p:cNvPr id="66612" name="Rectangle 52"/>
          <p:cNvSpPr>
            <a:spLocks noChangeArrowheads="1"/>
          </p:cNvSpPr>
          <p:nvPr/>
        </p:nvSpPr>
        <p:spPr bwMode="auto">
          <a:xfrm>
            <a:off x="4102629" y="2456796"/>
            <a:ext cx="117400" cy="121992"/>
          </a:xfrm>
          <a:prstGeom prst="rect">
            <a:avLst/>
          </a:prstGeom>
          <a:solidFill>
            <a:schemeClr val="bg1"/>
          </a:solidFill>
          <a:ln>
            <a:noFill/>
          </a:ln>
          <a:effectLst/>
        </p:spPr>
        <p:txBody>
          <a:bodyPr wrap="none" anchor="ctr"/>
          <a:lstStyle/>
          <a:p>
            <a:pPr>
              <a:defRPr/>
            </a:pPr>
            <a:endParaRPr lang="en-US"/>
          </a:p>
        </p:txBody>
      </p:sp>
      <p:sp>
        <p:nvSpPr>
          <p:cNvPr id="66613" name="Rectangle 53"/>
          <p:cNvSpPr>
            <a:spLocks noChangeArrowheads="1"/>
          </p:cNvSpPr>
          <p:nvPr/>
        </p:nvSpPr>
        <p:spPr bwMode="auto">
          <a:xfrm>
            <a:off x="4355043" y="2456796"/>
            <a:ext cx="117399" cy="121992"/>
          </a:xfrm>
          <a:prstGeom prst="rect">
            <a:avLst/>
          </a:prstGeom>
          <a:solidFill>
            <a:schemeClr val="bg1"/>
          </a:solidFill>
          <a:ln>
            <a:noFill/>
          </a:ln>
          <a:effectLst/>
        </p:spPr>
        <p:txBody>
          <a:bodyPr wrap="none" anchor="ctr"/>
          <a:lstStyle/>
          <a:p>
            <a:pPr>
              <a:defRPr/>
            </a:pPr>
            <a:endParaRPr lang="en-US"/>
          </a:p>
        </p:txBody>
      </p:sp>
      <p:sp>
        <p:nvSpPr>
          <p:cNvPr id="66614" name="Rectangle 54"/>
          <p:cNvSpPr>
            <a:spLocks noChangeArrowheads="1"/>
          </p:cNvSpPr>
          <p:nvPr/>
        </p:nvSpPr>
        <p:spPr bwMode="auto">
          <a:xfrm>
            <a:off x="4607454" y="2456796"/>
            <a:ext cx="117400" cy="121992"/>
          </a:xfrm>
          <a:prstGeom prst="rect">
            <a:avLst/>
          </a:prstGeom>
          <a:solidFill>
            <a:schemeClr val="bg1"/>
          </a:solidFill>
          <a:ln>
            <a:noFill/>
          </a:ln>
          <a:effectLst/>
        </p:spPr>
        <p:txBody>
          <a:bodyPr wrap="none" anchor="ctr"/>
          <a:lstStyle/>
          <a:p>
            <a:pPr>
              <a:defRPr/>
            </a:pPr>
            <a:endParaRPr lang="en-US"/>
          </a:p>
        </p:txBody>
      </p:sp>
      <p:sp>
        <p:nvSpPr>
          <p:cNvPr id="66615" name="Rectangle 55"/>
          <p:cNvSpPr>
            <a:spLocks noChangeArrowheads="1"/>
          </p:cNvSpPr>
          <p:nvPr/>
        </p:nvSpPr>
        <p:spPr bwMode="auto">
          <a:xfrm>
            <a:off x="4859868" y="2456796"/>
            <a:ext cx="117399" cy="121992"/>
          </a:xfrm>
          <a:prstGeom prst="rect">
            <a:avLst/>
          </a:prstGeom>
          <a:solidFill>
            <a:schemeClr val="bg1"/>
          </a:solidFill>
          <a:ln>
            <a:noFill/>
          </a:ln>
          <a:effectLst/>
        </p:spPr>
        <p:txBody>
          <a:bodyPr wrap="none" anchor="ctr"/>
          <a:lstStyle/>
          <a:p>
            <a:pPr>
              <a:defRPr/>
            </a:pPr>
            <a:endParaRPr lang="en-US"/>
          </a:p>
        </p:txBody>
      </p:sp>
      <p:sp>
        <p:nvSpPr>
          <p:cNvPr id="66616" name="Rectangle 56"/>
          <p:cNvSpPr>
            <a:spLocks noChangeArrowheads="1"/>
          </p:cNvSpPr>
          <p:nvPr/>
        </p:nvSpPr>
        <p:spPr bwMode="auto">
          <a:xfrm>
            <a:off x="3400954" y="4299881"/>
            <a:ext cx="117400" cy="121993"/>
          </a:xfrm>
          <a:prstGeom prst="rect">
            <a:avLst/>
          </a:prstGeom>
          <a:solidFill>
            <a:schemeClr val="bg1"/>
          </a:solidFill>
          <a:ln>
            <a:noFill/>
          </a:ln>
          <a:effectLst/>
        </p:spPr>
        <p:txBody>
          <a:bodyPr wrap="none" anchor="ctr"/>
          <a:lstStyle/>
          <a:p>
            <a:pPr>
              <a:defRPr/>
            </a:pPr>
            <a:endParaRPr lang="en-US"/>
          </a:p>
        </p:txBody>
      </p:sp>
      <p:sp>
        <p:nvSpPr>
          <p:cNvPr id="66617" name="Rectangle 57"/>
          <p:cNvSpPr>
            <a:spLocks noChangeArrowheads="1"/>
          </p:cNvSpPr>
          <p:nvPr/>
        </p:nvSpPr>
        <p:spPr bwMode="auto">
          <a:xfrm>
            <a:off x="3399368" y="4553881"/>
            <a:ext cx="117399" cy="121993"/>
          </a:xfrm>
          <a:prstGeom prst="rect">
            <a:avLst/>
          </a:prstGeom>
          <a:solidFill>
            <a:schemeClr val="bg1"/>
          </a:solidFill>
          <a:ln>
            <a:noFill/>
          </a:ln>
          <a:effectLst/>
        </p:spPr>
        <p:txBody>
          <a:bodyPr wrap="none" anchor="ctr"/>
          <a:lstStyle/>
          <a:p>
            <a:pPr>
              <a:defRPr/>
            </a:pPr>
            <a:endParaRPr lang="en-US"/>
          </a:p>
        </p:txBody>
      </p:sp>
      <p:sp>
        <p:nvSpPr>
          <p:cNvPr id="66618" name="Rectangle 58"/>
          <p:cNvSpPr>
            <a:spLocks noChangeArrowheads="1"/>
          </p:cNvSpPr>
          <p:nvPr/>
        </p:nvSpPr>
        <p:spPr bwMode="auto">
          <a:xfrm>
            <a:off x="3399368" y="4809471"/>
            <a:ext cx="117399" cy="121992"/>
          </a:xfrm>
          <a:prstGeom prst="rect">
            <a:avLst/>
          </a:prstGeom>
          <a:solidFill>
            <a:schemeClr val="bg1"/>
          </a:solidFill>
          <a:ln>
            <a:noFill/>
          </a:ln>
          <a:effectLst/>
        </p:spPr>
        <p:txBody>
          <a:bodyPr wrap="none" anchor="ctr"/>
          <a:lstStyle/>
          <a:p>
            <a:pPr>
              <a:defRPr/>
            </a:pPr>
            <a:endParaRPr lang="en-US"/>
          </a:p>
        </p:txBody>
      </p:sp>
      <p:sp>
        <p:nvSpPr>
          <p:cNvPr id="2" name="Title 1"/>
          <p:cNvSpPr>
            <a:spLocks noGrp="1"/>
          </p:cNvSpPr>
          <p:nvPr>
            <p:ph type="title"/>
          </p:nvPr>
        </p:nvSpPr>
        <p:spPr>
          <a:xfrm>
            <a:off x="484718" y="597147"/>
            <a:ext cx="11222567" cy="646331"/>
          </a:xfrm>
        </p:spPr>
        <p:txBody>
          <a:bodyPr/>
          <a:lstStyle/>
          <a:p>
            <a:r>
              <a:rPr lang="en-US" sz="3600" dirty="0"/>
              <a:t>RFP expression</a:t>
            </a:r>
            <a:endParaRPr lang="en-US" dirty="0"/>
          </a:p>
        </p:txBody>
      </p:sp>
    </p:spTree>
    <p:extLst>
      <p:ext uri="{BB962C8B-B14F-4D97-AF65-F5344CB8AC3E}">
        <p14:creationId xmlns:p14="http://schemas.microsoft.com/office/powerpoint/2010/main" val="28232524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1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66614"/>
                                        </p:tgtEl>
                                        <p:attrNameLst>
                                          <p:attrName>style.visibility</p:attrName>
                                        </p:attrNameLst>
                                      </p:cBhvr>
                                      <p:to>
                                        <p:strVal val="visible"/>
                                      </p:to>
                                    </p:set>
                                  </p:childTnLst>
                                </p:cTn>
                              </p:par>
                            </p:childTnLst>
                          </p:cTn>
                        </p:par>
                        <p:par>
                          <p:cTn id="10" fill="hold" nodeType="afterGroup">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66613"/>
                                        </p:tgtEl>
                                        <p:attrNameLst>
                                          <p:attrName>style.visibility</p:attrName>
                                        </p:attrNameLst>
                                      </p:cBhvr>
                                      <p:to>
                                        <p:strVal val="visible"/>
                                      </p:to>
                                    </p:set>
                                  </p:childTnLst>
                                </p:cTn>
                              </p:par>
                            </p:childTnLst>
                          </p:cTn>
                        </p:par>
                        <p:par>
                          <p:cTn id="13" fill="hold" nodeType="afterGroup">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66612"/>
                                        </p:tgtEl>
                                        <p:attrNameLst>
                                          <p:attrName>style.visibility</p:attrName>
                                        </p:attrNameLst>
                                      </p:cBhvr>
                                      <p:to>
                                        <p:strVal val="visible"/>
                                      </p:to>
                                    </p:set>
                                  </p:childTnLst>
                                </p:cTn>
                              </p:par>
                            </p:childTnLst>
                          </p:cTn>
                        </p:par>
                        <p:par>
                          <p:cTn id="16" fill="hold" nodeType="afterGroup">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66592"/>
                                        </p:tgtEl>
                                        <p:attrNameLst>
                                          <p:attrName>style.visibility</p:attrName>
                                        </p:attrNameLst>
                                      </p:cBhvr>
                                      <p:to>
                                        <p:strVal val="visible"/>
                                      </p:to>
                                    </p:set>
                                  </p:childTnLst>
                                </p:cTn>
                              </p:par>
                            </p:childTnLst>
                          </p:cTn>
                        </p:par>
                        <p:par>
                          <p:cTn id="19" fill="hold" nodeType="afterGroup">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66594"/>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616"/>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200"/>
                                  </p:stCondLst>
                                  <p:childTnLst>
                                    <p:set>
                                      <p:cBhvr>
                                        <p:cTn id="31" dur="1" fill="hold">
                                          <p:stCondLst>
                                            <p:cond delay="0"/>
                                          </p:stCondLst>
                                        </p:cTn>
                                        <p:tgtEl>
                                          <p:spTgt spid="66617"/>
                                        </p:tgtEl>
                                        <p:attrNameLst>
                                          <p:attrName>style.visibility</p:attrName>
                                        </p:attrNameLst>
                                      </p:cBhvr>
                                      <p:to>
                                        <p:strVal val="visible"/>
                                      </p:to>
                                    </p:set>
                                  </p:childTnLst>
                                </p:cTn>
                              </p:par>
                            </p:childTnLst>
                          </p:cTn>
                        </p:par>
                        <p:par>
                          <p:cTn id="32" fill="hold" nodeType="afterGroup">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66618"/>
                                        </p:tgtEl>
                                        <p:attrNameLst>
                                          <p:attrName>style.visibility</p:attrName>
                                        </p:attrNameLst>
                                      </p:cBhvr>
                                      <p:to>
                                        <p:strVal val="visible"/>
                                      </p:to>
                                    </p:set>
                                  </p:childTnLst>
                                </p:cTn>
                              </p:par>
                            </p:childTnLst>
                          </p:cTn>
                        </p:par>
                        <p:par>
                          <p:cTn id="35" fill="hold" nodeType="afterGroup">
                            <p:stCondLst>
                              <p:cond delay="400"/>
                            </p:stCondLst>
                            <p:childTnLst>
                              <p:par>
                                <p:cTn id="36" presetID="1" presetClass="entr" presetSubtype="0" fill="hold" grpId="0" nodeType="afterEffect">
                                  <p:stCondLst>
                                    <p:cond delay="200"/>
                                  </p:stCondLst>
                                  <p:childTnLst>
                                    <p:set>
                                      <p:cBhvr>
                                        <p:cTn id="37" dur="1" fill="hold">
                                          <p:stCondLst>
                                            <p:cond delay="0"/>
                                          </p:stCondLst>
                                        </p:cTn>
                                        <p:tgtEl>
                                          <p:spTgt spid="66599"/>
                                        </p:tgtEl>
                                        <p:attrNameLst>
                                          <p:attrName>style.visibility</p:attrName>
                                        </p:attrNameLst>
                                      </p:cBhvr>
                                      <p:to>
                                        <p:strVal val="visible"/>
                                      </p:to>
                                    </p:set>
                                  </p:childTnLst>
                                </p:cTn>
                              </p:par>
                            </p:childTnLst>
                          </p:cTn>
                        </p:par>
                        <p:par>
                          <p:cTn id="38" fill="hold" nodeType="afterGroup">
                            <p:stCondLst>
                              <p:cond delay="600"/>
                            </p:stCondLst>
                            <p:childTnLst>
                              <p:par>
                                <p:cTn id="39" presetID="1" presetClass="entr" presetSubtype="0" fill="hold" grpId="0" nodeType="afterEffect">
                                  <p:stCondLst>
                                    <p:cond delay="200"/>
                                  </p:stCondLst>
                                  <p:childTnLst>
                                    <p:set>
                                      <p:cBhvr>
                                        <p:cTn id="40" dur="1" fill="hold">
                                          <p:stCondLst>
                                            <p:cond delay="0"/>
                                          </p:stCondLst>
                                        </p:cTn>
                                        <p:tgtEl>
                                          <p:spTgt spid="66606"/>
                                        </p:tgtEl>
                                        <p:attrNameLst>
                                          <p:attrName>style.visibility</p:attrName>
                                        </p:attrNameLst>
                                      </p:cBhvr>
                                      <p:to>
                                        <p:strVal val="visible"/>
                                      </p:to>
                                    </p:set>
                                  </p:childTnLst>
                                </p:cTn>
                              </p:par>
                            </p:childTnLst>
                          </p:cTn>
                        </p:par>
                        <p:par>
                          <p:cTn id="41" fill="hold" nodeType="afterGroup">
                            <p:stCondLst>
                              <p:cond delay="800"/>
                            </p:stCondLst>
                            <p:childTnLst>
                              <p:par>
                                <p:cTn id="42" presetID="1" presetClass="entr" presetSubtype="0" fill="hold" nodeType="afterEffect">
                                  <p:stCondLst>
                                    <p:cond delay="100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92" grpId="0" animBg="1"/>
      <p:bldP spid="66594" grpId="0"/>
      <p:bldP spid="66599" grpId="0" animBg="1"/>
      <p:bldP spid="66606" grpId="0"/>
      <p:bldP spid="66612" grpId="0" animBg="1"/>
      <p:bldP spid="66613" grpId="0" animBg="1"/>
      <p:bldP spid="66614" grpId="0" animBg="1"/>
      <p:bldP spid="66615" grpId="0" animBg="1"/>
      <p:bldP spid="66616" grpId="0" animBg="1"/>
      <p:bldP spid="66617" grpId="0" animBg="1"/>
      <p:bldP spid="666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amgenlogo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715964"/>
            <a:ext cx="8366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5"/>
          <p:cNvSpPr>
            <a:spLocks noChangeShapeType="1"/>
          </p:cNvSpPr>
          <p:nvPr/>
        </p:nvSpPr>
        <p:spPr bwMode="auto">
          <a:xfrm>
            <a:off x="2566989" y="890588"/>
            <a:ext cx="78581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AutoShape 2"/>
          <p:cNvSpPr>
            <a:spLocks noChangeArrowheads="1"/>
          </p:cNvSpPr>
          <p:nvPr/>
        </p:nvSpPr>
        <p:spPr bwMode="auto">
          <a:xfrm>
            <a:off x="2078039" y="1435100"/>
            <a:ext cx="7561261" cy="4403725"/>
          </a:xfrm>
          <a:prstGeom prst="roundRect">
            <a:avLst>
              <a:gd name="adj" fmla="val 2356"/>
            </a:avLst>
          </a:prstGeom>
          <a:solidFill>
            <a:schemeClr val="accent1">
              <a:alpha val="34901"/>
            </a:schemeClr>
          </a:solidFill>
          <a:ln w="12700">
            <a:solidFill>
              <a:schemeClr val="bg1"/>
            </a:solidFill>
            <a:round/>
            <a:headEnd/>
            <a:tailEnd/>
          </a:ln>
          <a:effectLst/>
        </p:spPr>
        <p:txBody>
          <a:bodyPr wrap="none" anchor="ctr"/>
          <a:lstStyle/>
          <a:p>
            <a:pPr>
              <a:defRPr/>
            </a:pPr>
            <a:endParaRPr lang="en-US"/>
          </a:p>
        </p:txBody>
      </p:sp>
      <p:sp>
        <p:nvSpPr>
          <p:cNvPr id="24" name="Line 6"/>
          <p:cNvSpPr>
            <a:spLocks noChangeShapeType="1"/>
          </p:cNvSpPr>
          <p:nvPr/>
        </p:nvSpPr>
        <p:spPr bwMode="auto">
          <a:xfrm>
            <a:off x="4479925" y="4557713"/>
            <a:ext cx="4105581" cy="0"/>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 name="Group 10"/>
          <p:cNvGrpSpPr>
            <a:grpSpLocks/>
          </p:cNvGrpSpPr>
          <p:nvPr/>
        </p:nvGrpSpPr>
        <p:grpSpPr bwMode="auto">
          <a:xfrm>
            <a:off x="6640513" y="4389442"/>
            <a:ext cx="1954185" cy="291830"/>
            <a:chOff x="3531" y="1430"/>
            <a:chExt cx="1308" cy="211"/>
          </a:xfrm>
        </p:grpSpPr>
        <p:sp>
          <p:nvSpPr>
            <p:cNvPr id="26" name="Rectangle 11"/>
            <p:cNvSpPr>
              <a:spLocks noChangeArrowheads="1"/>
            </p:cNvSpPr>
            <p:nvPr/>
          </p:nvSpPr>
          <p:spPr bwMode="auto">
            <a:xfrm>
              <a:off x="3595" y="1443"/>
              <a:ext cx="1182" cy="198"/>
            </a:xfrm>
            <a:prstGeom prst="rect">
              <a:avLst/>
            </a:prstGeom>
            <a:solidFill>
              <a:srgbClr val="FF0000"/>
            </a:solidFill>
            <a:ln>
              <a:noFill/>
            </a:ln>
            <a:effectLst/>
          </p:spPr>
          <p:txBody>
            <a:bodyPr wrap="none" anchor="ctr"/>
            <a:lstStyle/>
            <a:p>
              <a:pPr>
                <a:defRPr/>
              </a:pPr>
              <a:endParaRPr lang="en-US"/>
            </a:p>
          </p:txBody>
        </p:sp>
        <p:sp>
          <p:nvSpPr>
            <p:cNvPr id="27" name="Text Box 12"/>
            <p:cNvSpPr txBox="1">
              <a:spLocks noChangeArrowheads="1"/>
            </p:cNvSpPr>
            <p:nvPr/>
          </p:nvSpPr>
          <p:spPr bwMode="auto">
            <a:xfrm>
              <a:off x="3531" y="1430"/>
              <a:ext cx="1308" cy="189"/>
            </a:xfrm>
            <a:prstGeom prst="rect">
              <a:avLst/>
            </a:prstGeom>
            <a:noFill/>
            <a:ln>
              <a:noFill/>
            </a:ln>
            <a:effectLst/>
          </p:spPr>
          <p:txBody>
            <a:bodyPr>
              <a:spAutoFit/>
            </a:bodyPr>
            <a:lstStyle/>
            <a:p>
              <a:pPr algn="ctr">
                <a:defRPr/>
              </a:pPr>
              <a:r>
                <a:rPr lang="en-US" b="1" i="1"/>
                <a:t>rfp</a:t>
              </a:r>
              <a:r>
                <a:rPr lang="en-US" b="1"/>
                <a:t> gene</a:t>
              </a:r>
            </a:p>
          </p:txBody>
        </p:sp>
      </p:grpSp>
      <p:grpSp>
        <p:nvGrpSpPr>
          <p:cNvPr id="28" name="Group 13"/>
          <p:cNvGrpSpPr>
            <a:grpSpLocks/>
          </p:cNvGrpSpPr>
          <p:nvPr/>
        </p:nvGrpSpPr>
        <p:grpSpPr bwMode="auto">
          <a:xfrm>
            <a:off x="5683250" y="4389442"/>
            <a:ext cx="914343" cy="291830"/>
            <a:chOff x="2142" y="1430"/>
            <a:chExt cx="810" cy="211"/>
          </a:xfrm>
        </p:grpSpPr>
        <p:sp>
          <p:nvSpPr>
            <p:cNvPr id="29" name="Rectangle 14"/>
            <p:cNvSpPr>
              <a:spLocks noChangeArrowheads="1"/>
            </p:cNvSpPr>
            <p:nvPr/>
          </p:nvSpPr>
          <p:spPr bwMode="auto">
            <a:xfrm>
              <a:off x="2142" y="1443"/>
              <a:ext cx="810" cy="198"/>
            </a:xfrm>
            <a:prstGeom prst="rect">
              <a:avLst/>
            </a:prstGeom>
            <a:solidFill>
              <a:srgbClr val="99CC00"/>
            </a:solidFill>
            <a:ln>
              <a:noFill/>
            </a:ln>
            <a:effectLst/>
          </p:spPr>
          <p:txBody>
            <a:bodyPr wrap="none" anchor="ctr"/>
            <a:lstStyle/>
            <a:p>
              <a:pPr>
                <a:defRPr/>
              </a:pPr>
              <a:endParaRPr lang="en-US"/>
            </a:p>
          </p:txBody>
        </p:sp>
        <p:sp>
          <p:nvSpPr>
            <p:cNvPr id="30" name="Text Box 15"/>
            <p:cNvSpPr txBox="1">
              <a:spLocks noChangeArrowheads="1"/>
            </p:cNvSpPr>
            <p:nvPr/>
          </p:nvSpPr>
          <p:spPr bwMode="auto">
            <a:xfrm>
              <a:off x="2316" y="1430"/>
              <a:ext cx="459" cy="189"/>
            </a:xfrm>
            <a:prstGeom prst="rect">
              <a:avLst/>
            </a:prstGeom>
            <a:noFill/>
            <a:ln>
              <a:noFill/>
            </a:ln>
            <a:effectLst/>
          </p:spPr>
          <p:txBody>
            <a:bodyPr wrap="none">
              <a:spAutoFit/>
            </a:bodyPr>
            <a:lstStyle/>
            <a:p>
              <a:pPr algn="ctr">
                <a:defRPr/>
              </a:pPr>
              <a:r>
                <a:rPr lang="en-US" b="1" i="1"/>
                <a:t>P</a:t>
              </a:r>
              <a:r>
                <a:rPr lang="en-US" b="1" i="1" baseline="-15000"/>
                <a:t>BAD</a:t>
              </a:r>
            </a:p>
          </p:txBody>
        </p:sp>
      </p:grpSp>
      <p:pic>
        <p:nvPicPr>
          <p:cNvPr id="31" name="Picture 24" descr="3dexp_cprot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2" y="3551240"/>
            <a:ext cx="1402890" cy="97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5"/>
          <p:cNvSpPr txBox="1">
            <a:spLocks noChangeArrowheads="1"/>
          </p:cNvSpPr>
          <p:nvPr/>
        </p:nvSpPr>
        <p:spPr bwMode="auto">
          <a:xfrm>
            <a:off x="6124576" y="3857625"/>
            <a:ext cx="1069910" cy="507831"/>
          </a:xfrm>
          <a:prstGeom prst="rect">
            <a:avLst/>
          </a:prstGeom>
          <a:noFill/>
          <a:ln>
            <a:noFill/>
          </a:ln>
          <a:effectLst/>
        </p:spPr>
        <p:txBody>
          <a:bodyPr wrap="square">
            <a:spAutoFit/>
          </a:bodyPr>
          <a:lstStyle/>
          <a:p>
            <a:pPr>
              <a:defRPr/>
            </a:pPr>
            <a:r>
              <a:rPr lang="en-US" dirty="0" err="1"/>
              <a:t>araC</a:t>
            </a:r>
            <a:r>
              <a:rPr lang="en-US" dirty="0"/>
              <a:t> protein</a:t>
            </a:r>
            <a:endParaRPr lang="en-US" b="1" dirty="0"/>
          </a:p>
        </p:txBody>
      </p:sp>
      <p:sp>
        <p:nvSpPr>
          <p:cNvPr id="33" name="Arc 37"/>
          <p:cNvSpPr>
            <a:spLocks/>
          </p:cNvSpPr>
          <p:nvPr/>
        </p:nvSpPr>
        <p:spPr bwMode="auto">
          <a:xfrm rot="10800000">
            <a:off x="3835400" y="3467100"/>
            <a:ext cx="609562" cy="951559"/>
          </a:xfrm>
          <a:custGeom>
            <a:avLst/>
            <a:gdLst>
              <a:gd name="T0" fmla="*/ 0 w 21600"/>
              <a:gd name="T1" fmla="*/ 0 h 43198"/>
              <a:gd name="T2" fmla="*/ 2147483646 w 21600"/>
              <a:gd name="T3" fmla="*/ 2147483646 h 43198"/>
              <a:gd name="T4" fmla="*/ 0 w 21600"/>
              <a:gd name="T5" fmla="*/ 2147483646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0" y="-1"/>
                </a:moveTo>
                <a:cubicBezTo>
                  <a:pt x="11929" y="0"/>
                  <a:pt x="21600" y="9670"/>
                  <a:pt x="21600" y="21600"/>
                </a:cubicBezTo>
                <a:cubicBezTo>
                  <a:pt x="21600" y="33426"/>
                  <a:pt x="12088" y="43054"/>
                  <a:pt x="263" y="43198"/>
                </a:cubicBezTo>
              </a:path>
              <a:path w="21600" h="43198" stroke="0" extrusionOk="0">
                <a:moveTo>
                  <a:pt x="0" y="-1"/>
                </a:moveTo>
                <a:cubicBezTo>
                  <a:pt x="11929" y="0"/>
                  <a:pt x="21600" y="9670"/>
                  <a:pt x="21600" y="21600"/>
                </a:cubicBezTo>
                <a:cubicBezTo>
                  <a:pt x="21600" y="33426"/>
                  <a:pt x="12088" y="43054"/>
                  <a:pt x="263" y="43198"/>
                </a:cubicBezTo>
                <a:lnTo>
                  <a:pt x="0" y="21600"/>
                </a:lnTo>
                <a:lnTo>
                  <a:pt x="0" y="-1"/>
                </a:lnTo>
                <a:close/>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Line 38"/>
          <p:cNvSpPr>
            <a:spLocks noChangeShapeType="1"/>
          </p:cNvSpPr>
          <p:nvPr/>
        </p:nvSpPr>
        <p:spPr bwMode="auto">
          <a:xfrm>
            <a:off x="4470400" y="3467100"/>
            <a:ext cx="3113548" cy="0"/>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 name="Group 7"/>
          <p:cNvGrpSpPr>
            <a:grpSpLocks/>
          </p:cNvGrpSpPr>
          <p:nvPr/>
        </p:nvGrpSpPr>
        <p:grpSpPr bwMode="auto">
          <a:xfrm>
            <a:off x="6048375" y="3298829"/>
            <a:ext cx="1398408" cy="291830"/>
            <a:chOff x="984" y="1430"/>
            <a:chExt cx="810" cy="211"/>
          </a:xfrm>
        </p:grpSpPr>
        <p:sp>
          <p:nvSpPr>
            <p:cNvPr id="36" name="Rectangle 8"/>
            <p:cNvSpPr>
              <a:spLocks noChangeArrowheads="1"/>
            </p:cNvSpPr>
            <p:nvPr/>
          </p:nvSpPr>
          <p:spPr bwMode="auto">
            <a:xfrm>
              <a:off x="984" y="1443"/>
              <a:ext cx="810" cy="198"/>
            </a:xfrm>
            <a:prstGeom prst="rect">
              <a:avLst/>
            </a:prstGeom>
            <a:solidFill>
              <a:srgbClr val="3366FF"/>
            </a:solidFill>
            <a:ln>
              <a:noFill/>
            </a:ln>
            <a:effectLst/>
          </p:spPr>
          <p:txBody>
            <a:bodyPr wrap="none" anchor="ctr"/>
            <a:lstStyle/>
            <a:p>
              <a:pPr>
                <a:defRPr/>
              </a:pPr>
              <a:endParaRPr lang="en-US"/>
            </a:p>
          </p:txBody>
        </p:sp>
        <p:sp>
          <p:nvSpPr>
            <p:cNvPr id="37" name="Text Box 9"/>
            <p:cNvSpPr txBox="1">
              <a:spLocks noChangeArrowheads="1"/>
            </p:cNvSpPr>
            <p:nvPr/>
          </p:nvSpPr>
          <p:spPr bwMode="auto">
            <a:xfrm>
              <a:off x="1109" y="1430"/>
              <a:ext cx="557" cy="189"/>
            </a:xfrm>
            <a:prstGeom prst="rect">
              <a:avLst/>
            </a:prstGeom>
            <a:noFill/>
            <a:ln>
              <a:noFill/>
            </a:ln>
            <a:effectLst/>
          </p:spPr>
          <p:txBody>
            <a:bodyPr wrap="none">
              <a:spAutoFit/>
            </a:bodyPr>
            <a:lstStyle/>
            <a:p>
              <a:pPr algn="ctr">
                <a:defRPr/>
              </a:pPr>
              <a:r>
                <a:rPr lang="en-US" b="1" i="1"/>
                <a:t>araC</a:t>
              </a:r>
              <a:r>
                <a:rPr lang="en-US" b="1"/>
                <a:t> gene</a:t>
              </a:r>
            </a:p>
          </p:txBody>
        </p:sp>
      </p:grpSp>
      <p:grpSp>
        <p:nvGrpSpPr>
          <p:cNvPr id="38" name="Group 44"/>
          <p:cNvGrpSpPr>
            <a:grpSpLocks/>
          </p:cNvGrpSpPr>
          <p:nvPr/>
        </p:nvGrpSpPr>
        <p:grpSpPr bwMode="auto">
          <a:xfrm>
            <a:off x="4057651" y="1776411"/>
            <a:ext cx="3863549" cy="502057"/>
            <a:chOff x="1596" y="1119"/>
            <a:chExt cx="2586" cy="363"/>
          </a:xfrm>
        </p:grpSpPr>
        <p:sp>
          <p:nvSpPr>
            <p:cNvPr id="39" name="Text Box 40"/>
            <p:cNvSpPr txBox="1">
              <a:spLocks noChangeArrowheads="1"/>
            </p:cNvSpPr>
            <p:nvPr/>
          </p:nvSpPr>
          <p:spPr bwMode="auto">
            <a:xfrm>
              <a:off x="1596" y="1119"/>
              <a:ext cx="2586" cy="320"/>
            </a:xfrm>
            <a:prstGeom prst="rect">
              <a:avLst/>
            </a:prstGeom>
            <a:noFill/>
            <a:ln>
              <a:noFill/>
            </a:ln>
            <a:effectLst/>
          </p:spPr>
          <p:txBody>
            <a:bodyPr wrap="none">
              <a:spAutoFit/>
            </a:bodyPr>
            <a:lstStyle/>
            <a:p>
              <a:pPr algn="ctr">
                <a:defRPr/>
              </a:pPr>
              <a:r>
                <a:rPr lang="en-US" dirty="0" err="1"/>
                <a:t>araC</a:t>
              </a:r>
              <a:r>
                <a:rPr lang="en-US" dirty="0"/>
                <a:t> protein prevents RFP transcription by causing</a:t>
              </a:r>
            </a:p>
            <a:p>
              <a:pPr algn="ctr">
                <a:defRPr/>
              </a:pPr>
              <a:r>
                <a:rPr lang="en-US" dirty="0"/>
                <a:t>a loop to form in the region of the </a:t>
              </a:r>
              <a:r>
                <a:rPr lang="en-US" i="1" dirty="0"/>
                <a:t>  </a:t>
              </a:r>
              <a:r>
                <a:rPr lang="en-US" i="1" dirty="0" err="1"/>
                <a:t>fp</a:t>
              </a:r>
              <a:r>
                <a:rPr lang="en-US" i="1" dirty="0"/>
                <a:t> </a:t>
              </a:r>
              <a:r>
                <a:rPr lang="en-US" dirty="0"/>
                <a:t>gene</a:t>
              </a:r>
              <a:endParaRPr lang="en-US" b="1" dirty="0"/>
            </a:p>
          </p:txBody>
        </p:sp>
        <p:sp>
          <p:nvSpPr>
            <p:cNvPr id="40" name="Text Box 42"/>
            <p:cNvSpPr txBox="1">
              <a:spLocks noChangeArrowheads="1"/>
            </p:cNvSpPr>
            <p:nvPr/>
          </p:nvSpPr>
          <p:spPr bwMode="auto">
            <a:xfrm>
              <a:off x="3395" y="1265"/>
              <a:ext cx="322" cy="217"/>
            </a:xfrm>
            <a:prstGeom prst="rect">
              <a:avLst/>
            </a:prstGeom>
            <a:noFill/>
            <a:ln>
              <a:noFill/>
            </a:ln>
            <a:effectLst/>
          </p:spPr>
          <p:txBody>
            <a:bodyPr wrap="square">
              <a:spAutoFit/>
            </a:bodyPr>
            <a:lstStyle/>
            <a:p>
              <a:pPr algn="ctr">
                <a:defRPr/>
              </a:pPr>
              <a:r>
                <a:rPr lang="en-US" i="1" dirty="0"/>
                <a:t>r</a:t>
              </a:r>
              <a:endParaRPr lang="en-US" b="1" dirty="0"/>
            </a:p>
          </p:txBody>
        </p:sp>
      </p:grpSp>
      <p:sp>
        <p:nvSpPr>
          <p:cNvPr id="2" name="Title 1"/>
          <p:cNvSpPr>
            <a:spLocks noGrp="1"/>
          </p:cNvSpPr>
          <p:nvPr>
            <p:ph type="title"/>
          </p:nvPr>
        </p:nvSpPr>
        <p:spPr/>
        <p:txBody>
          <a:bodyPr/>
          <a:lstStyle/>
          <a:p>
            <a:r>
              <a:rPr lang="en-US" dirty="0"/>
              <a:t>RFP expression</a:t>
            </a:r>
          </a:p>
        </p:txBody>
      </p:sp>
    </p:spTree>
    <p:extLst>
      <p:ext uri="{BB962C8B-B14F-4D97-AF65-F5344CB8AC3E}">
        <p14:creationId xmlns:p14="http://schemas.microsoft.com/office/powerpoint/2010/main" val="117219470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1738313" y="1221370"/>
            <a:ext cx="7843837" cy="4934752"/>
          </a:xfrm>
          <a:prstGeom prst="roundRect">
            <a:avLst>
              <a:gd name="adj" fmla="val 2356"/>
            </a:avLst>
          </a:prstGeom>
          <a:solidFill>
            <a:schemeClr val="accent1">
              <a:alpha val="34901"/>
            </a:schemeClr>
          </a:solidFill>
          <a:ln w="12700">
            <a:solidFill>
              <a:schemeClr val="bg1"/>
            </a:solidFill>
            <a:round/>
            <a:headEnd/>
            <a:tailEnd/>
          </a:ln>
          <a:effectLst/>
        </p:spPr>
        <p:txBody>
          <a:bodyPr wrap="none" anchor="ctr"/>
          <a:lstStyle/>
          <a:p>
            <a:pPr>
              <a:defRPr/>
            </a:pPr>
            <a:endParaRPr lang="en-US"/>
          </a:p>
        </p:txBody>
      </p:sp>
      <p:pic>
        <p:nvPicPr>
          <p:cNvPr id="17411" name="Picture 3" descr="amgenlogo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715964"/>
            <a:ext cx="8366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8248996" y="520701"/>
            <a:ext cx="2249142" cy="461665"/>
          </a:xfrm>
          <a:prstGeom prst="rect">
            <a:avLst/>
          </a:prstGeom>
          <a:noFill/>
          <a:ln>
            <a:noFill/>
          </a:ln>
          <a:effectLst/>
        </p:spPr>
        <p:txBody>
          <a:bodyPr wrap="none">
            <a:spAutoFit/>
          </a:bodyPr>
          <a:lstStyle/>
          <a:p>
            <a:pPr algn="r">
              <a:defRPr/>
            </a:pPr>
            <a:r>
              <a:rPr lang="en-US" sz="2400" b="1">
                <a:solidFill>
                  <a:schemeClr val="bg1"/>
                </a:solidFill>
              </a:rPr>
              <a:t>RFP expression</a:t>
            </a:r>
          </a:p>
        </p:txBody>
      </p:sp>
      <p:sp>
        <p:nvSpPr>
          <p:cNvPr id="17413" name="Line 5"/>
          <p:cNvSpPr>
            <a:spLocks noChangeShapeType="1"/>
          </p:cNvSpPr>
          <p:nvPr/>
        </p:nvSpPr>
        <p:spPr bwMode="auto">
          <a:xfrm>
            <a:off x="2566989" y="890588"/>
            <a:ext cx="78581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8642" name="Picture 34" descr="3dexp_arabin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242" y="1858459"/>
            <a:ext cx="455658" cy="37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1" name="Picture 33" descr="3dexp_cprot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0846" y="2418650"/>
            <a:ext cx="1446019" cy="10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3" name="Text Box 35"/>
          <p:cNvSpPr txBox="1">
            <a:spLocks noChangeArrowheads="1"/>
          </p:cNvSpPr>
          <p:nvPr/>
        </p:nvSpPr>
        <p:spPr bwMode="auto">
          <a:xfrm>
            <a:off x="3716896" y="3336040"/>
            <a:ext cx="1267959" cy="300082"/>
          </a:xfrm>
          <a:prstGeom prst="rect">
            <a:avLst/>
          </a:prstGeom>
          <a:noFill/>
          <a:ln>
            <a:noFill/>
          </a:ln>
          <a:effectLst/>
        </p:spPr>
        <p:txBody>
          <a:bodyPr wrap="square">
            <a:spAutoFit/>
          </a:bodyPr>
          <a:lstStyle/>
          <a:p>
            <a:pPr algn="ctr">
              <a:defRPr/>
            </a:pPr>
            <a:r>
              <a:rPr lang="en-US" dirty="0" err="1"/>
              <a:t>araC</a:t>
            </a:r>
            <a:r>
              <a:rPr lang="en-US" dirty="0"/>
              <a:t> protein</a:t>
            </a:r>
            <a:endParaRPr lang="en-US" b="1" dirty="0"/>
          </a:p>
        </p:txBody>
      </p:sp>
      <p:sp>
        <p:nvSpPr>
          <p:cNvPr id="68644" name="Text Box 36"/>
          <p:cNvSpPr txBox="1">
            <a:spLocks noChangeArrowheads="1"/>
          </p:cNvSpPr>
          <p:nvPr/>
        </p:nvSpPr>
        <p:spPr bwMode="auto">
          <a:xfrm>
            <a:off x="2499376" y="2129540"/>
            <a:ext cx="1011300" cy="300082"/>
          </a:xfrm>
          <a:prstGeom prst="rect">
            <a:avLst/>
          </a:prstGeom>
          <a:noFill/>
          <a:ln>
            <a:noFill/>
          </a:ln>
          <a:effectLst/>
        </p:spPr>
        <p:txBody>
          <a:bodyPr wrap="square">
            <a:spAutoFit/>
          </a:bodyPr>
          <a:lstStyle/>
          <a:p>
            <a:pPr>
              <a:defRPr/>
            </a:pPr>
            <a:r>
              <a:rPr lang="en-US" dirty="0" err="1"/>
              <a:t>arabinose</a:t>
            </a:r>
            <a:endParaRPr lang="en-US" b="1" dirty="0"/>
          </a:p>
        </p:txBody>
      </p:sp>
      <p:pic>
        <p:nvPicPr>
          <p:cNvPr id="68649" name="Picture 41" descr="3dexp_r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858" y="2176529"/>
            <a:ext cx="830725" cy="73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38" descr="3dexp_comple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0846" y="2418650"/>
            <a:ext cx="1446019" cy="10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0" name="Group 57"/>
          <p:cNvGrpSpPr>
            <a:grpSpLocks/>
          </p:cNvGrpSpPr>
          <p:nvPr/>
        </p:nvGrpSpPr>
        <p:grpSpPr bwMode="auto">
          <a:xfrm>
            <a:off x="2432521" y="5277088"/>
            <a:ext cx="6366822" cy="361117"/>
            <a:chOff x="826" y="1614"/>
            <a:chExt cx="4108" cy="233"/>
          </a:xfrm>
        </p:grpSpPr>
        <p:sp>
          <p:nvSpPr>
            <p:cNvPr id="17445" name="Line 47"/>
            <p:cNvSpPr>
              <a:spLocks noChangeShapeType="1"/>
            </p:cNvSpPr>
            <p:nvPr/>
          </p:nvSpPr>
          <p:spPr bwMode="auto">
            <a:xfrm>
              <a:off x="826" y="1726"/>
              <a:ext cx="4108" cy="0"/>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46" name="Group 48"/>
            <p:cNvGrpSpPr>
              <a:grpSpLocks/>
            </p:cNvGrpSpPr>
            <p:nvPr/>
          </p:nvGrpSpPr>
          <p:grpSpPr bwMode="auto">
            <a:xfrm>
              <a:off x="1140" y="1614"/>
              <a:ext cx="936" cy="233"/>
              <a:chOff x="984" y="1430"/>
              <a:chExt cx="810" cy="233"/>
            </a:xfrm>
          </p:grpSpPr>
          <p:sp>
            <p:nvSpPr>
              <p:cNvPr id="68657" name="Rectangle 49"/>
              <p:cNvSpPr>
                <a:spLocks noChangeArrowheads="1"/>
              </p:cNvSpPr>
              <p:nvPr/>
            </p:nvSpPr>
            <p:spPr bwMode="auto">
              <a:xfrm>
                <a:off x="984" y="1443"/>
                <a:ext cx="810" cy="198"/>
              </a:xfrm>
              <a:prstGeom prst="rect">
                <a:avLst/>
              </a:prstGeom>
              <a:solidFill>
                <a:srgbClr val="3366FF"/>
              </a:solidFill>
              <a:ln>
                <a:noFill/>
              </a:ln>
              <a:effectLst/>
            </p:spPr>
            <p:txBody>
              <a:bodyPr wrap="none" anchor="ctr"/>
              <a:lstStyle/>
              <a:p>
                <a:pPr>
                  <a:defRPr/>
                </a:pPr>
                <a:endParaRPr lang="en-US"/>
              </a:p>
            </p:txBody>
          </p:sp>
          <p:sp>
            <p:nvSpPr>
              <p:cNvPr id="68658" name="Text Box 50"/>
              <p:cNvSpPr txBox="1">
                <a:spLocks noChangeArrowheads="1"/>
              </p:cNvSpPr>
              <p:nvPr/>
            </p:nvSpPr>
            <p:spPr bwMode="auto">
              <a:xfrm>
                <a:off x="1068" y="1430"/>
                <a:ext cx="639" cy="233"/>
              </a:xfrm>
              <a:prstGeom prst="rect">
                <a:avLst/>
              </a:prstGeom>
              <a:noFill/>
              <a:ln>
                <a:noFill/>
              </a:ln>
              <a:effectLst/>
            </p:spPr>
            <p:txBody>
              <a:bodyPr wrap="none">
                <a:spAutoFit/>
              </a:bodyPr>
              <a:lstStyle/>
              <a:p>
                <a:pPr algn="ctr">
                  <a:defRPr/>
                </a:pPr>
                <a:r>
                  <a:rPr lang="en-US" b="1" i="1">
                    <a:solidFill>
                      <a:schemeClr val="bg1"/>
                    </a:solidFill>
                  </a:rPr>
                  <a:t>araC</a:t>
                </a:r>
                <a:r>
                  <a:rPr lang="en-US" b="1">
                    <a:solidFill>
                      <a:schemeClr val="bg1"/>
                    </a:solidFill>
                  </a:rPr>
                  <a:t> gene</a:t>
                </a:r>
              </a:p>
            </p:txBody>
          </p:sp>
        </p:grpSp>
        <p:grpSp>
          <p:nvGrpSpPr>
            <p:cNvPr id="17447" name="Group 51"/>
            <p:cNvGrpSpPr>
              <a:grpSpLocks/>
            </p:cNvGrpSpPr>
            <p:nvPr/>
          </p:nvGrpSpPr>
          <p:grpSpPr bwMode="auto">
            <a:xfrm>
              <a:off x="3295" y="1614"/>
              <a:ext cx="1308" cy="233"/>
              <a:chOff x="3531" y="1430"/>
              <a:chExt cx="1308" cy="233"/>
            </a:xfrm>
          </p:grpSpPr>
          <p:sp>
            <p:nvSpPr>
              <p:cNvPr id="68660" name="Rectangle 52"/>
              <p:cNvSpPr>
                <a:spLocks noChangeArrowheads="1"/>
              </p:cNvSpPr>
              <p:nvPr/>
            </p:nvSpPr>
            <p:spPr bwMode="auto">
              <a:xfrm>
                <a:off x="3595" y="1443"/>
                <a:ext cx="1182" cy="198"/>
              </a:xfrm>
              <a:prstGeom prst="rect">
                <a:avLst/>
              </a:prstGeom>
              <a:solidFill>
                <a:srgbClr val="FF0000"/>
              </a:solidFill>
              <a:ln>
                <a:noFill/>
              </a:ln>
              <a:effectLst/>
            </p:spPr>
            <p:txBody>
              <a:bodyPr wrap="none" anchor="ctr"/>
              <a:lstStyle/>
              <a:p>
                <a:pPr>
                  <a:defRPr/>
                </a:pPr>
                <a:endParaRPr lang="en-US"/>
              </a:p>
            </p:txBody>
          </p:sp>
          <p:sp>
            <p:nvSpPr>
              <p:cNvPr id="68661" name="Text Box 53"/>
              <p:cNvSpPr txBox="1">
                <a:spLocks noChangeArrowheads="1"/>
              </p:cNvSpPr>
              <p:nvPr/>
            </p:nvSpPr>
            <p:spPr bwMode="auto">
              <a:xfrm>
                <a:off x="3531" y="1430"/>
                <a:ext cx="1308" cy="233"/>
              </a:xfrm>
              <a:prstGeom prst="rect">
                <a:avLst/>
              </a:prstGeom>
              <a:noFill/>
              <a:ln>
                <a:noFill/>
              </a:ln>
              <a:effectLst/>
            </p:spPr>
            <p:txBody>
              <a:bodyPr>
                <a:spAutoFit/>
              </a:bodyPr>
              <a:lstStyle/>
              <a:p>
                <a:pPr algn="ctr">
                  <a:defRPr/>
                </a:pPr>
                <a:r>
                  <a:rPr lang="en-US" b="1" i="1">
                    <a:solidFill>
                      <a:schemeClr val="bg1"/>
                    </a:solidFill>
                  </a:rPr>
                  <a:t>rfp</a:t>
                </a:r>
                <a:r>
                  <a:rPr lang="en-US" b="1">
                    <a:solidFill>
                      <a:schemeClr val="bg1"/>
                    </a:solidFill>
                  </a:rPr>
                  <a:t> gene</a:t>
                </a:r>
              </a:p>
            </p:txBody>
          </p:sp>
        </p:grpSp>
        <p:grpSp>
          <p:nvGrpSpPr>
            <p:cNvPr id="17448" name="Group 54"/>
            <p:cNvGrpSpPr>
              <a:grpSpLocks/>
            </p:cNvGrpSpPr>
            <p:nvPr/>
          </p:nvGrpSpPr>
          <p:grpSpPr bwMode="auto">
            <a:xfrm>
              <a:off x="2892" y="1614"/>
              <a:ext cx="420" cy="233"/>
              <a:chOff x="2142" y="1430"/>
              <a:chExt cx="810" cy="233"/>
            </a:xfrm>
          </p:grpSpPr>
          <p:sp>
            <p:nvSpPr>
              <p:cNvPr id="68663" name="Rectangle 55"/>
              <p:cNvSpPr>
                <a:spLocks noChangeArrowheads="1"/>
              </p:cNvSpPr>
              <p:nvPr/>
            </p:nvSpPr>
            <p:spPr bwMode="auto">
              <a:xfrm>
                <a:off x="2142" y="1443"/>
                <a:ext cx="810" cy="198"/>
              </a:xfrm>
              <a:prstGeom prst="rect">
                <a:avLst/>
              </a:prstGeom>
              <a:solidFill>
                <a:srgbClr val="99CC00"/>
              </a:solidFill>
              <a:ln>
                <a:noFill/>
              </a:ln>
              <a:effectLst/>
            </p:spPr>
            <p:txBody>
              <a:bodyPr wrap="none" anchor="ctr"/>
              <a:lstStyle/>
              <a:p>
                <a:pPr>
                  <a:defRPr/>
                </a:pPr>
                <a:endParaRPr lang="en-US"/>
              </a:p>
            </p:txBody>
          </p:sp>
          <p:sp>
            <p:nvSpPr>
              <p:cNvPr id="68664" name="Text Box 56"/>
              <p:cNvSpPr txBox="1">
                <a:spLocks noChangeArrowheads="1"/>
              </p:cNvSpPr>
              <p:nvPr/>
            </p:nvSpPr>
            <p:spPr bwMode="auto">
              <a:xfrm>
                <a:off x="2150" y="1430"/>
                <a:ext cx="791" cy="233"/>
              </a:xfrm>
              <a:prstGeom prst="rect">
                <a:avLst/>
              </a:prstGeom>
              <a:noFill/>
              <a:ln>
                <a:noFill/>
              </a:ln>
              <a:effectLst/>
            </p:spPr>
            <p:txBody>
              <a:bodyPr wrap="none">
                <a:spAutoFit/>
              </a:bodyPr>
              <a:lstStyle/>
              <a:p>
                <a:pPr algn="ctr">
                  <a:defRPr/>
                </a:pPr>
                <a:r>
                  <a:rPr lang="en-US" b="1" i="1">
                    <a:solidFill>
                      <a:schemeClr val="bg1"/>
                    </a:solidFill>
                  </a:rPr>
                  <a:t>P</a:t>
                </a:r>
                <a:r>
                  <a:rPr lang="en-US" b="1" i="1" baseline="-15000">
                    <a:solidFill>
                      <a:schemeClr val="bg1"/>
                    </a:solidFill>
                  </a:rPr>
                  <a:t>BAD</a:t>
                </a:r>
              </a:p>
            </p:txBody>
          </p:sp>
        </p:grpSp>
      </p:grpSp>
      <p:pic>
        <p:nvPicPr>
          <p:cNvPr id="68647" name="Picture 39" descr="3dexp_complex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0846" y="2418650"/>
            <a:ext cx="1446019" cy="10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42" descr="3dexp_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0846" y="2418650"/>
            <a:ext cx="1446019" cy="10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1" name="Text Box 43"/>
          <p:cNvSpPr txBox="1">
            <a:spLocks noChangeArrowheads="1"/>
          </p:cNvSpPr>
          <p:nvPr/>
        </p:nvSpPr>
        <p:spPr bwMode="auto">
          <a:xfrm>
            <a:off x="2898112" y="3510936"/>
            <a:ext cx="26332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9pPr>
          </a:lstStyle>
          <a:p>
            <a:pPr algn="ctr" eaLnBrk="1" hangingPunct="1">
              <a:spcBef>
                <a:spcPct val="0"/>
              </a:spcBef>
              <a:buClrTx/>
              <a:buSzTx/>
              <a:buFontTx/>
              <a:buNone/>
            </a:pPr>
            <a:r>
              <a:rPr lang="en-US" altLang="en-US" sz="1800">
                <a:latin typeface="Trebuchet MS" panose="020B0603020202020204" pitchFamily="34" charset="0"/>
              </a:rPr>
              <a:t>arabinose – araC protein</a:t>
            </a:r>
          </a:p>
          <a:p>
            <a:pPr algn="ctr" eaLnBrk="1" hangingPunct="1">
              <a:spcBef>
                <a:spcPct val="0"/>
              </a:spcBef>
              <a:buClrTx/>
              <a:buSzTx/>
              <a:buFontTx/>
              <a:buNone/>
            </a:pPr>
            <a:r>
              <a:rPr lang="en-US" altLang="en-US" sz="1800">
                <a:latin typeface="Trebuchet MS" panose="020B0603020202020204" pitchFamily="34" charset="0"/>
              </a:rPr>
              <a:t>complex</a:t>
            </a:r>
            <a:endParaRPr lang="en-US" altLang="en-US" sz="1800" b="1">
              <a:latin typeface="Trebuchet MS" panose="020B0603020202020204" pitchFamily="34" charset="0"/>
            </a:endParaRPr>
          </a:p>
        </p:txBody>
      </p:sp>
      <p:sp>
        <p:nvSpPr>
          <p:cNvPr id="68652" name="Text Box 44"/>
          <p:cNvSpPr txBox="1">
            <a:spLocks noChangeArrowheads="1"/>
          </p:cNvSpPr>
          <p:nvPr/>
        </p:nvSpPr>
        <p:spPr bwMode="auto">
          <a:xfrm>
            <a:off x="6089457" y="2866140"/>
            <a:ext cx="1690507" cy="300082"/>
          </a:xfrm>
          <a:prstGeom prst="rect">
            <a:avLst/>
          </a:prstGeom>
          <a:noFill/>
          <a:ln>
            <a:noFill/>
          </a:ln>
          <a:effectLst/>
        </p:spPr>
        <p:txBody>
          <a:bodyPr wrap="square">
            <a:spAutoFit/>
          </a:bodyPr>
          <a:lstStyle/>
          <a:p>
            <a:pPr>
              <a:defRPr/>
            </a:pPr>
            <a:r>
              <a:rPr lang="en-US" dirty="0"/>
              <a:t>RNA polymerase</a:t>
            </a:r>
            <a:endParaRPr lang="en-US" b="1" dirty="0"/>
          </a:p>
        </p:txBody>
      </p:sp>
      <p:sp>
        <p:nvSpPr>
          <p:cNvPr id="68653" name="Text Box 45"/>
          <p:cNvSpPr txBox="1">
            <a:spLocks noChangeArrowheads="1"/>
          </p:cNvSpPr>
          <p:nvPr/>
        </p:nvSpPr>
        <p:spPr bwMode="auto">
          <a:xfrm>
            <a:off x="3165832" y="813960"/>
            <a:ext cx="8405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9pPr>
          </a:lstStyle>
          <a:p>
            <a:pPr algn="r" eaLnBrk="1" hangingPunct="1">
              <a:spcBef>
                <a:spcPct val="0"/>
              </a:spcBef>
              <a:buClrTx/>
              <a:buSzTx/>
              <a:buFontTx/>
              <a:buNone/>
            </a:pPr>
            <a:r>
              <a:rPr lang="en-US" altLang="en-US" sz="1800" dirty="0">
                <a:latin typeface="Trebuchet MS" panose="020B0603020202020204" pitchFamily="34" charset="0"/>
              </a:rPr>
              <a:t>Arabinose – </a:t>
            </a:r>
            <a:r>
              <a:rPr lang="en-US" altLang="en-US" sz="1800" dirty="0" err="1">
                <a:latin typeface="Trebuchet MS" panose="020B0603020202020204" pitchFamily="34" charset="0"/>
              </a:rPr>
              <a:t>araC</a:t>
            </a:r>
            <a:r>
              <a:rPr lang="en-US" altLang="en-US" sz="1800" dirty="0">
                <a:latin typeface="Trebuchet MS" panose="020B0603020202020204" pitchFamily="34" charset="0"/>
              </a:rPr>
              <a:t> protein complex prevents DNA looping</a:t>
            </a:r>
            <a:endParaRPr lang="en-US" altLang="en-US" sz="1800" b="1" dirty="0">
              <a:latin typeface="Trebuchet MS" panose="020B0603020202020204" pitchFamily="34" charset="0"/>
            </a:endParaRPr>
          </a:p>
        </p:txBody>
      </p:sp>
      <p:sp>
        <p:nvSpPr>
          <p:cNvPr id="68654" name="Text Box 46"/>
          <p:cNvSpPr txBox="1">
            <a:spLocks noChangeArrowheads="1"/>
          </p:cNvSpPr>
          <p:nvPr/>
        </p:nvSpPr>
        <p:spPr bwMode="auto">
          <a:xfrm>
            <a:off x="8321524" y="1138020"/>
            <a:ext cx="3282107" cy="507831"/>
          </a:xfrm>
          <a:prstGeom prst="rect">
            <a:avLst/>
          </a:prstGeom>
          <a:noFill/>
          <a:ln>
            <a:noFill/>
          </a:ln>
          <a:effectLst/>
        </p:spPr>
        <p:txBody>
          <a:bodyPr wrap="square">
            <a:spAutoFit/>
          </a:bodyPr>
          <a:lstStyle/>
          <a:p>
            <a:pPr algn="r">
              <a:defRPr/>
            </a:pPr>
            <a:r>
              <a:rPr lang="en-US" dirty="0"/>
              <a:t>and helps to align RNA polymerase</a:t>
            </a:r>
          </a:p>
          <a:p>
            <a:pPr algn="r">
              <a:defRPr/>
            </a:pPr>
            <a:r>
              <a:rPr lang="en-US" dirty="0"/>
              <a:t>on the promoter site (</a:t>
            </a:r>
            <a:r>
              <a:rPr lang="en-US" i="1" dirty="0"/>
              <a:t>P</a:t>
            </a:r>
            <a:r>
              <a:rPr lang="en-US" b="1" i="1" baseline="-15000" dirty="0"/>
              <a:t>BAD</a:t>
            </a:r>
            <a:r>
              <a:rPr lang="en-US" i="1" dirty="0"/>
              <a:t>).</a:t>
            </a:r>
            <a:endParaRPr lang="en-US" b="1" dirty="0"/>
          </a:p>
        </p:txBody>
      </p:sp>
      <p:pic>
        <p:nvPicPr>
          <p:cNvPr id="68667" name="Picture 59" descr="3dexp_r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2858" y="4754629"/>
            <a:ext cx="830725" cy="73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8" name="Picture 60" descr="3dexp_complex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7396" y="4437950"/>
            <a:ext cx="1446019" cy="10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5"/>
          <p:cNvGrpSpPr>
            <a:grpSpLocks/>
          </p:cNvGrpSpPr>
          <p:nvPr/>
        </p:nvGrpSpPr>
        <p:grpSpPr bwMode="auto">
          <a:xfrm>
            <a:off x="6822403" y="3375030"/>
            <a:ext cx="2947832" cy="623044"/>
            <a:chOff x="3418" y="2023"/>
            <a:chExt cx="1902" cy="402"/>
          </a:xfrm>
        </p:grpSpPr>
        <p:pic>
          <p:nvPicPr>
            <p:cNvPr id="17443" name="Picture 62" descr="mr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4" y="2023"/>
              <a:ext cx="137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71" name="Text Box 63"/>
            <p:cNvSpPr txBox="1">
              <a:spLocks noChangeArrowheads="1"/>
            </p:cNvSpPr>
            <p:nvPr/>
          </p:nvSpPr>
          <p:spPr bwMode="auto">
            <a:xfrm>
              <a:off x="3418" y="2142"/>
              <a:ext cx="544" cy="233"/>
            </a:xfrm>
            <a:prstGeom prst="rect">
              <a:avLst/>
            </a:prstGeom>
            <a:noFill/>
            <a:ln>
              <a:noFill/>
            </a:ln>
            <a:effectLst/>
          </p:spPr>
          <p:txBody>
            <a:bodyPr wrap="none">
              <a:spAutoFit/>
            </a:bodyPr>
            <a:lstStyle/>
            <a:p>
              <a:pPr>
                <a:defRPr/>
              </a:pPr>
              <a:r>
                <a:rPr lang="en-US" dirty="0"/>
                <a:t>mRNA</a:t>
              </a:r>
              <a:endParaRPr lang="en-US" b="1" dirty="0"/>
            </a:p>
          </p:txBody>
        </p:sp>
      </p:grpSp>
      <p:grpSp>
        <p:nvGrpSpPr>
          <p:cNvPr id="7" name="Group 68"/>
          <p:cNvGrpSpPr>
            <a:grpSpLocks/>
          </p:cNvGrpSpPr>
          <p:nvPr/>
        </p:nvGrpSpPr>
        <p:grpSpPr bwMode="auto">
          <a:xfrm>
            <a:off x="7512900" y="4079278"/>
            <a:ext cx="1373175" cy="526952"/>
            <a:chOff x="3810" y="2584"/>
            <a:chExt cx="886" cy="340"/>
          </a:xfrm>
        </p:grpSpPr>
        <p:sp>
          <p:nvSpPr>
            <p:cNvPr id="17441" name="Arc 66"/>
            <p:cNvSpPr>
              <a:spLocks/>
            </p:cNvSpPr>
            <p:nvPr/>
          </p:nvSpPr>
          <p:spPr bwMode="auto">
            <a:xfrm rot="5400000">
              <a:off x="4238" y="2466"/>
              <a:ext cx="340" cy="576"/>
            </a:xfrm>
            <a:custGeom>
              <a:avLst/>
              <a:gdLst>
                <a:gd name="T0" fmla="*/ 0 w 12744"/>
                <a:gd name="T1" fmla="*/ 0 h 21600"/>
                <a:gd name="T2" fmla="*/ 0 w 12744"/>
                <a:gd name="T3" fmla="*/ 0 h 21600"/>
                <a:gd name="T4" fmla="*/ 0 w 12744"/>
                <a:gd name="T5" fmla="*/ 0 h 21600"/>
                <a:gd name="T6" fmla="*/ 0 60000 65536"/>
                <a:gd name="T7" fmla="*/ 0 60000 65536"/>
                <a:gd name="T8" fmla="*/ 0 60000 65536"/>
                <a:gd name="T9" fmla="*/ 0 w 12744"/>
                <a:gd name="T10" fmla="*/ 0 h 21600"/>
                <a:gd name="T11" fmla="*/ 12744 w 12744"/>
                <a:gd name="T12" fmla="*/ 21600 h 21600"/>
              </a:gdLst>
              <a:ahLst/>
              <a:cxnLst>
                <a:cxn ang="T6">
                  <a:pos x="T0" y="T1"/>
                </a:cxn>
                <a:cxn ang="T7">
                  <a:pos x="T2" y="T3"/>
                </a:cxn>
                <a:cxn ang="T8">
                  <a:pos x="T4" y="T5"/>
                </a:cxn>
              </a:cxnLst>
              <a:rect l="T9" t="T10" r="T11" b="T12"/>
              <a:pathLst>
                <a:path w="12744" h="21600" fill="none" extrusionOk="0">
                  <a:moveTo>
                    <a:pt x="0" y="-1"/>
                  </a:moveTo>
                  <a:cubicBezTo>
                    <a:pt x="4581" y="-1"/>
                    <a:pt x="9044" y="1456"/>
                    <a:pt x="12743" y="4160"/>
                  </a:cubicBezTo>
                </a:path>
                <a:path w="12744" h="21600" stroke="0" extrusionOk="0">
                  <a:moveTo>
                    <a:pt x="0" y="-1"/>
                  </a:moveTo>
                  <a:cubicBezTo>
                    <a:pt x="4581" y="-1"/>
                    <a:pt x="9044" y="1456"/>
                    <a:pt x="12743" y="4160"/>
                  </a:cubicBezTo>
                  <a:lnTo>
                    <a:pt x="0" y="21600"/>
                  </a:lnTo>
                  <a:lnTo>
                    <a:pt x="0" y="-1"/>
                  </a:lnTo>
                  <a:close/>
                </a:path>
              </a:pathLst>
            </a:custGeom>
            <a:noFill/>
            <a:ln w="50800">
              <a:solidFill>
                <a:schemeClr val="bg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75" name="Text Box 67"/>
            <p:cNvSpPr txBox="1">
              <a:spLocks noChangeArrowheads="1"/>
            </p:cNvSpPr>
            <p:nvPr/>
          </p:nvSpPr>
          <p:spPr bwMode="auto">
            <a:xfrm>
              <a:off x="3810" y="2678"/>
              <a:ext cx="873" cy="233"/>
            </a:xfrm>
            <a:prstGeom prst="rect">
              <a:avLst/>
            </a:prstGeom>
            <a:noFill/>
            <a:ln>
              <a:noFill/>
            </a:ln>
            <a:effectLst/>
          </p:spPr>
          <p:txBody>
            <a:bodyPr wrap="none">
              <a:spAutoFit/>
            </a:bodyPr>
            <a:lstStyle/>
            <a:p>
              <a:pPr>
                <a:defRPr/>
              </a:pPr>
              <a:r>
                <a:rPr lang="en-US" dirty="0"/>
                <a:t>Transcription</a:t>
              </a:r>
              <a:endParaRPr lang="en-US" b="1" dirty="0"/>
            </a:p>
          </p:txBody>
        </p:sp>
      </p:grpSp>
      <p:sp>
        <p:nvSpPr>
          <p:cNvPr id="68679" name="Text Box 71"/>
          <p:cNvSpPr txBox="1">
            <a:spLocks noChangeArrowheads="1"/>
          </p:cNvSpPr>
          <p:nvPr/>
        </p:nvSpPr>
        <p:spPr bwMode="auto">
          <a:xfrm>
            <a:off x="8474512" y="2637540"/>
            <a:ext cx="1162854" cy="300082"/>
          </a:xfrm>
          <a:prstGeom prst="rect">
            <a:avLst/>
          </a:prstGeom>
          <a:noFill/>
          <a:ln>
            <a:noFill/>
          </a:ln>
          <a:effectLst/>
        </p:spPr>
        <p:txBody>
          <a:bodyPr wrap="square">
            <a:spAutoFit/>
          </a:bodyPr>
          <a:lstStyle/>
          <a:p>
            <a:pPr>
              <a:defRPr/>
            </a:pPr>
            <a:r>
              <a:rPr lang="en-US" dirty="0"/>
              <a:t>Translation</a:t>
            </a:r>
            <a:endParaRPr lang="en-US" b="1" dirty="0"/>
          </a:p>
        </p:txBody>
      </p:sp>
      <p:sp>
        <p:nvSpPr>
          <p:cNvPr id="68680" name="Arc 72"/>
          <p:cNvSpPr>
            <a:spLocks/>
          </p:cNvSpPr>
          <p:nvPr/>
        </p:nvSpPr>
        <p:spPr bwMode="auto">
          <a:xfrm>
            <a:off x="7448703" y="2602936"/>
            <a:ext cx="912866" cy="892718"/>
          </a:xfrm>
          <a:custGeom>
            <a:avLst/>
            <a:gdLst>
              <a:gd name="T0" fmla="*/ 0 w 22096"/>
              <a:gd name="T1" fmla="*/ 2147483646 h 21600"/>
              <a:gd name="T2" fmla="*/ 2147483646 w 22096"/>
              <a:gd name="T3" fmla="*/ 2147483646 h 21600"/>
              <a:gd name="T4" fmla="*/ 2147483646 w 22096"/>
              <a:gd name="T5" fmla="*/ 2147483646 h 21600"/>
              <a:gd name="T6" fmla="*/ 0 60000 65536"/>
              <a:gd name="T7" fmla="*/ 0 60000 65536"/>
              <a:gd name="T8" fmla="*/ 0 60000 65536"/>
              <a:gd name="T9" fmla="*/ 0 w 22096"/>
              <a:gd name="T10" fmla="*/ 0 h 21600"/>
              <a:gd name="T11" fmla="*/ 22096 w 22096"/>
              <a:gd name="T12" fmla="*/ 21600 h 21600"/>
            </a:gdLst>
            <a:ahLst/>
            <a:cxnLst>
              <a:cxn ang="T6">
                <a:pos x="T0" y="T1"/>
              </a:cxn>
              <a:cxn ang="T7">
                <a:pos x="T2" y="T3"/>
              </a:cxn>
              <a:cxn ang="T8">
                <a:pos x="T4" y="T5"/>
              </a:cxn>
            </a:cxnLst>
            <a:rect l="T9" t="T10" r="T11" b="T12"/>
            <a:pathLst>
              <a:path w="22096" h="21600" fill="none" extrusionOk="0">
                <a:moveTo>
                  <a:pt x="0" y="1286"/>
                </a:moveTo>
                <a:cubicBezTo>
                  <a:pt x="2354" y="435"/>
                  <a:pt x="4839" y="-1"/>
                  <a:pt x="7343" y="-1"/>
                </a:cubicBezTo>
                <a:cubicBezTo>
                  <a:pt x="12821" y="-1"/>
                  <a:pt x="18094" y="2081"/>
                  <a:pt x="22095" y="5823"/>
                </a:cubicBezTo>
              </a:path>
              <a:path w="22096" h="21600" stroke="0" extrusionOk="0">
                <a:moveTo>
                  <a:pt x="0" y="1286"/>
                </a:moveTo>
                <a:cubicBezTo>
                  <a:pt x="2354" y="435"/>
                  <a:pt x="4839" y="-1"/>
                  <a:pt x="7343" y="-1"/>
                </a:cubicBezTo>
                <a:cubicBezTo>
                  <a:pt x="12821" y="-1"/>
                  <a:pt x="18094" y="2081"/>
                  <a:pt x="22095" y="5823"/>
                </a:cubicBezTo>
                <a:lnTo>
                  <a:pt x="7343" y="21600"/>
                </a:lnTo>
                <a:lnTo>
                  <a:pt x="0" y="1286"/>
                </a:lnTo>
                <a:close/>
              </a:path>
            </a:pathLst>
          </a:custGeom>
          <a:noFill/>
          <a:ln w="50800">
            <a:solidFill>
              <a:schemeClr val="bg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81" name="Rectangle 73"/>
          <p:cNvSpPr>
            <a:spLocks noChangeArrowheads="1"/>
          </p:cNvSpPr>
          <p:nvPr/>
        </p:nvSpPr>
        <p:spPr bwMode="auto">
          <a:xfrm rot="2577275">
            <a:off x="8463542" y="2915307"/>
            <a:ext cx="61994" cy="61994"/>
          </a:xfrm>
          <a:prstGeom prst="rect">
            <a:avLst/>
          </a:prstGeom>
          <a:solidFill>
            <a:schemeClr val="bg1"/>
          </a:solidFill>
          <a:ln>
            <a:noFill/>
          </a:ln>
          <a:effectLst/>
        </p:spPr>
        <p:txBody>
          <a:bodyPr wrap="none" anchor="ctr"/>
          <a:lstStyle/>
          <a:p>
            <a:pPr>
              <a:defRPr/>
            </a:pPr>
            <a:endParaRPr lang="en-US"/>
          </a:p>
        </p:txBody>
      </p:sp>
      <p:sp>
        <p:nvSpPr>
          <p:cNvPr id="68682" name="Rectangle 74"/>
          <p:cNvSpPr>
            <a:spLocks noChangeArrowheads="1"/>
          </p:cNvSpPr>
          <p:nvPr/>
        </p:nvSpPr>
        <p:spPr bwMode="auto">
          <a:xfrm rot="2749020">
            <a:off x="8554104" y="3010584"/>
            <a:ext cx="61994" cy="61994"/>
          </a:xfrm>
          <a:prstGeom prst="rect">
            <a:avLst/>
          </a:prstGeom>
          <a:solidFill>
            <a:schemeClr val="bg1"/>
          </a:solidFill>
          <a:ln>
            <a:noFill/>
          </a:ln>
          <a:effectLst/>
        </p:spPr>
        <p:txBody>
          <a:bodyPr wrap="none" anchor="ctr"/>
          <a:lstStyle/>
          <a:p>
            <a:pPr>
              <a:defRPr/>
            </a:pPr>
            <a:endParaRPr lang="en-US"/>
          </a:p>
        </p:txBody>
      </p:sp>
      <p:sp>
        <p:nvSpPr>
          <p:cNvPr id="68683" name="Rectangle 75"/>
          <p:cNvSpPr>
            <a:spLocks noChangeArrowheads="1"/>
          </p:cNvSpPr>
          <p:nvPr/>
        </p:nvSpPr>
        <p:spPr bwMode="auto">
          <a:xfrm rot="3012943">
            <a:off x="8639849" y="3105462"/>
            <a:ext cx="61994" cy="61994"/>
          </a:xfrm>
          <a:prstGeom prst="rect">
            <a:avLst/>
          </a:prstGeom>
          <a:solidFill>
            <a:schemeClr val="bg1"/>
          </a:solidFill>
          <a:ln>
            <a:noFill/>
          </a:ln>
          <a:effectLst/>
        </p:spPr>
        <p:txBody>
          <a:bodyPr wrap="none" anchor="ctr"/>
          <a:lstStyle/>
          <a:p>
            <a:pPr>
              <a:defRPr/>
            </a:pPr>
            <a:endParaRPr lang="en-US"/>
          </a:p>
        </p:txBody>
      </p:sp>
      <p:sp>
        <p:nvSpPr>
          <p:cNvPr id="68684" name="Rectangle 76"/>
          <p:cNvSpPr>
            <a:spLocks noChangeArrowheads="1"/>
          </p:cNvSpPr>
          <p:nvPr/>
        </p:nvSpPr>
        <p:spPr bwMode="auto">
          <a:xfrm rot="3085116">
            <a:off x="8725584" y="3205373"/>
            <a:ext cx="61993" cy="61993"/>
          </a:xfrm>
          <a:prstGeom prst="rect">
            <a:avLst/>
          </a:prstGeom>
          <a:solidFill>
            <a:schemeClr val="bg1"/>
          </a:solidFill>
          <a:ln>
            <a:noFill/>
          </a:ln>
          <a:effectLst/>
        </p:spPr>
        <p:txBody>
          <a:bodyPr wrap="none" anchor="ctr"/>
          <a:lstStyle/>
          <a:p>
            <a:pPr>
              <a:defRPr/>
            </a:pPr>
            <a:endParaRPr lang="en-US"/>
          </a:p>
        </p:txBody>
      </p:sp>
      <p:grpSp>
        <p:nvGrpSpPr>
          <p:cNvPr id="8" name="Group 82"/>
          <p:cNvGrpSpPr>
            <a:grpSpLocks/>
          </p:cNvGrpSpPr>
          <p:nvPr/>
        </p:nvGrpSpPr>
        <p:grpSpPr bwMode="auto">
          <a:xfrm>
            <a:off x="4101348" y="1453342"/>
            <a:ext cx="2656458" cy="2327888"/>
            <a:chOff x="1696" y="979"/>
            <a:chExt cx="1714" cy="1502"/>
          </a:xfrm>
        </p:grpSpPr>
        <p:sp>
          <p:nvSpPr>
            <p:cNvPr id="68672" name="Text Box 64"/>
            <p:cNvSpPr txBox="1">
              <a:spLocks noChangeArrowheads="1"/>
            </p:cNvSpPr>
            <p:nvPr/>
          </p:nvSpPr>
          <p:spPr bwMode="auto">
            <a:xfrm>
              <a:off x="1696" y="1486"/>
              <a:ext cx="709" cy="465"/>
            </a:xfrm>
            <a:prstGeom prst="rect">
              <a:avLst/>
            </a:prstGeom>
            <a:noFill/>
            <a:ln>
              <a:noFill/>
            </a:ln>
            <a:effectLst/>
          </p:spPr>
          <p:txBody>
            <a:bodyPr wrap="none">
              <a:spAutoFit/>
            </a:bodyPr>
            <a:lstStyle/>
            <a:p>
              <a:pPr algn="ctr">
                <a:defRPr/>
              </a:pPr>
              <a:r>
                <a:rPr lang="en-US" dirty="0"/>
                <a:t>RFP</a:t>
              </a:r>
            </a:p>
            <a:p>
              <a:pPr algn="ctr">
                <a:defRPr/>
              </a:pPr>
              <a:r>
                <a:rPr lang="en-US" sz="1200" dirty="0"/>
                <a:t>(red fluorescent</a:t>
              </a:r>
            </a:p>
            <a:p>
              <a:pPr algn="ctr">
                <a:defRPr/>
              </a:pPr>
              <a:r>
                <a:rPr lang="en-US" sz="1200" dirty="0"/>
                <a:t>protein)</a:t>
              </a:r>
              <a:endParaRPr lang="en-US" sz="1200" b="1" dirty="0"/>
            </a:p>
          </p:txBody>
        </p:sp>
        <p:pic>
          <p:nvPicPr>
            <p:cNvPr id="17440" name="Picture 80" descr="mfp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0" y="979"/>
              <a:ext cx="1060" cy="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p:cNvSpPr>
            <a:spLocks noGrp="1"/>
          </p:cNvSpPr>
          <p:nvPr>
            <p:ph type="title"/>
          </p:nvPr>
        </p:nvSpPr>
        <p:spPr/>
        <p:txBody>
          <a:bodyPr/>
          <a:lstStyle/>
          <a:p>
            <a:r>
              <a:rPr lang="en-US" dirty="0" err="1"/>
              <a:t>Rfp</a:t>
            </a:r>
            <a:r>
              <a:rPr lang="en-US" dirty="0"/>
              <a:t> expression</a:t>
            </a:r>
          </a:p>
        </p:txBody>
      </p:sp>
    </p:spTree>
    <p:extLst>
      <p:ext uri="{BB962C8B-B14F-4D97-AF65-F5344CB8AC3E}">
        <p14:creationId xmlns:p14="http://schemas.microsoft.com/office/powerpoint/2010/main" val="25426479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0.00093 C 0.04219 -0.00556 0.08472 -0.01134 0.10955 0.00324 C 0.1342 0.01806 0.14132 0.05417 0.14861 0.09074 " pathEditMode="relative" rAng="0" ptsTypes="aaA">
                                      <p:cBhvr>
                                        <p:cTn id="6" dur="2000" fill="hold"/>
                                        <p:tgtEl>
                                          <p:spTgt spid="68642"/>
                                        </p:tgtEl>
                                        <p:attrNameLst>
                                          <p:attrName>ppt_x</p:attrName>
                                          <p:attrName>ppt_y</p:attrName>
                                        </p:attrNameLst>
                                      </p:cBhvr>
                                      <p:rCtr x="7431" y="3866"/>
                                    </p:animMotion>
                                  </p:childTnLst>
                                </p:cTn>
                              </p:par>
                              <p:par>
                                <p:cTn id="7" presetID="1" presetClass="exit" presetSubtype="0" fill="hold" grpId="0" nodeType="withEffect">
                                  <p:stCondLst>
                                    <p:cond delay="0"/>
                                  </p:stCondLst>
                                  <p:childTnLst>
                                    <p:set>
                                      <p:cBhvr>
                                        <p:cTn id="8" dur="1" fill="hold">
                                          <p:stCondLst>
                                            <p:cond delay="0"/>
                                          </p:stCondLst>
                                        </p:cTn>
                                        <p:tgtEl>
                                          <p:spTgt spid="68644"/>
                                        </p:tgtEl>
                                        <p:attrNameLst>
                                          <p:attrName>style.visibility</p:attrName>
                                        </p:attrNameLst>
                                      </p:cBhvr>
                                      <p:to>
                                        <p:strVal val="hidden"/>
                                      </p:to>
                                    </p:set>
                                  </p:childTnLst>
                                </p:cTn>
                              </p:par>
                            </p:childTnLst>
                          </p:cTn>
                        </p:par>
                        <p:par>
                          <p:cTn id="9" fill="hold" nodeType="afterGroup">
                            <p:stCondLst>
                              <p:cond delay="2000"/>
                            </p:stCondLst>
                            <p:childTnLst>
                              <p:par>
                                <p:cTn id="10" presetID="1" presetClass="exit" presetSubtype="0" fill="hold" nodeType="afterEffect">
                                  <p:stCondLst>
                                    <p:cond delay="0"/>
                                  </p:stCondLst>
                                  <p:childTnLst>
                                    <p:set>
                                      <p:cBhvr>
                                        <p:cTn id="11" dur="1" fill="hold">
                                          <p:stCondLst>
                                            <p:cond delay="0"/>
                                          </p:stCondLst>
                                        </p:cTn>
                                        <p:tgtEl>
                                          <p:spTgt spid="6864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68641"/>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68646"/>
                                        </p:tgtEl>
                                        <p:attrNameLst>
                                          <p:attrName>style.visibility</p:attrName>
                                        </p:attrNameLst>
                                      </p:cBhvr>
                                      <p:to>
                                        <p:strVal val="visible"/>
                                      </p:to>
                                    </p:set>
                                  </p:childTnLst>
                                </p:cTn>
                              </p:par>
                            </p:childTnLst>
                          </p:cTn>
                        </p:par>
                        <p:par>
                          <p:cTn id="16" fill="hold" nodeType="afterGroup">
                            <p:stCondLst>
                              <p:cond delay="2000"/>
                            </p:stCondLst>
                            <p:childTnLst>
                              <p:par>
                                <p:cTn id="17" presetID="10" presetClass="exit" presetSubtype="0" fill="hold" nodeType="afterEffect">
                                  <p:stCondLst>
                                    <p:cond delay="0"/>
                                  </p:stCondLst>
                                  <p:childTnLst>
                                    <p:animEffect transition="out" filter="fade">
                                      <p:cBhvr>
                                        <p:cTn id="18" dur="500"/>
                                        <p:tgtEl>
                                          <p:spTgt spid="68646"/>
                                        </p:tgtEl>
                                      </p:cBhvr>
                                    </p:animEffect>
                                    <p:set>
                                      <p:cBhvr>
                                        <p:cTn id="19" dur="1" fill="hold">
                                          <p:stCondLst>
                                            <p:cond delay="499"/>
                                          </p:stCondLst>
                                        </p:cTn>
                                        <p:tgtEl>
                                          <p:spTgt spid="6864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8647"/>
                                        </p:tgtEl>
                                        <p:attrNameLst>
                                          <p:attrName>style.visibility</p:attrName>
                                        </p:attrNameLst>
                                      </p:cBhvr>
                                      <p:to>
                                        <p:strVal val="visible"/>
                                      </p:to>
                                    </p:set>
                                  </p:childTnLst>
                                </p:cTn>
                              </p:par>
                            </p:childTnLst>
                          </p:cTn>
                        </p:par>
                        <p:par>
                          <p:cTn id="22" fill="hold" nodeType="afterGroup">
                            <p:stCondLst>
                              <p:cond delay="2500"/>
                            </p:stCondLst>
                            <p:childTnLst>
                              <p:par>
                                <p:cTn id="23" presetID="10" presetClass="exit" presetSubtype="0" fill="hold" grpId="0" nodeType="afterEffect">
                                  <p:stCondLst>
                                    <p:cond delay="500"/>
                                  </p:stCondLst>
                                  <p:childTnLst>
                                    <p:animEffect transition="out" filter="fade">
                                      <p:cBhvr>
                                        <p:cTn id="24" dur="1000"/>
                                        <p:tgtEl>
                                          <p:spTgt spid="68643"/>
                                        </p:tgtEl>
                                      </p:cBhvr>
                                    </p:animEffect>
                                    <p:set>
                                      <p:cBhvr>
                                        <p:cTn id="25" dur="1" fill="hold">
                                          <p:stCondLst>
                                            <p:cond delay="999"/>
                                          </p:stCondLst>
                                        </p:cTn>
                                        <p:tgtEl>
                                          <p:spTgt spid="68643"/>
                                        </p:tgtEl>
                                        <p:attrNameLst>
                                          <p:attrName>style.visibility</p:attrName>
                                        </p:attrNameLst>
                                      </p:cBhvr>
                                      <p:to>
                                        <p:strVal val="hidden"/>
                                      </p:to>
                                    </p:set>
                                  </p:childTnLst>
                                </p:cTn>
                              </p:par>
                              <p:par>
                                <p:cTn id="26" presetID="10" presetClass="entr" presetSubtype="0" fill="hold" grpId="0" nodeType="withEffect">
                                  <p:stCondLst>
                                    <p:cond delay="500"/>
                                  </p:stCondLst>
                                  <p:childTnLst>
                                    <p:set>
                                      <p:cBhvr>
                                        <p:cTn id="27" dur="1" fill="hold">
                                          <p:stCondLst>
                                            <p:cond delay="0"/>
                                          </p:stCondLst>
                                        </p:cTn>
                                        <p:tgtEl>
                                          <p:spTgt spid="68651"/>
                                        </p:tgtEl>
                                        <p:attrNameLst>
                                          <p:attrName>style.visibility</p:attrName>
                                        </p:attrNameLst>
                                      </p:cBhvr>
                                      <p:to>
                                        <p:strVal val="visible"/>
                                      </p:to>
                                    </p:set>
                                    <p:animEffect transition="in" filter="fade">
                                      <p:cBhvr>
                                        <p:cTn id="28" dur="1000"/>
                                        <p:tgtEl>
                                          <p:spTgt spid="68651"/>
                                        </p:tgtEl>
                                      </p:cBhvr>
                                    </p:animEffect>
                                  </p:childTnLst>
                                </p:cTn>
                              </p:par>
                            </p:childTnLst>
                          </p:cTn>
                        </p:par>
                        <p:par>
                          <p:cTn id="29" fill="hold" nodeType="afterGroup">
                            <p:stCondLst>
                              <p:cond delay="4000"/>
                            </p:stCondLst>
                            <p:childTnLst>
                              <p:par>
                                <p:cTn id="30" presetID="1" presetClass="entr" presetSubtype="0" fill="hold" grpId="0" nodeType="afterEffect">
                                  <p:stCondLst>
                                    <p:cond delay="1000"/>
                                  </p:stCondLst>
                                  <p:childTnLst>
                                    <p:set>
                                      <p:cBhvr>
                                        <p:cTn id="31" dur="1" fill="hold">
                                          <p:stCondLst>
                                            <p:cond delay="0"/>
                                          </p:stCondLst>
                                        </p:cTn>
                                        <p:tgtEl>
                                          <p:spTgt spid="6865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686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865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4.72222E-6 -3.7037E-7 C -0.03177 0.03912 -0.06336 0.07847 -0.10329 0.0912 C -0.14288 0.1044 -0.19097 0.08958 -0.23888 0.07523 " pathEditMode="relative" rAng="0" ptsTypes="aaA">
                                      <p:cBhvr>
                                        <p:cTn id="41" dur="2000" fill="hold"/>
                                        <p:tgtEl>
                                          <p:spTgt spid="68649"/>
                                        </p:tgtEl>
                                        <p:attrNameLst>
                                          <p:attrName>ppt_x</p:attrName>
                                          <p:attrName>ppt_y</p:attrName>
                                        </p:attrNameLst>
                                      </p:cBhvr>
                                      <p:rCtr x="-11944" y="5208"/>
                                    </p:animMotion>
                                  </p:childTnLst>
                                </p:cTn>
                              </p:par>
                              <p:par>
                                <p:cTn id="42" presetID="1" presetClass="exit" presetSubtype="0" fill="hold" grpId="1" nodeType="withEffect">
                                  <p:stCondLst>
                                    <p:cond delay="0"/>
                                  </p:stCondLst>
                                  <p:childTnLst>
                                    <p:set>
                                      <p:cBhvr>
                                        <p:cTn id="43" dur="1" fill="hold">
                                          <p:stCondLst>
                                            <p:cond delay="0"/>
                                          </p:stCondLst>
                                        </p:cTn>
                                        <p:tgtEl>
                                          <p:spTgt spid="68652"/>
                                        </p:tgtEl>
                                        <p:attrNameLst>
                                          <p:attrName>style.visibility</p:attrName>
                                        </p:attrNameLst>
                                      </p:cBhvr>
                                      <p:to>
                                        <p:strVal val="hidden"/>
                                      </p:to>
                                    </p:set>
                                  </p:childTnLst>
                                </p:cTn>
                              </p:par>
                            </p:childTnLst>
                          </p:cTn>
                        </p:par>
                        <p:par>
                          <p:cTn id="44" fill="hold" nodeType="afterGroup">
                            <p:stCondLst>
                              <p:cond delay="2000"/>
                            </p:stCondLst>
                            <p:childTnLst>
                              <p:par>
                                <p:cTn id="45" presetID="1" presetClass="exit" presetSubtype="0" fill="hold" nodeType="afterEffect">
                                  <p:stCondLst>
                                    <p:cond delay="0"/>
                                  </p:stCondLst>
                                  <p:childTnLst>
                                    <p:set>
                                      <p:cBhvr>
                                        <p:cTn id="46" dur="1" fill="hold">
                                          <p:stCondLst>
                                            <p:cond delay="0"/>
                                          </p:stCondLst>
                                        </p:cTn>
                                        <p:tgtEl>
                                          <p:spTgt spid="68649"/>
                                        </p:tgtEl>
                                        <p:attrNameLst>
                                          <p:attrName>style.visibility</p:attrName>
                                        </p:attrNameLst>
                                      </p:cBhvr>
                                      <p:to>
                                        <p:strVal val="hidden"/>
                                      </p:to>
                                    </p:set>
                                  </p:childTnLst>
                                </p:cTn>
                              </p:par>
                            </p:childTnLst>
                          </p:cTn>
                        </p:par>
                        <p:par>
                          <p:cTn id="47" fill="hold" nodeType="afterGroup">
                            <p:stCondLst>
                              <p:cond delay="2000"/>
                            </p:stCondLst>
                            <p:childTnLst>
                              <p:par>
                                <p:cTn id="48" presetID="1" presetClass="entr" presetSubtype="0" fill="hold" nodeType="afterEffect">
                                  <p:stCondLst>
                                    <p:cond delay="0"/>
                                  </p:stCondLst>
                                  <p:childTnLst>
                                    <p:set>
                                      <p:cBhvr>
                                        <p:cTn id="49" dur="1" fill="hold">
                                          <p:stCondLst>
                                            <p:cond delay="0"/>
                                          </p:stCondLst>
                                        </p:cTn>
                                        <p:tgtEl>
                                          <p:spTgt spid="68650"/>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6864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68651"/>
                                        </p:tgtEl>
                                        <p:attrNameLst>
                                          <p:attrName>style.visibility</p:attrName>
                                        </p:attrNameLst>
                                      </p:cBhvr>
                                      <p:to>
                                        <p:strVal val="hidden"/>
                                      </p:to>
                                    </p:set>
                                  </p:childTnLst>
                                </p:cTn>
                              </p:par>
                            </p:childTnLst>
                          </p:cTn>
                        </p:par>
                        <p:par>
                          <p:cTn id="54" fill="hold" nodeType="afterGroup">
                            <p:stCondLst>
                              <p:cond delay="2000"/>
                            </p:stCondLst>
                            <p:childTnLst>
                              <p:par>
                                <p:cTn id="55" presetID="0" presetClass="path" presetSubtype="0" accel="50000" decel="50000" fill="hold" nodeType="afterEffect">
                                  <p:stCondLst>
                                    <p:cond delay="500"/>
                                  </p:stCondLst>
                                  <p:childTnLst>
                                    <p:animMotion origin="layout" path="M 3.33333E-6 -4.81481E-6 C 0.05955 0.04306 0.11927 0.08611 0.14861 0.13519 C 0.17795 0.18426 0.17708 0.23935 0.17639 0.29445 " pathEditMode="relative" ptsTypes="aaA">
                                      <p:cBhvr>
                                        <p:cTn id="56" dur="2000" fill="hold"/>
                                        <p:tgtEl>
                                          <p:spTgt spid="68650"/>
                                        </p:tgtEl>
                                        <p:attrNameLst>
                                          <p:attrName>ppt_x</p:attrName>
                                          <p:attrName>ppt_y</p:attrName>
                                        </p:attrNameLst>
                                      </p:cBhvr>
                                    </p:animMotion>
                                  </p:childTnLst>
                                </p:cTn>
                              </p:par>
                              <p:par>
                                <p:cTn id="57" presetID="1" presetClass="entr" presetSubtype="0" fill="hold" grpId="0" nodeType="withEffect">
                                  <p:stCondLst>
                                    <p:cond delay="0"/>
                                  </p:stCondLst>
                                  <p:childTnLst>
                                    <p:set>
                                      <p:cBhvr>
                                        <p:cTn id="58" dur="1" fill="hold">
                                          <p:stCondLst>
                                            <p:cond delay="0"/>
                                          </p:stCondLst>
                                        </p:cTn>
                                        <p:tgtEl>
                                          <p:spTgt spid="68654"/>
                                        </p:tgtEl>
                                        <p:attrNameLst>
                                          <p:attrName>style.visibility</p:attrName>
                                        </p:attrNameLst>
                                      </p:cBhvr>
                                      <p:to>
                                        <p:strVal val="visible"/>
                                      </p:to>
                                    </p:set>
                                  </p:childTnLst>
                                </p:cTn>
                              </p:par>
                            </p:childTnLst>
                          </p:cTn>
                        </p:par>
                        <p:par>
                          <p:cTn id="59" fill="hold" nodeType="afterGroup">
                            <p:stCondLst>
                              <p:cond delay="4500"/>
                            </p:stCondLst>
                            <p:childTnLst>
                              <p:par>
                                <p:cTn id="60" presetID="1" presetClass="exit" presetSubtype="0" fill="hold" nodeType="afterEffect">
                                  <p:stCondLst>
                                    <p:cond delay="0"/>
                                  </p:stCondLst>
                                  <p:childTnLst>
                                    <p:set>
                                      <p:cBhvr>
                                        <p:cTn id="61" dur="1" fill="hold">
                                          <p:stCondLst>
                                            <p:cond delay="0"/>
                                          </p:stCondLst>
                                        </p:cTn>
                                        <p:tgtEl>
                                          <p:spTgt spid="68650"/>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6866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8668"/>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63" presetClass="path" presetSubtype="0" accel="50000" decel="50000" fill="hold" nodeType="clickEffect">
                                  <p:stCondLst>
                                    <p:cond delay="0"/>
                                  </p:stCondLst>
                                  <p:childTnLst>
                                    <p:animMotion origin="layout" path="M -2.77778E-7 3.7037E-6 L 0.28611 3.7037E-6 " pathEditMode="relative" rAng="0" ptsTypes="AA">
                                      <p:cBhvr>
                                        <p:cTn id="69" dur="2000" fill="hold"/>
                                        <p:tgtEl>
                                          <p:spTgt spid="68667"/>
                                        </p:tgtEl>
                                        <p:attrNameLst>
                                          <p:attrName>ppt_x</p:attrName>
                                          <p:attrName>ppt_y</p:attrName>
                                        </p:attrNameLst>
                                      </p:cBhvr>
                                      <p:rCtr x="14306" y="0"/>
                                    </p:animMotion>
                                  </p:childTnLst>
                                </p:cTn>
                              </p:par>
                              <p:par>
                                <p:cTn id="70" presetID="10" presetClass="exit" presetSubtype="0" fill="hold" grpId="1" nodeType="withEffect">
                                  <p:stCondLst>
                                    <p:cond delay="0"/>
                                  </p:stCondLst>
                                  <p:childTnLst>
                                    <p:animEffect transition="out" filter="fade">
                                      <p:cBhvr>
                                        <p:cTn id="71" dur="1000"/>
                                        <p:tgtEl>
                                          <p:spTgt spid="68654"/>
                                        </p:tgtEl>
                                      </p:cBhvr>
                                    </p:animEffect>
                                    <p:set>
                                      <p:cBhvr>
                                        <p:cTn id="72" dur="1" fill="hold">
                                          <p:stCondLst>
                                            <p:cond delay="999"/>
                                          </p:stCondLst>
                                        </p:cTn>
                                        <p:tgtEl>
                                          <p:spTgt spid="6865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00"/>
                                        <p:tgtEl>
                                          <p:spTgt spid="68653"/>
                                        </p:tgtEl>
                                      </p:cBhvr>
                                    </p:animEffect>
                                    <p:set>
                                      <p:cBhvr>
                                        <p:cTn id="75" dur="1" fill="hold">
                                          <p:stCondLst>
                                            <p:cond delay="999"/>
                                          </p:stCondLst>
                                        </p:cTn>
                                        <p:tgtEl>
                                          <p:spTgt spid="68653"/>
                                        </p:tgtEl>
                                        <p:attrNameLst>
                                          <p:attrName>style.visibility</p:attrName>
                                        </p:attrNameLst>
                                      </p:cBhvr>
                                      <p:to>
                                        <p:strVal val="hidden"/>
                                      </p:to>
                                    </p:set>
                                  </p:childTnLst>
                                </p:cTn>
                              </p:par>
                            </p:childTnLst>
                          </p:cTn>
                        </p:par>
                        <p:par>
                          <p:cTn id="76" fill="hold" nodeType="afterGroup">
                            <p:stCondLst>
                              <p:cond delay="2000"/>
                            </p:stCondLst>
                            <p:childTnLst>
                              <p:par>
                                <p:cTn id="77" presetID="1" presetClass="entr" presetSubtype="0" fill="hold" nodeType="afterEffect">
                                  <p:stCondLst>
                                    <p:cond delay="200"/>
                                  </p:stCondLst>
                                  <p:childTnLst>
                                    <p:set>
                                      <p:cBhvr>
                                        <p:cTn id="78" dur="1" fill="hold">
                                          <p:stCondLst>
                                            <p:cond delay="0"/>
                                          </p:stCondLst>
                                        </p:cTn>
                                        <p:tgtEl>
                                          <p:spTgt spid="7"/>
                                        </p:tgtEl>
                                        <p:attrNameLst>
                                          <p:attrName>style.visibility</p:attrName>
                                        </p:attrNameLst>
                                      </p:cBhvr>
                                      <p:to>
                                        <p:strVal val="visible"/>
                                      </p:to>
                                    </p:set>
                                  </p:childTnLst>
                                </p:cTn>
                              </p:par>
                            </p:childTnLst>
                          </p:cTn>
                        </p:par>
                        <p:par>
                          <p:cTn id="79" fill="hold" nodeType="afterGroup">
                            <p:stCondLst>
                              <p:cond delay="2200"/>
                            </p:stCondLst>
                            <p:childTnLst>
                              <p:par>
                                <p:cTn id="80" presetID="1" presetClass="entr" presetSubtype="0" fill="hold" nodeType="afterEffect">
                                  <p:stCondLst>
                                    <p:cond delay="100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8684"/>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200"/>
                                  </p:stCondLst>
                                  <p:childTnLst>
                                    <p:set>
                                      <p:cBhvr>
                                        <p:cTn id="88" dur="1" fill="hold">
                                          <p:stCondLst>
                                            <p:cond delay="0"/>
                                          </p:stCondLst>
                                        </p:cTn>
                                        <p:tgtEl>
                                          <p:spTgt spid="68683"/>
                                        </p:tgtEl>
                                        <p:attrNameLst>
                                          <p:attrName>style.visibility</p:attrName>
                                        </p:attrNameLst>
                                      </p:cBhvr>
                                      <p:to>
                                        <p:strVal val="visible"/>
                                      </p:to>
                                    </p:set>
                                  </p:childTnLst>
                                </p:cTn>
                              </p:par>
                            </p:childTnLst>
                          </p:cTn>
                        </p:par>
                        <p:par>
                          <p:cTn id="89" fill="hold" nodeType="afterGroup">
                            <p:stCondLst>
                              <p:cond delay="200"/>
                            </p:stCondLst>
                            <p:childTnLst>
                              <p:par>
                                <p:cTn id="90" presetID="1" presetClass="entr" presetSubtype="0" fill="hold" grpId="0" nodeType="afterEffect">
                                  <p:stCondLst>
                                    <p:cond delay="200"/>
                                  </p:stCondLst>
                                  <p:childTnLst>
                                    <p:set>
                                      <p:cBhvr>
                                        <p:cTn id="91" dur="1" fill="hold">
                                          <p:stCondLst>
                                            <p:cond delay="0"/>
                                          </p:stCondLst>
                                        </p:cTn>
                                        <p:tgtEl>
                                          <p:spTgt spid="68682"/>
                                        </p:tgtEl>
                                        <p:attrNameLst>
                                          <p:attrName>style.visibility</p:attrName>
                                        </p:attrNameLst>
                                      </p:cBhvr>
                                      <p:to>
                                        <p:strVal val="visible"/>
                                      </p:to>
                                    </p:set>
                                  </p:childTnLst>
                                </p:cTn>
                              </p:par>
                            </p:childTnLst>
                          </p:cTn>
                        </p:par>
                        <p:par>
                          <p:cTn id="92" fill="hold" nodeType="afterGroup">
                            <p:stCondLst>
                              <p:cond delay="400"/>
                            </p:stCondLst>
                            <p:childTnLst>
                              <p:par>
                                <p:cTn id="93" presetID="1" presetClass="entr" presetSubtype="0" fill="hold" grpId="0" nodeType="afterEffect">
                                  <p:stCondLst>
                                    <p:cond delay="200"/>
                                  </p:stCondLst>
                                  <p:childTnLst>
                                    <p:set>
                                      <p:cBhvr>
                                        <p:cTn id="94" dur="1" fill="hold">
                                          <p:stCondLst>
                                            <p:cond delay="0"/>
                                          </p:stCondLst>
                                        </p:cTn>
                                        <p:tgtEl>
                                          <p:spTgt spid="68681"/>
                                        </p:tgtEl>
                                        <p:attrNameLst>
                                          <p:attrName>style.visibility</p:attrName>
                                        </p:attrNameLst>
                                      </p:cBhvr>
                                      <p:to>
                                        <p:strVal val="visible"/>
                                      </p:to>
                                    </p:set>
                                  </p:childTnLst>
                                </p:cTn>
                              </p:par>
                            </p:childTnLst>
                          </p:cTn>
                        </p:par>
                        <p:par>
                          <p:cTn id="95" fill="hold" nodeType="afterGroup">
                            <p:stCondLst>
                              <p:cond delay="600"/>
                            </p:stCondLst>
                            <p:childTnLst>
                              <p:par>
                                <p:cTn id="96" presetID="1" presetClass="entr" presetSubtype="0" fill="hold" grpId="0" nodeType="afterEffect">
                                  <p:stCondLst>
                                    <p:cond delay="200"/>
                                  </p:stCondLst>
                                  <p:childTnLst>
                                    <p:set>
                                      <p:cBhvr>
                                        <p:cTn id="97" dur="1" fill="hold">
                                          <p:stCondLst>
                                            <p:cond delay="0"/>
                                          </p:stCondLst>
                                        </p:cTn>
                                        <p:tgtEl>
                                          <p:spTgt spid="68680"/>
                                        </p:tgtEl>
                                        <p:attrNameLst>
                                          <p:attrName>style.visibility</p:attrName>
                                        </p:attrNameLst>
                                      </p:cBhvr>
                                      <p:to>
                                        <p:strVal val="visible"/>
                                      </p:to>
                                    </p:set>
                                  </p:childTnLst>
                                </p:cTn>
                              </p:par>
                            </p:childTnLst>
                          </p:cTn>
                        </p:par>
                        <p:par>
                          <p:cTn id="98" fill="hold" nodeType="afterGroup">
                            <p:stCondLst>
                              <p:cond delay="800"/>
                            </p:stCondLst>
                            <p:childTnLst>
                              <p:par>
                                <p:cTn id="99" presetID="1" presetClass="entr" presetSubtype="0" fill="hold" grpId="0" nodeType="afterEffect">
                                  <p:stCondLst>
                                    <p:cond delay="200"/>
                                  </p:stCondLst>
                                  <p:childTnLst>
                                    <p:set>
                                      <p:cBhvr>
                                        <p:cTn id="100" dur="1" fill="hold">
                                          <p:stCondLst>
                                            <p:cond delay="0"/>
                                          </p:stCondLst>
                                        </p:cTn>
                                        <p:tgtEl>
                                          <p:spTgt spid="68679"/>
                                        </p:tgtEl>
                                        <p:attrNameLst>
                                          <p:attrName>style.visibility</p:attrName>
                                        </p:attrNameLst>
                                      </p:cBhvr>
                                      <p:to>
                                        <p:strVal val="visible"/>
                                      </p:to>
                                    </p:set>
                                  </p:childTnLst>
                                </p:cTn>
                              </p:par>
                            </p:childTnLst>
                          </p:cTn>
                        </p:par>
                        <p:par>
                          <p:cTn id="101" fill="hold" nodeType="afterGroup">
                            <p:stCondLst>
                              <p:cond delay="1000"/>
                            </p:stCondLst>
                            <p:childTnLst>
                              <p:par>
                                <p:cTn id="102" presetID="1" presetClass="entr" presetSubtype="0" fill="hold" nodeType="afterEffect">
                                  <p:stCondLst>
                                    <p:cond delay="1000"/>
                                  </p:stCondLst>
                                  <p:childTnLst>
                                    <p:set>
                                      <p:cBhvr>
                                        <p:cTn id="10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3" grpId="0"/>
      <p:bldP spid="68644" grpId="0"/>
      <p:bldP spid="68651" grpId="0"/>
      <p:bldP spid="68651" grpId="1"/>
      <p:bldP spid="68652" grpId="0"/>
      <p:bldP spid="68652" grpId="1"/>
      <p:bldP spid="68653" grpId="0"/>
      <p:bldP spid="68653" grpId="1"/>
      <p:bldP spid="68654" grpId="0"/>
      <p:bldP spid="68654" grpId="1"/>
      <p:bldP spid="68679" grpId="0"/>
      <p:bldP spid="68680" grpId="0" animBg="1"/>
      <p:bldP spid="68681" grpId="0" animBg="1"/>
      <p:bldP spid="68682" grpId="0" animBg="1"/>
      <p:bldP spid="68683" grpId="0" animBg="1"/>
      <p:bldP spid="6868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altLang="en-US" dirty="0"/>
              <a:t>LB/amp/</a:t>
            </a:r>
            <a:r>
              <a:rPr lang="en-US" altLang="en-US" dirty="0" err="1"/>
              <a:t>ara</a:t>
            </a:r>
            <a:r>
              <a:rPr lang="en-US" altLang="en-US" dirty="0"/>
              <a:t> plate</a:t>
            </a:r>
          </a:p>
          <a:p>
            <a:r>
              <a:rPr lang="en-US" altLang="en-US" dirty="0"/>
              <a:t>When there is a mixed culture of red and white (</a:t>
            </a:r>
            <a:r>
              <a:rPr lang="en-US" altLang="en-US" dirty="0" err="1"/>
              <a:t>nonexpressing</a:t>
            </a:r>
            <a:r>
              <a:rPr lang="en-US" altLang="en-US" dirty="0"/>
              <a:t>) cells, the white cells will grow faster than those that are using their resources producing red fluorescent protein (</a:t>
            </a:r>
            <a:r>
              <a:rPr lang="en-US" altLang="en-US" dirty="0" err="1"/>
              <a:t>rFP</a:t>
            </a:r>
            <a:r>
              <a:rPr lang="en-US" altLang="en-US" dirty="0"/>
              <a:t>) </a:t>
            </a:r>
          </a:p>
          <a:p>
            <a:pPr lvl="1"/>
            <a:r>
              <a:rPr lang="en-US" altLang="en-US" dirty="0"/>
              <a:t>= less </a:t>
            </a:r>
            <a:r>
              <a:rPr lang="en-US" altLang="en-US" dirty="0" err="1"/>
              <a:t>rFP</a:t>
            </a:r>
            <a:r>
              <a:rPr lang="en-US" altLang="en-US" dirty="0"/>
              <a:t> produced for purification</a:t>
            </a:r>
          </a:p>
          <a:p>
            <a:r>
              <a:rPr lang="en-US" altLang="en-US" dirty="0"/>
              <a:t>Some transformed cells stop expressing </a:t>
            </a:r>
            <a:r>
              <a:rPr lang="en-US" altLang="en-US" dirty="0" err="1"/>
              <a:t>rfp</a:t>
            </a:r>
            <a:r>
              <a:rPr lang="en-US" altLang="en-US" dirty="0"/>
              <a:t> fairly early</a:t>
            </a:r>
          </a:p>
        </p:txBody>
      </p:sp>
      <p:sp>
        <p:nvSpPr>
          <p:cNvPr id="2" name="Title 1"/>
          <p:cNvSpPr>
            <a:spLocks noGrp="1"/>
          </p:cNvSpPr>
          <p:nvPr>
            <p:ph type="title"/>
          </p:nvPr>
        </p:nvSpPr>
        <p:spPr/>
        <p:txBody>
          <a:bodyPr/>
          <a:lstStyle/>
          <a:p>
            <a:r>
              <a:rPr lang="en-US"/>
              <a:t>Why are there some white colonies?</a:t>
            </a:r>
            <a:endParaRPr lang="en-US" dirty="0"/>
          </a:p>
        </p:txBody>
      </p:sp>
    </p:spTree>
    <p:extLst>
      <p:ext uri="{BB962C8B-B14F-4D97-AF65-F5344CB8AC3E}">
        <p14:creationId xmlns:p14="http://schemas.microsoft.com/office/powerpoint/2010/main" val="326665887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4"/>
          <p:cNvSpPr>
            <a:spLocks noGrp="1"/>
          </p:cNvSpPr>
          <p:nvPr>
            <p:ph idx="1"/>
          </p:nvPr>
        </p:nvSpPr>
        <p:spPr bwMode="auto">
          <a:xfrm>
            <a:off x="484718" y="1371600"/>
            <a:ext cx="9764183" cy="43513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dirty="0">
                <a:hlinkClick r:id="rId2"/>
              </a:rPr>
              <a:t>Tips for Teaching Lab 5</a:t>
            </a:r>
            <a:endParaRPr lang="en-US" altLang="en-US" sz="3200" dirty="0"/>
          </a:p>
          <a:p>
            <a:r>
              <a:rPr lang="en-US" altLang="en-US" sz="3200" dirty="0">
                <a:hlinkClick r:id="rId3"/>
              </a:rPr>
              <a:t>Transforming Bacteria</a:t>
            </a:r>
            <a:endParaRPr lang="en-US" altLang="en-US" sz="3200" dirty="0"/>
          </a:p>
          <a:p>
            <a:endParaRPr lang="en-US" altLang="en-US" sz="3200" dirty="0"/>
          </a:p>
        </p:txBody>
      </p:sp>
      <p:sp>
        <p:nvSpPr>
          <p:cNvPr id="5"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Lab 5 Video Resources</a:t>
            </a:r>
            <a:endParaRPr lang="en-US" sz="3467" i="1" dirty="0">
              <a:latin typeface="+mn-lt"/>
            </a:endParaRPr>
          </a:p>
        </p:txBody>
      </p:sp>
    </p:spTree>
    <p:extLst>
      <p:ext uri="{BB962C8B-B14F-4D97-AF65-F5344CB8AC3E}">
        <p14:creationId xmlns:p14="http://schemas.microsoft.com/office/powerpoint/2010/main" val="116212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bwMode="auto">
          <a:xfrm>
            <a:off x="484717" y="1374372"/>
            <a:ext cx="11119849" cy="47517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891" lvl="1" indent="-342891">
              <a:buFont typeface="Arial" panose="020B0604020202020204" pitchFamily="34" charset="0"/>
              <a:buChar char="•"/>
            </a:pPr>
            <a:r>
              <a:rPr lang="en-US" altLang="en-US" sz="3200" dirty="0">
                <a:solidFill>
                  <a:srgbClr val="000000"/>
                </a:solidFill>
              </a:rPr>
              <a:t>Describe the role of transformation in the gene cloning process</a:t>
            </a:r>
          </a:p>
          <a:p>
            <a:pPr marL="342891" lvl="1" indent="-342891">
              <a:buFont typeface="Arial" panose="020B0604020202020204" pitchFamily="34" charset="0"/>
              <a:buChar char="•"/>
            </a:pPr>
            <a:r>
              <a:rPr lang="en-US" altLang="en-US" sz="3200" dirty="0">
                <a:solidFill>
                  <a:srgbClr val="000000"/>
                </a:solidFill>
              </a:rPr>
              <a:t>Explain the purpose of each control in the transformation experiment</a:t>
            </a:r>
          </a:p>
          <a:p>
            <a:pPr marL="342891" lvl="1" indent="-342891">
              <a:buFont typeface="Arial" panose="020B0604020202020204" pitchFamily="34" charset="0"/>
              <a:buChar char="•"/>
            </a:pPr>
            <a:r>
              <a:rPr lang="en-US" altLang="en-US" sz="3200" dirty="0">
                <a:solidFill>
                  <a:srgbClr val="000000"/>
                </a:solidFill>
              </a:rPr>
              <a:t>Explain how the information encoded in a gene is expressed as a trait </a:t>
            </a:r>
          </a:p>
        </p:txBody>
      </p:sp>
      <p:sp>
        <p:nvSpPr>
          <p:cNvPr id="4"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Chapter 5a: Learning Goals </a:t>
            </a:r>
            <a:endParaRPr lang="en-US" sz="3467" i="1" dirty="0"/>
          </a:p>
        </p:txBody>
      </p:sp>
    </p:spTree>
    <p:extLst>
      <p:ext uri="{BB962C8B-B14F-4D97-AF65-F5344CB8AC3E}">
        <p14:creationId xmlns:p14="http://schemas.microsoft.com/office/powerpoint/2010/main" val="230818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bwMode="auto">
          <a:xfrm>
            <a:off x="484717" y="1295400"/>
            <a:ext cx="11086599" cy="5022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dirty="0">
                <a:solidFill>
                  <a:srgbClr val="000000"/>
                </a:solidFill>
                <a:hlinkClick r:id="rId3"/>
              </a:rPr>
              <a:t>Transform</a:t>
            </a:r>
            <a:r>
              <a:rPr lang="en-US" altLang="en-US" sz="3200" dirty="0">
                <a:solidFill>
                  <a:srgbClr val="000000"/>
                </a:solidFill>
              </a:rPr>
              <a:t> </a:t>
            </a:r>
            <a:r>
              <a:rPr lang="en-US" altLang="en-US" sz="3200" i="1" dirty="0">
                <a:solidFill>
                  <a:srgbClr val="000000"/>
                </a:solidFill>
              </a:rPr>
              <a:t>E. coli </a:t>
            </a:r>
            <a:r>
              <a:rPr lang="en-US" altLang="en-US" sz="3200" dirty="0">
                <a:solidFill>
                  <a:srgbClr val="000000"/>
                </a:solidFill>
              </a:rPr>
              <a:t>with </a:t>
            </a:r>
            <a:r>
              <a:rPr lang="en-US" altLang="en-US" sz="3200" dirty="0" err="1">
                <a:solidFill>
                  <a:srgbClr val="000000"/>
                </a:solidFill>
              </a:rPr>
              <a:t>pARA</a:t>
            </a:r>
            <a:r>
              <a:rPr lang="en-US" altLang="en-US" sz="3200" dirty="0">
                <a:solidFill>
                  <a:srgbClr val="000000"/>
                </a:solidFill>
              </a:rPr>
              <a:t>-R containing the </a:t>
            </a:r>
            <a:r>
              <a:rPr lang="en-US" altLang="en-US" sz="3200" i="1" dirty="0" err="1">
                <a:solidFill>
                  <a:srgbClr val="000000"/>
                </a:solidFill>
              </a:rPr>
              <a:t>rfp</a:t>
            </a:r>
            <a:r>
              <a:rPr lang="en-US" altLang="en-US" sz="3200" dirty="0">
                <a:solidFill>
                  <a:srgbClr val="000000"/>
                </a:solidFill>
              </a:rPr>
              <a:t> gene of interest</a:t>
            </a:r>
          </a:p>
          <a:p>
            <a:pPr lvl="3"/>
            <a:endParaRPr lang="en-US" altLang="en-US" sz="3200" dirty="0">
              <a:solidFill>
                <a:srgbClr val="000000"/>
              </a:solidFill>
            </a:endParaRPr>
          </a:p>
          <a:p>
            <a:endParaRPr lang="en-US" altLang="en-US" sz="3200" dirty="0">
              <a:solidFill>
                <a:srgbClr val="000000"/>
              </a:solidFill>
            </a:endParaRP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438400"/>
            <a:ext cx="4343400" cy="363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Chapter 5a: Objectives</a:t>
            </a:r>
            <a:endParaRPr lang="en-US" sz="3467" i="1" dirty="0"/>
          </a:p>
        </p:txBody>
      </p:sp>
    </p:spTree>
    <p:extLst>
      <p:ext uri="{BB962C8B-B14F-4D97-AF65-F5344CB8AC3E}">
        <p14:creationId xmlns:p14="http://schemas.microsoft.com/office/powerpoint/2010/main" val="228764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bwMode="auto">
          <a:xfrm>
            <a:off x="484717" y="1295400"/>
            <a:ext cx="11222567"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sz="2800" dirty="0"/>
              <a:t>By changing their environment, you can encourage the bacterial cells to undergo the transformation, with about 1 in 1000 cells taking up the plasmids. </a:t>
            </a:r>
          </a:p>
          <a:p>
            <a:pPr lvl="0"/>
            <a:r>
              <a:rPr lang="en-US" sz="2800" dirty="0"/>
              <a:t>Transformed cells will replicate and express the genes for the desired protein and antibiotic resistance</a:t>
            </a:r>
            <a:r>
              <a:rPr lang="en-US" dirty="0"/>
              <a:t>.</a:t>
            </a:r>
          </a:p>
          <a:p>
            <a:pPr lvl="2"/>
            <a:endParaRPr lang="en-US" altLang="en-US" sz="3200" dirty="0">
              <a:solidFill>
                <a:srgbClr val="000000"/>
              </a:solidFill>
            </a:endParaRPr>
          </a:p>
          <a:p>
            <a:pPr lvl="3"/>
            <a:endParaRPr lang="en-US" altLang="en-US" sz="3200" dirty="0">
              <a:solidFill>
                <a:srgbClr val="000000"/>
              </a:solidFill>
            </a:endParaRPr>
          </a:p>
          <a:p>
            <a:endParaRPr lang="en-US" altLang="en-US" sz="3200"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971" y="3733801"/>
            <a:ext cx="3506060" cy="2332979"/>
          </a:xfrm>
          <a:prstGeom prst="rect">
            <a:avLst/>
          </a:prstGeom>
        </p:spPr>
      </p:pic>
      <p:sp>
        <p:nvSpPr>
          <p:cNvPr id="6" name="Title 4"/>
          <p:cNvSpPr txBox="1">
            <a:spLocks/>
          </p:cNvSpPr>
          <p:nvPr/>
        </p:nvSpPr>
        <p:spPr>
          <a:xfrm>
            <a:off x="484718" y="58688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sz="3467" dirty="0"/>
              <a:t>Chapter 5a: Key Ideas</a:t>
            </a:r>
            <a:endParaRPr lang="en-US" sz="3467" i="1" dirty="0"/>
          </a:p>
        </p:txBody>
      </p:sp>
    </p:spTree>
    <p:extLst>
      <p:ext uri="{BB962C8B-B14F-4D97-AF65-F5344CB8AC3E}">
        <p14:creationId xmlns:p14="http://schemas.microsoft.com/office/powerpoint/2010/main" val="216541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71" name="Picture 19" descr="testtube01_g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688" y="1666000"/>
            <a:ext cx="868363"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descr="testtube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688" y="1672349"/>
            <a:ext cx="868363" cy="356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33" descr="bacteria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610314"/>
            <a:ext cx="758031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Line 5"/>
          <p:cNvSpPr>
            <a:spLocks noChangeShapeType="1"/>
          </p:cNvSpPr>
          <p:nvPr/>
        </p:nvSpPr>
        <p:spPr bwMode="auto">
          <a:xfrm>
            <a:off x="2533651" y="383300"/>
            <a:ext cx="78581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351"/>
          </a:p>
        </p:txBody>
      </p:sp>
      <p:pic>
        <p:nvPicPr>
          <p:cNvPr id="49186" name="Picture 34" descr="bacteria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63" y="1111963"/>
            <a:ext cx="1574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AutoShape 2"/>
          <p:cNvSpPr>
            <a:spLocks noChangeArrowheads="1"/>
          </p:cNvSpPr>
          <p:nvPr/>
        </p:nvSpPr>
        <p:spPr bwMode="auto">
          <a:xfrm>
            <a:off x="1985963" y="530939"/>
            <a:ext cx="8115300" cy="5807075"/>
          </a:xfrm>
          <a:prstGeom prst="roundRect">
            <a:avLst>
              <a:gd name="adj" fmla="val 2356"/>
            </a:avLst>
          </a:prstGeom>
          <a:solidFill>
            <a:srgbClr val="00FF00">
              <a:alpha val="45097"/>
            </a:srgbClr>
          </a:solidFill>
          <a:ln w="12700">
            <a:solidFill>
              <a:schemeClr val="bg1"/>
            </a:solidFill>
            <a:round/>
            <a:headEnd/>
            <a:tailEnd/>
          </a:ln>
        </p:spPr>
        <p:txBody>
          <a:bodyPr wrap="none"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49189" name="Text Box 37"/>
          <p:cNvSpPr txBox="1">
            <a:spLocks noChangeArrowheads="1"/>
          </p:cNvSpPr>
          <p:nvPr/>
        </p:nvSpPr>
        <p:spPr bwMode="auto">
          <a:xfrm>
            <a:off x="8869364" y="2994739"/>
            <a:ext cx="10759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Lipid bilayer</a:t>
            </a:r>
          </a:p>
          <a:p>
            <a:pPr eaLnBrk="1" hangingPunct="1"/>
            <a:r>
              <a:rPr lang="en-US" altLang="en-US" sz="1300">
                <a:solidFill>
                  <a:srgbClr val="000000"/>
                </a:solidFill>
              </a:rPr>
              <a:t>(inner)</a:t>
            </a:r>
          </a:p>
        </p:txBody>
      </p:sp>
      <p:sp>
        <p:nvSpPr>
          <p:cNvPr id="49190" name="Text Box 38"/>
          <p:cNvSpPr txBox="1">
            <a:spLocks noChangeArrowheads="1"/>
          </p:cNvSpPr>
          <p:nvPr/>
        </p:nvSpPr>
        <p:spPr bwMode="auto">
          <a:xfrm>
            <a:off x="8869364" y="4150439"/>
            <a:ext cx="10759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Lipid bilayer</a:t>
            </a:r>
          </a:p>
          <a:p>
            <a:pPr eaLnBrk="1" hangingPunct="1"/>
            <a:r>
              <a:rPr lang="en-US" altLang="en-US" sz="1300">
                <a:solidFill>
                  <a:srgbClr val="000000"/>
                </a:solidFill>
              </a:rPr>
              <a:t>(outer)</a:t>
            </a:r>
          </a:p>
        </p:txBody>
      </p:sp>
      <p:sp>
        <p:nvSpPr>
          <p:cNvPr id="49191" name="Text Box 39"/>
          <p:cNvSpPr txBox="1">
            <a:spLocks noChangeArrowheads="1"/>
          </p:cNvSpPr>
          <p:nvPr/>
        </p:nvSpPr>
        <p:spPr bwMode="auto">
          <a:xfrm>
            <a:off x="8869364" y="3617039"/>
            <a:ext cx="12330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Peptidoglycan</a:t>
            </a:r>
          </a:p>
          <a:p>
            <a:pPr eaLnBrk="1" hangingPunct="1"/>
            <a:r>
              <a:rPr lang="en-US" altLang="en-US" sz="1300">
                <a:solidFill>
                  <a:srgbClr val="000000"/>
                </a:solidFill>
              </a:rPr>
              <a:t>layer</a:t>
            </a:r>
          </a:p>
        </p:txBody>
      </p:sp>
      <p:pic>
        <p:nvPicPr>
          <p:cNvPr id="49192" name="Picture 40" descr="bacteria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7" y="613488"/>
            <a:ext cx="7866063" cy="55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4" name="Text Box 42"/>
          <p:cNvSpPr txBox="1">
            <a:spLocks noChangeArrowheads="1"/>
          </p:cNvSpPr>
          <p:nvPr/>
        </p:nvSpPr>
        <p:spPr bwMode="auto">
          <a:xfrm>
            <a:off x="4310065" y="3655137"/>
            <a:ext cx="128913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Adhesion zone</a:t>
            </a:r>
          </a:p>
        </p:txBody>
      </p:sp>
      <p:grpSp>
        <p:nvGrpSpPr>
          <p:cNvPr id="2" name="Group 46"/>
          <p:cNvGrpSpPr>
            <a:grpSpLocks/>
          </p:cNvGrpSpPr>
          <p:nvPr/>
        </p:nvGrpSpPr>
        <p:grpSpPr bwMode="auto">
          <a:xfrm>
            <a:off x="2201864" y="4991812"/>
            <a:ext cx="1139825" cy="542924"/>
            <a:chOff x="448" y="3464"/>
            <a:chExt cx="718" cy="342"/>
          </a:xfrm>
        </p:grpSpPr>
        <p:sp>
          <p:nvSpPr>
            <p:cNvPr id="65550" name="Text Box 41"/>
            <p:cNvSpPr txBox="1">
              <a:spLocks noChangeArrowheads="1"/>
            </p:cNvSpPr>
            <p:nvPr/>
          </p:nvSpPr>
          <p:spPr bwMode="auto">
            <a:xfrm>
              <a:off x="448" y="3622"/>
              <a:ext cx="7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Calcium ions</a:t>
              </a:r>
            </a:p>
          </p:txBody>
        </p:sp>
        <p:sp>
          <p:nvSpPr>
            <p:cNvPr id="65551" name="Line 44"/>
            <p:cNvSpPr>
              <a:spLocks noChangeShapeType="1"/>
            </p:cNvSpPr>
            <p:nvPr/>
          </p:nvSpPr>
          <p:spPr bwMode="auto">
            <a:xfrm flipV="1">
              <a:off x="608" y="3504"/>
              <a:ext cx="120" cy="16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sp>
          <p:nvSpPr>
            <p:cNvPr id="65552" name="Line 45"/>
            <p:cNvSpPr>
              <a:spLocks noChangeShapeType="1"/>
            </p:cNvSpPr>
            <p:nvPr/>
          </p:nvSpPr>
          <p:spPr bwMode="auto">
            <a:xfrm flipV="1">
              <a:off x="608" y="3464"/>
              <a:ext cx="456" cy="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grpSp>
      <p:sp>
        <p:nvSpPr>
          <p:cNvPr id="18" name="Title 4"/>
          <p:cNvSpPr txBox="1">
            <a:spLocks/>
          </p:cNvSpPr>
          <p:nvPr/>
        </p:nvSpPr>
        <p:spPr>
          <a:xfrm>
            <a:off x="533105" y="-143310"/>
            <a:ext cx="11222567" cy="656591"/>
          </a:xfrm>
          <a:prstGeom prst="rect">
            <a:avLst/>
          </a:prstGeom>
        </p:spPr>
        <p:txBody>
          <a:bodyPr vert="horz" lIns="121920" tIns="60960" rIns="121920" bIns="60960" rtlCol="0" anchor="b" anchorCtr="0">
            <a:no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pPr>
              <a:defRPr/>
            </a:pPr>
            <a:r>
              <a:rPr lang="en-US" sz="2667" dirty="0">
                <a:latin typeface="Calibi"/>
              </a:rPr>
              <a:t>Preparing Competent Cells for Transformation</a:t>
            </a:r>
          </a:p>
        </p:txBody>
      </p:sp>
    </p:spTree>
    <p:extLst>
      <p:ext uri="{BB962C8B-B14F-4D97-AF65-F5344CB8AC3E}">
        <p14:creationId xmlns:p14="http://schemas.microsoft.com/office/powerpoint/2010/main" val="22115077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9165"/>
                                        </p:tgtEl>
                                        <p:attrNameLst>
                                          <p:attrName>style.opacity</p:attrName>
                                        </p:attrNameLst>
                                      </p:cBhvr>
                                      <p:to>
                                        <p:strVal val="0.5"/>
                                      </p:to>
                                    </p:set>
                                    <p:animEffect filter="image" prLst="opacity: 0.5">
                                      <p:cBhvr rctx="IE">
                                        <p:cTn id="7" dur="indefinite"/>
                                        <p:tgtEl>
                                          <p:spTgt spid="49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49165"/>
                                        </p:tgtEl>
                                      </p:cBhvr>
                                      <p:by x="1500000" y="1500000"/>
                                    </p:animScale>
                                  </p:childTnLst>
                                </p:cTn>
                              </p:par>
                              <p:par>
                                <p:cTn id="12" presetID="1" presetClass="exit" presetSubtype="0" fill="hold" nodeType="withEffect">
                                  <p:stCondLst>
                                    <p:cond delay="0"/>
                                  </p:stCondLst>
                                  <p:childTnLst>
                                    <p:set>
                                      <p:cBhvr>
                                        <p:cTn id="13" dur="1" fill="hold">
                                          <p:stCondLst>
                                            <p:cond delay="0"/>
                                          </p:stCondLst>
                                        </p:cTn>
                                        <p:tgtEl>
                                          <p:spTgt spid="4917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49165"/>
                                        </p:tgtEl>
                                      </p:cBhvr>
                                    </p:animEffect>
                                    <p:set>
                                      <p:cBhvr>
                                        <p:cTn id="16" dur="1" fill="hold">
                                          <p:stCondLst>
                                            <p:cond delay="1999"/>
                                          </p:stCondLst>
                                        </p:cTn>
                                        <p:tgtEl>
                                          <p:spTgt spid="4916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9154"/>
                                        </p:tgtEl>
                                        <p:attrNameLst>
                                          <p:attrName>style.visibility</p:attrName>
                                        </p:attrNameLst>
                                      </p:cBhvr>
                                      <p:to>
                                        <p:strVal val="visible"/>
                                      </p:to>
                                    </p:set>
                                    <p:animEffect transition="in" filter="fade">
                                      <p:cBhvr>
                                        <p:cTn id="19" dur="2000"/>
                                        <p:tgtEl>
                                          <p:spTgt spid="49154"/>
                                        </p:tgtEl>
                                      </p:cBhvr>
                                    </p:animEffect>
                                  </p:childTnLst>
                                </p:cTn>
                              </p:par>
                            </p:childTnLst>
                          </p:cTn>
                        </p:par>
                        <p:par>
                          <p:cTn id="20" fill="hold" nodeType="afterGroup">
                            <p:stCondLst>
                              <p:cond delay="2000"/>
                            </p:stCondLst>
                            <p:childTnLst>
                              <p:par>
                                <p:cTn id="21" presetID="53" presetClass="entr" presetSubtype="0" fill="hold" nodeType="afterEffect">
                                  <p:stCondLst>
                                    <p:cond delay="0"/>
                                  </p:stCondLst>
                                  <p:childTnLst>
                                    <p:set>
                                      <p:cBhvr>
                                        <p:cTn id="22" dur="1" fill="hold">
                                          <p:stCondLst>
                                            <p:cond delay="0"/>
                                          </p:stCondLst>
                                        </p:cTn>
                                        <p:tgtEl>
                                          <p:spTgt spid="49185"/>
                                        </p:tgtEl>
                                        <p:attrNameLst>
                                          <p:attrName>style.visibility</p:attrName>
                                        </p:attrNameLst>
                                      </p:cBhvr>
                                      <p:to>
                                        <p:strVal val="visible"/>
                                      </p:to>
                                    </p:set>
                                    <p:anim calcmode="lin" valueType="num">
                                      <p:cBhvr>
                                        <p:cTn id="23" dur="2000" fill="hold"/>
                                        <p:tgtEl>
                                          <p:spTgt spid="49185"/>
                                        </p:tgtEl>
                                        <p:attrNameLst>
                                          <p:attrName>ppt_w</p:attrName>
                                        </p:attrNameLst>
                                      </p:cBhvr>
                                      <p:tavLst>
                                        <p:tav tm="0">
                                          <p:val>
                                            <p:fltVal val="0"/>
                                          </p:val>
                                        </p:tav>
                                        <p:tav tm="100000">
                                          <p:val>
                                            <p:strVal val="#ppt_w"/>
                                          </p:val>
                                        </p:tav>
                                      </p:tavLst>
                                    </p:anim>
                                    <p:anim calcmode="lin" valueType="num">
                                      <p:cBhvr>
                                        <p:cTn id="24" dur="2000" fill="hold"/>
                                        <p:tgtEl>
                                          <p:spTgt spid="49185"/>
                                        </p:tgtEl>
                                        <p:attrNameLst>
                                          <p:attrName>ppt_h</p:attrName>
                                        </p:attrNameLst>
                                      </p:cBhvr>
                                      <p:tavLst>
                                        <p:tav tm="0">
                                          <p:val>
                                            <p:fltVal val="0"/>
                                          </p:val>
                                        </p:tav>
                                        <p:tav tm="100000">
                                          <p:val>
                                            <p:strVal val="#ppt_h"/>
                                          </p:val>
                                        </p:tav>
                                      </p:tavLst>
                                    </p:anim>
                                    <p:animEffect transition="in" filter="fade">
                                      <p:cBhvr>
                                        <p:cTn id="25" dur="2000"/>
                                        <p:tgtEl>
                                          <p:spTgt spid="49185"/>
                                        </p:tgtEl>
                                      </p:cBhvr>
                                    </p:animEffect>
                                  </p:childTnLst>
                                </p:cTn>
                              </p:par>
                            </p:childTnLst>
                          </p:cTn>
                        </p:par>
                        <p:par>
                          <p:cTn id="26" fill="hold" nodeType="afterGroup">
                            <p:stCondLst>
                              <p:cond delay="4000"/>
                            </p:stCondLst>
                            <p:childTnLst>
                              <p:par>
                                <p:cTn id="27" presetID="10" presetClass="exit" presetSubtype="0" fill="hold" nodeType="afterEffect">
                                  <p:stCondLst>
                                    <p:cond delay="0"/>
                                  </p:stCondLst>
                                  <p:childTnLst>
                                    <p:animEffect transition="out" filter="fade">
                                      <p:cBhvr>
                                        <p:cTn id="28" dur="1000"/>
                                        <p:tgtEl>
                                          <p:spTgt spid="49185"/>
                                        </p:tgtEl>
                                      </p:cBhvr>
                                    </p:animEffect>
                                    <p:set>
                                      <p:cBhvr>
                                        <p:cTn id="29" dur="1" fill="hold">
                                          <p:stCondLst>
                                            <p:cond delay="999"/>
                                          </p:stCondLst>
                                        </p:cTn>
                                        <p:tgtEl>
                                          <p:spTgt spid="49185"/>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49186"/>
                                        </p:tgtEl>
                                        <p:attrNameLst>
                                          <p:attrName>style.visibility</p:attrName>
                                        </p:attrNameLst>
                                      </p:cBhvr>
                                      <p:to>
                                        <p:strVal val="visible"/>
                                      </p:to>
                                    </p:set>
                                  </p:childTnLst>
                                </p:cTn>
                              </p:par>
                            </p:childTnLst>
                          </p:cTn>
                        </p:par>
                        <p:par>
                          <p:cTn id="32" fill="hold" nodeType="afterGroup">
                            <p:stCondLst>
                              <p:cond delay="5000"/>
                            </p:stCondLst>
                            <p:childTnLst>
                              <p:par>
                                <p:cTn id="33" presetID="9" presetClass="emph" presetSubtype="0" nodeType="afterEffect">
                                  <p:stCondLst>
                                    <p:cond delay="0"/>
                                  </p:stCondLst>
                                  <p:childTnLst>
                                    <p:set>
                                      <p:cBhvr rctx="PPT">
                                        <p:cTn id="34" dur="indefinite"/>
                                        <p:tgtEl>
                                          <p:spTgt spid="49186"/>
                                        </p:tgtEl>
                                        <p:attrNameLst>
                                          <p:attrName>style.opacity</p:attrName>
                                        </p:attrNameLst>
                                      </p:cBhvr>
                                      <p:to>
                                        <p:strVal val="0.5"/>
                                      </p:to>
                                    </p:set>
                                    <p:animEffect filter="image" prLst="opacity: 0.5">
                                      <p:cBhvr rctx="IE">
                                        <p:cTn id="35" dur="indefinite"/>
                                        <p:tgtEl>
                                          <p:spTgt spid="49186"/>
                                        </p:tgtEl>
                                      </p:cBhvr>
                                    </p:animEffect>
                                  </p:childTnLst>
                                </p:cTn>
                              </p:par>
                              <p:par>
                                <p:cTn id="36" presetID="1" presetClass="entr" presetSubtype="0" fill="hold" nodeType="withEffect">
                                  <p:stCondLst>
                                    <p:cond delay="0"/>
                                  </p:stCondLst>
                                  <p:childTnLst>
                                    <p:set>
                                      <p:cBhvr>
                                        <p:cTn id="37" dur="1" fill="hold">
                                          <p:stCondLst>
                                            <p:cond delay="0"/>
                                          </p:stCondLst>
                                        </p:cTn>
                                        <p:tgtEl>
                                          <p:spTgt spid="49192"/>
                                        </p:tgtEl>
                                        <p:attrNameLst>
                                          <p:attrName>style.visibility</p:attrName>
                                        </p:attrNameLst>
                                      </p:cBhvr>
                                      <p:to>
                                        <p:strVal val="visible"/>
                                      </p:to>
                                    </p:set>
                                  </p:childTnLst>
                                </p:cTn>
                              </p:par>
                            </p:childTnLst>
                          </p:cTn>
                        </p:par>
                        <p:par>
                          <p:cTn id="38" fill="hold" nodeType="afterGroup">
                            <p:stCondLst>
                              <p:cond delay="5000"/>
                            </p:stCondLst>
                            <p:childTnLst>
                              <p:par>
                                <p:cTn id="39" presetID="1" presetClass="entr" presetSubtype="0" fill="hold" grpId="0" nodeType="afterEffect">
                                  <p:stCondLst>
                                    <p:cond delay="1000"/>
                                  </p:stCondLst>
                                  <p:childTnLst>
                                    <p:set>
                                      <p:cBhvr>
                                        <p:cTn id="40" dur="1" fill="hold">
                                          <p:stCondLst>
                                            <p:cond delay="0"/>
                                          </p:stCondLst>
                                        </p:cTn>
                                        <p:tgtEl>
                                          <p:spTgt spid="49194"/>
                                        </p:tgtEl>
                                        <p:attrNameLst>
                                          <p:attrName>style.visibility</p:attrName>
                                        </p:attrNameLst>
                                      </p:cBhvr>
                                      <p:to>
                                        <p:strVal val="visible"/>
                                      </p:to>
                                    </p:set>
                                  </p:childTnLst>
                                </p:cTn>
                              </p:par>
                            </p:childTnLst>
                          </p:cTn>
                        </p:par>
                        <p:par>
                          <p:cTn id="41" fill="hold" nodeType="afterGroup">
                            <p:stCondLst>
                              <p:cond delay="6000"/>
                            </p:stCondLst>
                            <p:childTnLst>
                              <p:par>
                                <p:cTn id="42" presetID="1" presetClass="entr" presetSubtype="0" fill="hold" grpId="0" nodeType="afterEffect">
                                  <p:stCondLst>
                                    <p:cond delay="500"/>
                                  </p:stCondLst>
                                  <p:childTnLst>
                                    <p:set>
                                      <p:cBhvr>
                                        <p:cTn id="43" dur="1" fill="hold">
                                          <p:stCondLst>
                                            <p:cond delay="0"/>
                                          </p:stCondLst>
                                        </p:cTn>
                                        <p:tgtEl>
                                          <p:spTgt spid="49189"/>
                                        </p:tgtEl>
                                        <p:attrNameLst>
                                          <p:attrName>style.visibility</p:attrName>
                                        </p:attrNameLst>
                                      </p:cBhvr>
                                      <p:to>
                                        <p:strVal val="visible"/>
                                      </p:to>
                                    </p:set>
                                  </p:childTnLst>
                                </p:cTn>
                              </p:par>
                            </p:childTnLst>
                          </p:cTn>
                        </p:par>
                        <p:par>
                          <p:cTn id="44" fill="hold" nodeType="afterGroup">
                            <p:stCondLst>
                              <p:cond delay="6500"/>
                            </p:stCondLst>
                            <p:childTnLst>
                              <p:par>
                                <p:cTn id="45" presetID="1" presetClass="entr" presetSubtype="0" fill="hold" grpId="0" nodeType="afterEffect">
                                  <p:stCondLst>
                                    <p:cond delay="500"/>
                                  </p:stCondLst>
                                  <p:childTnLst>
                                    <p:set>
                                      <p:cBhvr>
                                        <p:cTn id="46" dur="1" fill="hold">
                                          <p:stCondLst>
                                            <p:cond delay="0"/>
                                          </p:stCondLst>
                                        </p:cTn>
                                        <p:tgtEl>
                                          <p:spTgt spid="49191"/>
                                        </p:tgtEl>
                                        <p:attrNameLst>
                                          <p:attrName>style.visibility</p:attrName>
                                        </p:attrNameLst>
                                      </p:cBhvr>
                                      <p:to>
                                        <p:strVal val="visible"/>
                                      </p:to>
                                    </p:set>
                                  </p:childTnLst>
                                </p:cTn>
                              </p:par>
                            </p:childTnLst>
                          </p:cTn>
                        </p:par>
                        <p:par>
                          <p:cTn id="47" fill="hold" nodeType="afterGroup">
                            <p:stCondLst>
                              <p:cond delay="7000"/>
                            </p:stCondLst>
                            <p:childTnLst>
                              <p:par>
                                <p:cTn id="48" presetID="1" presetClass="entr" presetSubtype="0" fill="hold" grpId="0" nodeType="afterEffect">
                                  <p:stCondLst>
                                    <p:cond delay="500"/>
                                  </p:stCondLst>
                                  <p:childTnLst>
                                    <p:set>
                                      <p:cBhvr>
                                        <p:cTn id="49" dur="1" fill="hold">
                                          <p:stCondLst>
                                            <p:cond delay="0"/>
                                          </p:stCondLst>
                                        </p:cTn>
                                        <p:tgtEl>
                                          <p:spTgt spid="49190"/>
                                        </p:tgtEl>
                                        <p:attrNameLst>
                                          <p:attrName>style.visibility</p:attrName>
                                        </p:attrNameLst>
                                      </p:cBhvr>
                                      <p:to>
                                        <p:strVal val="visible"/>
                                      </p:to>
                                    </p:set>
                                  </p:childTnLst>
                                </p:cTn>
                              </p:par>
                            </p:childTnLst>
                          </p:cTn>
                        </p:par>
                        <p:par>
                          <p:cTn id="50" fill="hold" nodeType="afterGroup">
                            <p:stCondLst>
                              <p:cond delay="7500"/>
                            </p:stCondLst>
                            <p:childTnLst>
                              <p:par>
                                <p:cTn id="51" presetID="1" presetClass="entr" presetSubtype="0" fill="hold" nodeType="afterEffect">
                                  <p:stCondLst>
                                    <p:cond delay="50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89" grpId="0"/>
      <p:bldP spid="49190" grpId="0"/>
      <p:bldP spid="49191" grpId="0"/>
      <p:bldP spid="49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esttube01_g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1025" y="1829686"/>
            <a:ext cx="868363"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testtube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025" y="1836036"/>
            <a:ext cx="8683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bacteria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2" y="773997"/>
            <a:ext cx="7580313"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1" descr="bacteria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900" y="1275647"/>
            <a:ext cx="1574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1" name="Picture 39" descr="p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0100" y="5850822"/>
            <a:ext cx="6492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Line 9"/>
          <p:cNvSpPr>
            <a:spLocks noChangeShapeType="1"/>
          </p:cNvSpPr>
          <p:nvPr/>
        </p:nvSpPr>
        <p:spPr bwMode="auto">
          <a:xfrm>
            <a:off x="2566988" y="546984"/>
            <a:ext cx="78581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351"/>
          </a:p>
        </p:txBody>
      </p:sp>
      <p:sp>
        <p:nvSpPr>
          <p:cNvPr id="59404" name="AutoShape 12"/>
          <p:cNvSpPr>
            <a:spLocks noChangeArrowheads="1"/>
          </p:cNvSpPr>
          <p:nvPr/>
        </p:nvSpPr>
        <p:spPr bwMode="auto">
          <a:xfrm>
            <a:off x="2101849" y="497773"/>
            <a:ext cx="8034339" cy="6016625"/>
          </a:xfrm>
          <a:prstGeom prst="roundRect">
            <a:avLst>
              <a:gd name="adj" fmla="val 2356"/>
            </a:avLst>
          </a:prstGeom>
          <a:solidFill>
            <a:srgbClr val="00FF00">
              <a:alpha val="45097"/>
            </a:srgbClr>
          </a:solidFill>
          <a:ln w="12700">
            <a:solidFill>
              <a:schemeClr val="bg1"/>
            </a:solidFill>
            <a:round/>
            <a:headEnd/>
            <a:tailEnd/>
          </a:ln>
        </p:spPr>
        <p:txBody>
          <a:bodyPr wrap="none"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59423" name="Text Box 31"/>
          <p:cNvSpPr txBox="1">
            <a:spLocks noChangeArrowheads="1"/>
          </p:cNvSpPr>
          <p:nvPr/>
        </p:nvSpPr>
        <p:spPr bwMode="auto">
          <a:xfrm>
            <a:off x="2608989" y="4288722"/>
            <a:ext cx="22797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rPr>
              <a:t>Recombinant Plasmids</a:t>
            </a:r>
          </a:p>
        </p:txBody>
      </p:sp>
      <p:grpSp>
        <p:nvGrpSpPr>
          <p:cNvPr id="2" name="Group 36"/>
          <p:cNvGrpSpPr>
            <a:grpSpLocks/>
          </p:cNvGrpSpPr>
          <p:nvPr/>
        </p:nvGrpSpPr>
        <p:grpSpPr bwMode="auto">
          <a:xfrm>
            <a:off x="6476999" y="2891721"/>
            <a:ext cx="2211388" cy="777875"/>
            <a:chOff x="3136" y="1950"/>
            <a:chExt cx="1393" cy="490"/>
          </a:xfrm>
        </p:grpSpPr>
        <p:sp>
          <p:nvSpPr>
            <p:cNvPr id="66574" name="Text Box 32"/>
            <p:cNvSpPr txBox="1">
              <a:spLocks noChangeArrowheads="1"/>
            </p:cNvSpPr>
            <p:nvPr/>
          </p:nvSpPr>
          <p:spPr bwMode="auto">
            <a:xfrm>
              <a:off x="3458" y="1950"/>
              <a:ext cx="107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rPr>
                <a:t>Competent Cells</a:t>
              </a:r>
            </a:p>
          </p:txBody>
        </p:sp>
        <p:sp>
          <p:nvSpPr>
            <p:cNvPr id="66575" name="Line 33"/>
            <p:cNvSpPr>
              <a:spLocks noChangeShapeType="1"/>
            </p:cNvSpPr>
            <p:nvPr/>
          </p:nvSpPr>
          <p:spPr bwMode="auto">
            <a:xfrm flipH="1">
              <a:off x="3136" y="2128"/>
              <a:ext cx="376" cy="3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grpSp>
      <p:grpSp>
        <p:nvGrpSpPr>
          <p:cNvPr id="3" name="Group 42"/>
          <p:cNvGrpSpPr>
            <a:grpSpLocks/>
          </p:cNvGrpSpPr>
          <p:nvPr/>
        </p:nvGrpSpPr>
        <p:grpSpPr bwMode="auto">
          <a:xfrm>
            <a:off x="3073401" y="2952048"/>
            <a:ext cx="1289051" cy="1317625"/>
            <a:chOff x="976" y="2076"/>
            <a:chExt cx="812" cy="830"/>
          </a:xfrm>
        </p:grpSpPr>
        <p:sp>
          <p:nvSpPr>
            <p:cNvPr id="66572" name="Text Box 24"/>
            <p:cNvSpPr txBox="1">
              <a:spLocks noChangeArrowheads="1"/>
            </p:cNvSpPr>
            <p:nvPr/>
          </p:nvSpPr>
          <p:spPr bwMode="auto">
            <a:xfrm>
              <a:off x="1050" y="2365"/>
              <a:ext cx="68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900">
                  <a:solidFill>
                    <a:srgbClr val="000000"/>
                  </a:solidFill>
                </a:rPr>
                <a:t>pARA-R</a:t>
              </a:r>
            </a:p>
          </p:txBody>
        </p:sp>
        <p:pic>
          <p:nvPicPr>
            <p:cNvPr id="66573" name="Picture 37" descr="p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 y="2076"/>
              <a:ext cx="812"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itle 4"/>
          <p:cNvSpPr txBox="1">
            <a:spLocks/>
          </p:cNvSpPr>
          <p:nvPr/>
        </p:nvSpPr>
        <p:spPr>
          <a:xfrm>
            <a:off x="484718" y="-142357"/>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pPr>
              <a:defRPr/>
            </a:pPr>
            <a:r>
              <a:rPr lang="en-US" sz="2667" dirty="0">
                <a:latin typeface="Calibi"/>
              </a:rPr>
              <a:t>Transforming </a:t>
            </a:r>
            <a:r>
              <a:rPr lang="en-US" sz="2667" i="1" dirty="0">
                <a:latin typeface="Calibi"/>
              </a:rPr>
              <a:t>E. </a:t>
            </a:r>
            <a:r>
              <a:rPr lang="en-US" sz="2667" i="1" cap="none" dirty="0">
                <a:latin typeface="Calibi"/>
              </a:rPr>
              <a:t>coli</a:t>
            </a:r>
            <a:r>
              <a:rPr lang="en-US" sz="2667" i="1" dirty="0">
                <a:latin typeface="Calibi"/>
              </a:rPr>
              <a:t> </a:t>
            </a:r>
            <a:r>
              <a:rPr lang="en-US" sz="2667" dirty="0">
                <a:latin typeface="Calibi"/>
              </a:rPr>
              <a:t>with </a:t>
            </a:r>
            <a:r>
              <a:rPr lang="en-US" sz="2667" cap="none" dirty="0" err="1">
                <a:latin typeface="Calibi"/>
              </a:rPr>
              <a:t>p</a:t>
            </a:r>
            <a:r>
              <a:rPr lang="en-US" sz="2667" dirty="0" err="1">
                <a:latin typeface="Calibi"/>
              </a:rPr>
              <a:t>ARA</a:t>
            </a:r>
            <a:r>
              <a:rPr lang="en-US" sz="2667" dirty="0">
                <a:latin typeface="Calibi"/>
              </a:rPr>
              <a:t>-R plasmid</a:t>
            </a:r>
          </a:p>
        </p:txBody>
      </p:sp>
    </p:spTree>
    <p:extLst>
      <p:ext uri="{BB962C8B-B14F-4D97-AF65-F5344CB8AC3E}">
        <p14:creationId xmlns:p14="http://schemas.microsoft.com/office/powerpoint/2010/main" val="41102052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9395"/>
                                        </p:tgtEl>
                                        <p:attrNameLst>
                                          <p:attrName>style.opacity</p:attrName>
                                        </p:attrNameLst>
                                      </p:cBhvr>
                                      <p:to>
                                        <p:strVal val="0.5"/>
                                      </p:to>
                                    </p:set>
                                    <p:animEffect filter="image" prLst="opacity: 0.5">
                                      <p:cBhvr rctx="IE">
                                        <p:cTn id="7" dur="indefinite"/>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77778E-6 -1.48148E-6 C 0.01597 -0.06157 0.03194 -0.12315 0.05416 -0.16666 C 0.07639 -0.21018 0.10555 -0.24097 0.13333 -0.26111 C 0.16111 -0.28125 0.19982 -0.29097 0.22083 -0.28704 C 0.24184 -0.2831 0.25295 -0.28518 0.25972 -0.23704 C 0.26649 -0.18889 0.26371 -0.09352 0.26111 0.00185 " pathEditMode="relative" ptsTypes="aaaaaA">
                                      <p:cBhvr>
                                        <p:cTn id="11" dur="2000" fill="hold"/>
                                        <p:tgtEl>
                                          <p:spTgt spid="3"/>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2000" fill="hold"/>
                                        <p:tgtEl>
                                          <p:spTgt spid="3"/>
                                        </p:tgtEl>
                                      </p:cBhvr>
                                      <p:by x="1000" y="1000"/>
                                    </p:animScale>
                                  </p:childTnLst>
                                </p:cTn>
                              </p:par>
                              <p:par>
                                <p:cTn id="14" presetID="1" presetClass="exit" presetSubtype="0" fill="hold" grpId="0" nodeType="withEffect">
                                  <p:stCondLst>
                                    <p:cond delay="0"/>
                                  </p:stCondLst>
                                  <p:childTnLst>
                                    <p:set>
                                      <p:cBhvr>
                                        <p:cTn id="15" dur="1" fill="hold">
                                          <p:stCondLst>
                                            <p:cond delay="0"/>
                                          </p:stCondLst>
                                        </p:cTn>
                                        <p:tgtEl>
                                          <p:spTgt spid="59423"/>
                                        </p:tgtEl>
                                        <p:attrNameLst>
                                          <p:attrName>style.visibility</p:attrName>
                                        </p:attrNameLst>
                                      </p:cBhvr>
                                      <p:to>
                                        <p:strVal val="hidden"/>
                                      </p:to>
                                    </p:set>
                                  </p:childTnLst>
                                </p:cTn>
                              </p:par>
                            </p:childTnLst>
                          </p:cTn>
                        </p:par>
                        <p:par>
                          <p:cTn id="16" fill="hold" nodeType="afterGroup">
                            <p:stCondLst>
                              <p:cond delay="2000"/>
                            </p:stCondLst>
                            <p:childTnLst>
                              <p:par>
                                <p:cTn id="17" presetID="1" presetClass="exit" presetSubtype="0" fill="hold" nodeType="after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par>
                          <p:cTn id="19" fill="hold" nodeType="afterGroup">
                            <p:stCondLst>
                              <p:cond delay="2000"/>
                            </p:stCondLst>
                            <p:childTnLst>
                              <p:par>
                                <p:cTn id="20" presetID="6" presetClass="emph" presetSubtype="0" fill="hold" nodeType="afterEffect">
                                  <p:stCondLst>
                                    <p:cond delay="0"/>
                                  </p:stCondLst>
                                  <p:childTnLst>
                                    <p:animScale>
                                      <p:cBhvr>
                                        <p:cTn id="21" dur="2000" fill="hold"/>
                                        <p:tgtEl>
                                          <p:spTgt spid="59395"/>
                                        </p:tgtEl>
                                      </p:cBhvr>
                                      <p:by x="1500000" y="1500000"/>
                                    </p:animScale>
                                  </p:childTnLst>
                                </p:cTn>
                              </p:par>
                              <p:par>
                                <p:cTn id="22" presetID="1" presetClass="exit" presetSubtype="0" fill="hold" nodeType="withEffect">
                                  <p:stCondLst>
                                    <p:cond delay="0"/>
                                  </p:stCondLst>
                                  <p:childTnLst>
                                    <p:set>
                                      <p:cBhvr>
                                        <p:cTn id="23" dur="1" fill="hold">
                                          <p:stCondLst>
                                            <p:cond delay="0"/>
                                          </p:stCondLst>
                                        </p:cTn>
                                        <p:tgtEl>
                                          <p:spTgt spid="5939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59395"/>
                                        </p:tgtEl>
                                      </p:cBhvr>
                                    </p:animEffect>
                                    <p:set>
                                      <p:cBhvr>
                                        <p:cTn id="26" dur="1" fill="hold">
                                          <p:stCondLst>
                                            <p:cond delay="1999"/>
                                          </p:stCondLst>
                                        </p:cTn>
                                        <p:tgtEl>
                                          <p:spTgt spid="5939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9404"/>
                                        </p:tgtEl>
                                        <p:attrNameLst>
                                          <p:attrName>style.visibility</p:attrName>
                                        </p:attrNameLst>
                                      </p:cBhvr>
                                      <p:to>
                                        <p:strVal val="visible"/>
                                      </p:to>
                                    </p:set>
                                    <p:animEffect transition="in" filter="fade">
                                      <p:cBhvr>
                                        <p:cTn id="29" dur="2000"/>
                                        <p:tgtEl>
                                          <p:spTgt spid="59404"/>
                                        </p:tgtEl>
                                      </p:cBhvr>
                                    </p:animEffect>
                                  </p:childTnLst>
                                </p:cTn>
                              </p:par>
                            </p:childTnLst>
                          </p:cTn>
                        </p:par>
                        <p:par>
                          <p:cTn id="30" fill="hold" nodeType="afterGroup">
                            <p:stCondLst>
                              <p:cond delay="4000"/>
                            </p:stCondLst>
                            <p:childTnLst>
                              <p:par>
                                <p:cTn id="31" presetID="53" presetClass="entr" presetSubtype="0" fill="hold" nodeType="afterEffect">
                                  <p:stCondLst>
                                    <p:cond delay="0"/>
                                  </p:stCondLst>
                                  <p:childTnLst>
                                    <p:set>
                                      <p:cBhvr>
                                        <p:cTn id="32" dur="1" fill="hold">
                                          <p:stCondLst>
                                            <p:cond delay="0"/>
                                          </p:stCondLst>
                                        </p:cTn>
                                        <p:tgtEl>
                                          <p:spTgt spid="59396"/>
                                        </p:tgtEl>
                                        <p:attrNameLst>
                                          <p:attrName>style.visibility</p:attrName>
                                        </p:attrNameLst>
                                      </p:cBhvr>
                                      <p:to>
                                        <p:strVal val="visible"/>
                                      </p:to>
                                    </p:set>
                                    <p:anim calcmode="lin" valueType="num">
                                      <p:cBhvr>
                                        <p:cTn id="33" dur="2000" fill="hold"/>
                                        <p:tgtEl>
                                          <p:spTgt spid="59396"/>
                                        </p:tgtEl>
                                        <p:attrNameLst>
                                          <p:attrName>ppt_w</p:attrName>
                                        </p:attrNameLst>
                                      </p:cBhvr>
                                      <p:tavLst>
                                        <p:tav tm="0">
                                          <p:val>
                                            <p:fltVal val="0"/>
                                          </p:val>
                                        </p:tav>
                                        <p:tav tm="100000">
                                          <p:val>
                                            <p:strVal val="#ppt_w"/>
                                          </p:val>
                                        </p:tav>
                                      </p:tavLst>
                                    </p:anim>
                                    <p:anim calcmode="lin" valueType="num">
                                      <p:cBhvr>
                                        <p:cTn id="34" dur="2000" fill="hold"/>
                                        <p:tgtEl>
                                          <p:spTgt spid="59396"/>
                                        </p:tgtEl>
                                        <p:attrNameLst>
                                          <p:attrName>ppt_h</p:attrName>
                                        </p:attrNameLst>
                                      </p:cBhvr>
                                      <p:tavLst>
                                        <p:tav tm="0">
                                          <p:val>
                                            <p:fltVal val="0"/>
                                          </p:val>
                                        </p:tav>
                                        <p:tav tm="100000">
                                          <p:val>
                                            <p:strVal val="#ppt_h"/>
                                          </p:val>
                                        </p:tav>
                                      </p:tavLst>
                                    </p:anim>
                                    <p:animEffect transition="in" filter="fade">
                                      <p:cBhvr>
                                        <p:cTn id="35" dur="2000"/>
                                        <p:tgtEl>
                                          <p:spTgt spid="59396"/>
                                        </p:tgtEl>
                                      </p:cBhvr>
                                    </p:animEffect>
                                  </p:childTnLst>
                                </p:cTn>
                              </p:par>
                            </p:childTnLst>
                          </p:cTn>
                        </p:par>
                        <p:par>
                          <p:cTn id="36" fill="hold" nodeType="afterGroup">
                            <p:stCondLst>
                              <p:cond delay="6000"/>
                            </p:stCondLst>
                            <p:childTnLst>
                              <p:par>
                                <p:cTn id="37" presetID="10" presetClass="exit" presetSubtype="0" fill="hold" nodeType="afterEffect">
                                  <p:stCondLst>
                                    <p:cond delay="0"/>
                                  </p:stCondLst>
                                  <p:childTnLst>
                                    <p:animEffect transition="out" filter="fade">
                                      <p:cBhvr>
                                        <p:cTn id="38" dur="1000"/>
                                        <p:tgtEl>
                                          <p:spTgt spid="59396"/>
                                        </p:tgtEl>
                                      </p:cBhvr>
                                    </p:animEffect>
                                    <p:set>
                                      <p:cBhvr>
                                        <p:cTn id="39" dur="1" fill="hold">
                                          <p:stCondLst>
                                            <p:cond delay="999"/>
                                          </p:stCondLst>
                                        </p:cTn>
                                        <p:tgtEl>
                                          <p:spTgt spid="5939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9403"/>
                                        </p:tgtEl>
                                        <p:attrNameLst>
                                          <p:attrName>style.visibility</p:attrName>
                                        </p:attrNameLst>
                                      </p:cBhvr>
                                      <p:to>
                                        <p:strVal val="visible"/>
                                      </p:to>
                                    </p:set>
                                  </p:childTnLst>
                                </p:cTn>
                              </p:par>
                            </p:childTnLst>
                          </p:cTn>
                        </p:par>
                        <p:par>
                          <p:cTn id="42" fill="hold" nodeType="afterGroup">
                            <p:stCondLst>
                              <p:cond delay="7000"/>
                            </p:stCondLst>
                            <p:childTnLst>
                              <p:par>
                                <p:cTn id="43" presetID="42" presetClass="path" presetSubtype="0" accel="50000" decel="50000" fill="hold" nodeType="afterEffect">
                                  <p:stCondLst>
                                    <p:cond delay="0"/>
                                  </p:stCondLst>
                                  <p:childTnLst>
                                    <p:animMotion origin="layout" path="M -1.11111E-6 -1.48148E-6 L -1.11111E-6 0.19815 " pathEditMode="relative" rAng="0" ptsTypes="AA">
                                      <p:cBhvr>
                                        <p:cTn id="44" dur="2000" fill="hold"/>
                                        <p:tgtEl>
                                          <p:spTgt spid="59403"/>
                                        </p:tgtEl>
                                        <p:attrNameLst>
                                          <p:attrName>ppt_x</p:attrName>
                                          <p:attrName>ppt_y</p:attrName>
                                        </p:attrNameLst>
                                      </p:cBhvr>
                                      <p:rCtr x="0" y="9900"/>
                                    </p:animMotion>
                                  </p:childTnLst>
                                </p:cTn>
                              </p:par>
                              <p:par>
                                <p:cTn id="45" presetID="6" presetClass="emph" presetSubtype="0" fill="hold" nodeType="withEffect">
                                  <p:stCondLst>
                                    <p:cond delay="0"/>
                                  </p:stCondLst>
                                  <p:childTnLst>
                                    <p:animScale>
                                      <p:cBhvr>
                                        <p:cTn id="46" dur="2000" fill="hold"/>
                                        <p:tgtEl>
                                          <p:spTgt spid="59403"/>
                                        </p:tgtEl>
                                      </p:cBhvr>
                                      <p:by x="150000" y="150000"/>
                                    </p:animScale>
                                  </p:childTnLst>
                                </p:cTn>
                              </p:par>
                            </p:childTnLst>
                          </p:cTn>
                        </p:par>
                        <p:par>
                          <p:cTn id="47" fill="hold" nodeType="afterGroup">
                            <p:stCondLst>
                              <p:cond delay="9000"/>
                            </p:stCondLst>
                            <p:childTnLst>
                              <p:par>
                                <p:cTn id="48" presetID="1" presetClass="entr" presetSubtype="0" fill="hold" nodeType="afterEffect">
                                  <p:stCondLst>
                                    <p:cond delay="0"/>
                                  </p:stCondLst>
                                  <p:childTnLst>
                                    <p:set>
                                      <p:cBhvr>
                                        <p:cTn id="49" dur="1" fill="hold">
                                          <p:stCondLst>
                                            <p:cond delay="0"/>
                                          </p:stCondLst>
                                        </p:cTn>
                                        <p:tgtEl>
                                          <p:spTgt spid="59431"/>
                                        </p:tgtEl>
                                        <p:attrNameLst>
                                          <p:attrName>style.visibility</p:attrName>
                                        </p:attrNameLst>
                                      </p:cBhvr>
                                      <p:to>
                                        <p:strVal val="visible"/>
                                      </p:to>
                                    </p:set>
                                  </p:childTnLst>
                                </p:cTn>
                              </p:par>
                              <p:par>
                                <p:cTn id="50" presetID="0" presetClass="path" presetSubtype="0" accel="50000" decel="50000" fill="hold" nodeType="withEffect">
                                  <p:stCondLst>
                                    <p:cond delay="0"/>
                                  </p:stCondLst>
                                  <p:childTnLst>
                                    <p:animMotion origin="layout" path="M -4.44444E-6 -3.7037E-7 C -0.03645 -0.08819 -0.07274 -0.17639 -0.09166 -0.25463 C -0.11059 -0.3331 -0.11232 -0.40185 -0.11388 -0.47037 " pathEditMode="relative" rAng="0" ptsTypes="aaA">
                                      <p:cBhvr>
                                        <p:cTn id="51" dur="2000" fill="hold"/>
                                        <p:tgtEl>
                                          <p:spTgt spid="59431"/>
                                        </p:tgtEl>
                                        <p:attrNameLst>
                                          <p:attrName>ppt_x</p:attrName>
                                          <p:attrName>ppt_y</p:attrName>
                                        </p:attrNameLst>
                                      </p:cBhvr>
                                      <p:rCtr x="-5700" y="-23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4" grpId="0" animBg="1"/>
      <p:bldP spid="594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91"/>
          <p:cNvSpPr>
            <a:spLocks noChangeArrowheads="1"/>
          </p:cNvSpPr>
          <p:nvPr/>
        </p:nvSpPr>
        <p:spPr bwMode="auto">
          <a:xfrm>
            <a:off x="2078040" y="1025000"/>
            <a:ext cx="8034337" cy="5054600"/>
          </a:xfrm>
          <a:prstGeom prst="roundRect">
            <a:avLst>
              <a:gd name="adj" fmla="val 2356"/>
            </a:avLst>
          </a:prstGeom>
          <a:solidFill>
            <a:schemeClr val="accent1">
              <a:alpha val="25098"/>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pic>
        <p:nvPicPr>
          <p:cNvPr id="53320" name="Picture 72" descr="bacteri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209151"/>
            <a:ext cx="1574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71"/>
          <p:cNvSpPr>
            <a:spLocks noChangeArrowheads="1"/>
          </p:cNvSpPr>
          <p:nvPr/>
        </p:nvSpPr>
        <p:spPr bwMode="auto">
          <a:xfrm>
            <a:off x="2090740" y="1025000"/>
            <a:ext cx="8034337" cy="5054600"/>
          </a:xfrm>
          <a:prstGeom prst="roundRect">
            <a:avLst>
              <a:gd name="adj" fmla="val 2356"/>
            </a:avLst>
          </a:prstGeom>
          <a:solidFill>
            <a:srgbClr val="00FF00">
              <a:alpha val="45097"/>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pic>
        <p:nvPicPr>
          <p:cNvPr id="67588" name="Picture 76" descr="bacteria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732902"/>
            <a:ext cx="7880351"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9" name="Group 78"/>
          <p:cNvGrpSpPr>
            <a:grpSpLocks/>
          </p:cNvGrpSpPr>
          <p:nvPr/>
        </p:nvGrpSpPr>
        <p:grpSpPr bwMode="auto">
          <a:xfrm>
            <a:off x="2235201" y="5088999"/>
            <a:ext cx="1139825" cy="542926"/>
            <a:chOff x="448" y="3464"/>
            <a:chExt cx="718" cy="342"/>
          </a:xfrm>
        </p:grpSpPr>
        <p:sp>
          <p:nvSpPr>
            <p:cNvPr id="67601" name="Text Box 79"/>
            <p:cNvSpPr txBox="1">
              <a:spLocks noChangeArrowheads="1"/>
            </p:cNvSpPr>
            <p:nvPr/>
          </p:nvSpPr>
          <p:spPr bwMode="auto">
            <a:xfrm>
              <a:off x="448" y="3622"/>
              <a:ext cx="7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Calcium ions</a:t>
              </a:r>
            </a:p>
          </p:txBody>
        </p:sp>
        <p:sp>
          <p:nvSpPr>
            <p:cNvPr id="67602" name="Line 80"/>
            <p:cNvSpPr>
              <a:spLocks noChangeShapeType="1"/>
            </p:cNvSpPr>
            <p:nvPr/>
          </p:nvSpPr>
          <p:spPr bwMode="auto">
            <a:xfrm flipV="1">
              <a:off x="608" y="3504"/>
              <a:ext cx="120" cy="16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sp>
          <p:nvSpPr>
            <p:cNvPr id="67603" name="Line 81"/>
            <p:cNvSpPr>
              <a:spLocks noChangeShapeType="1"/>
            </p:cNvSpPr>
            <p:nvPr/>
          </p:nvSpPr>
          <p:spPr bwMode="auto">
            <a:xfrm flipV="1">
              <a:off x="608" y="3464"/>
              <a:ext cx="456" cy="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grpSp>
      <p:pic>
        <p:nvPicPr>
          <p:cNvPr id="53330" name="Picture 82" descr="3drpara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1" y="4498451"/>
            <a:ext cx="2157413"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5"/>
          <p:cNvGrpSpPr>
            <a:grpSpLocks/>
          </p:cNvGrpSpPr>
          <p:nvPr/>
        </p:nvGrpSpPr>
        <p:grpSpPr bwMode="auto">
          <a:xfrm>
            <a:off x="5308598" y="5670020"/>
            <a:ext cx="1595438" cy="292100"/>
            <a:chOff x="2384" y="3830"/>
            <a:chExt cx="1005" cy="184"/>
          </a:xfrm>
        </p:grpSpPr>
        <p:sp>
          <p:nvSpPr>
            <p:cNvPr id="67599" name="Text Box 83"/>
            <p:cNvSpPr txBox="1">
              <a:spLocks noChangeArrowheads="1"/>
            </p:cNvSpPr>
            <p:nvPr/>
          </p:nvSpPr>
          <p:spPr bwMode="auto">
            <a:xfrm>
              <a:off x="2888" y="3830"/>
              <a:ext cx="50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pARA-R</a:t>
              </a:r>
            </a:p>
          </p:txBody>
        </p:sp>
        <p:sp>
          <p:nvSpPr>
            <p:cNvPr id="67600" name="Line 84"/>
            <p:cNvSpPr>
              <a:spLocks noChangeShapeType="1"/>
            </p:cNvSpPr>
            <p:nvPr/>
          </p:nvSpPr>
          <p:spPr bwMode="auto">
            <a:xfrm flipH="1" flipV="1">
              <a:off x="2384" y="3920"/>
              <a:ext cx="528" cy="16"/>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grpSp>
      <p:sp>
        <p:nvSpPr>
          <p:cNvPr id="67593" name="Line 9"/>
          <p:cNvSpPr>
            <a:spLocks noChangeShapeType="1"/>
          </p:cNvSpPr>
          <p:nvPr/>
        </p:nvSpPr>
        <p:spPr bwMode="auto">
          <a:xfrm>
            <a:off x="2566988" y="480488"/>
            <a:ext cx="78581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351"/>
          </a:p>
        </p:txBody>
      </p:sp>
      <p:sp>
        <p:nvSpPr>
          <p:cNvPr id="67594" name="AutoShape 92"/>
          <p:cNvSpPr>
            <a:spLocks noChangeArrowheads="1"/>
          </p:cNvSpPr>
          <p:nvPr/>
        </p:nvSpPr>
        <p:spPr bwMode="auto">
          <a:xfrm>
            <a:off x="2078040" y="1025000"/>
            <a:ext cx="8034337" cy="5054600"/>
          </a:xfrm>
          <a:prstGeom prst="roundRect">
            <a:avLst>
              <a:gd name="adj" fmla="val 2356"/>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53341" name="Text Box 93"/>
          <p:cNvSpPr txBox="1">
            <a:spLocks noChangeArrowheads="1"/>
          </p:cNvSpPr>
          <p:nvPr/>
        </p:nvSpPr>
        <p:spPr bwMode="auto">
          <a:xfrm>
            <a:off x="4368802" y="3739625"/>
            <a:ext cx="128913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Adhesion zone</a:t>
            </a:r>
          </a:p>
        </p:txBody>
      </p:sp>
      <p:sp>
        <p:nvSpPr>
          <p:cNvPr id="67596" name="Text Box 94"/>
          <p:cNvSpPr txBox="1">
            <a:spLocks noChangeArrowheads="1"/>
          </p:cNvSpPr>
          <p:nvPr/>
        </p:nvSpPr>
        <p:spPr bwMode="auto">
          <a:xfrm>
            <a:off x="8902702" y="3091926"/>
            <a:ext cx="10759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Lipid bilayer</a:t>
            </a:r>
          </a:p>
          <a:p>
            <a:pPr eaLnBrk="1" hangingPunct="1"/>
            <a:r>
              <a:rPr lang="en-US" altLang="en-US" sz="1300">
                <a:solidFill>
                  <a:srgbClr val="000000"/>
                </a:solidFill>
              </a:rPr>
              <a:t>(inner)</a:t>
            </a:r>
          </a:p>
        </p:txBody>
      </p:sp>
      <p:sp>
        <p:nvSpPr>
          <p:cNvPr id="67597" name="Text Box 95"/>
          <p:cNvSpPr txBox="1">
            <a:spLocks noChangeArrowheads="1"/>
          </p:cNvSpPr>
          <p:nvPr/>
        </p:nvSpPr>
        <p:spPr bwMode="auto">
          <a:xfrm>
            <a:off x="8902702" y="4247626"/>
            <a:ext cx="10759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Lipid bilayer</a:t>
            </a:r>
          </a:p>
          <a:p>
            <a:pPr eaLnBrk="1" hangingPunct="1"/>
            <a:r>
              <a:rPr lang="en-US" altLang="en-US" sz="1300">
                <a:solidFill>
                  <a:srgbClr val="000000"/>
                </a:solidFill>
              </a:rPr>
              <a:t>(outer)</a:t>
            </a:r>
          </a:p>
        </p:txBody>
      </p:sp>
      <p:sp>
        <p:nvSpPr>
          <p:cNvPr id="67598" name="Text Box 96"/>
          <p:cNvSpPr txBox="1">
            <a:spLocks noChangeArrowheads="1"/>
          </p:cNvSpPr>
          <p:nvPr/>
        </p:nvSpPr>
        <p:spPr bwMode="auto">
          <a:xfrm>
            <a:off x="8902700" y="3714226"/>
            <a:ext cx="12330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a:solidFill>
                  <a:srgbClr val="000000"/>
                </a:solidFill>
              </a:rPr>
              <a:t>Peptidoglycan</a:t>
            </a:r>
          </a:p>
          <a:p>
            <a:pPr eaLnBrk="1" hangingPunct="1"/>
            <a:r>
              <a:rPr lang="en-US" altLang="en-US" sz="1300">
                <a:solidFill>
                  <a:srgbClr val="000000"/>
                </a:solidFill>
              </a:rPr>
              <a:t>layer</a:t>
            </a:r>
          </a:p>
        </p:txBody>
      </p:sp>
      <p:sp>
        <p:nvSpPr>
          <p:cNvPr id="21" name="Title 4"/>
          <p:cNvSpPr txBox="1">
            <a:spLocks/>
          </p:cNvSpPr>
          <p:nvPr/>
        </p:nvSpPr>
        <p:spPr>
          <a:xfrm>
            <a:off x="484718" y="-75853"/>
            <a:ext cx="11222567" cy="656591"/>
          </a:xfrm>
          <a:prstGeom prst="rect">
            <a:avLst/>
          </a:prstGeom>
        </p:spPr>
        <p:txBody>
          <a:bodyPr vert="horz" lIns="121920" tIns="60960" rIns="121920" bIns="6096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pPr>
              <a:defRPr/>
            </a:pPr>
            <a:r>
              <a:rPr lang="en-US" sz="2667" dirty="0">
                <a:latin typeface="Calibi"/>
              </a:rPr>
              <a:t>Transforming </a:t>
            </a:r>
            <a:r>
              <a:rPr lang="en-US" sz="2667" i="1" dirty="0">
                <a:latin typeface="Calibi"/>
              </a:rPr>
              <a:t>E. </a:t>
            </a:r>
            <a:r>
              <a:rPr lang="en-US" sz="2667" i="1" cap="none" dirty="0">
                <a:latin typeface="Calibi"/>
              </a:rPr>
              <a:t>coli</a:t>
            </a:r>
            <a:r>
              <a:rPr lang="en-US" sz="2667" i="1" dirty="0">
                <a:latin typeface="Calibi"/>
              </a:rPr>
              <a:t> </a:t>
            </a:r>
            <a:r>
              <a:rPr lang="en-US" sz="2667" dirty="0">
                <a:latin typeface="Calibi"/>
              </a:rPr>
              <a:t>with </a:t>
            </a:r>
            <a:r>
              <a:rPr lang="en-US" sz="2667" cap="none" dirty="0" err="1">
                <a:latin typeface="Calibi"/>
              </a:rPr>
              <a:t>p</a:t>
            </a:r>
            <a:r>
              <a:rPr lang="en-US" sz="2667" dirty="0" err="1">
                <a:latin typeface="Calibi"/>
              </a:rPr>
              <a:t>ARA</a:t>
            </a:r>
            <a:r>
              <a:rPr lang="en-US" sz="2667" dirty="0">
                <a:latin typeface="Calibi"/>
              </a:rPr>
              <a:t>-R (</a:t>
            </a:r>
            <a:r>
              <a:rPr lang="en-US" sz="2667" cap="none" dirty="0" err="1">
                <a:latin typeface="Calibi"/>
              </a:rPr>
              <a:t>cont</a:t>
            </a:r>
            <a:r>
              <a:rPr lang="en-US" sz="2667" dirty="0">
                <a:latin typeface="Calibi"/>
              </a:rPr>
              <a:t>)</a:t>
            </a:r>
          </a:p>
        </p:txBody>
      </p:sp>
    </p:spTree>
    <p:extLst>
      <p:ext uri="{BB962C8B-B14F-4D97-AF65-F5344CB8AC3E}">
        <p14:creationId xmlns:p14="http://schemas.microsoft.com/office/powerpoint/2010/main" val="1256016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3320"/>
                                        </p:tgtEl>
                                        <p:attrNameLst>
                                          <p:attrName>style.opacity</p:attrName>
                                        </p:attrNameLst>
                                      </p:cBhvr>
                                      <p:to>
                                        <p:strVal val="0.5"/>
                                      </p:to>
                                    </p:set>
                                    <p:animEffect filter="image" prLst="opacity: 0.5">
                                      <p:cBhvr rctx="IE">
                                        <p:cTn id="7" dur="indefinite"/>
                                        <p:tgtEl>
                                          <p:spTgt spid="5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77778E-7 4.44444E-6 L -0.09861 -0.83519 " pathEditMode="relative" rAng="0" ptsTypes="AA">
                                      <p:cBhvr>
                                        <p:cTn id="11" dur="5000" fill="hold"/>
                                        <p:tgtEl>
                                          <p:spTgt spid="53330"/>
                                        </p:tgtEl>
                                        <p:attrNameLst>
                                          <p:attrName>ppt_x</p:attrName>
                                          <p:attrName>ppt_y</p:attrName>
                                        </p:attrNameLst>
                                      </p:cBhvr>
                                      <p:rCtr x="-4900" y="-41800"/>
                                    </p:animMotion>
                                  </p:childTnLst>
                                </p:cTn>
                              </p:par>
                              <p:par>
                                <p:cTn id="12" presetID="1" presetClass="exit" presetSubtype="0" fill="hold"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53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41" grpId="0"/>
    </p:bldLst>
  </p:timing>
</p:sld>
</file>

<file path=ppt/theme/theme1.xml><?xml version="1.0" encoding="utf-8"?>
<a:theme xmlns:a="http://schemas.openxmlformats.org/drawingml/2006/main" name="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BE_PowerPoint" id="{E1968B6B-8FC8-4B3B-88AA-F68AEB81A1A9}" vid="{0AF9ECC4-1A56-424C-89B1-929AF3ACF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ABE_PowerPoint</Template>
  <TotalTime>519</TotalTime>
  <Words>1627</Words>
  <Application>Microsoft Office PowerPoint</Application>
  <PresentationFormat>Widescreen</PresentationFormat>
  <Paragraphs>237</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Calibi</vt:lpstr>
      <vt:lpstr>Calibri</vt:lpstr>
      <vt:lpstr>Courier New</vt:lpstr>
      <vt:lpstr>Trebuchet MS</vt:lpstr>
      <vt:lpstr>ABE_PowerPoint</vt:lpstr>
      <vt:lpstr>Getting  recombinant  plasmids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guides ( 2019 Guide)</vt:lpstr>
      <vt:lpstr>Student guides ( 2015 manual)</vt:lpstr>
      <vt:lpstr>Teacher guide ( 2015 manual)</vt:lpstr>
      <vt:lpstr>Previous knowledge and skills</vt:lpstr>
      <vt:lpstr>PowerPoint Presentation</vt:lpstr>
      <vt:lpstr>PowerPoint Presentation</vt:lpstr>
      <vt:lpstr>PowerPoint Presentation</vt:lpstr>
      <vt:lpstr>Teacher  Preparation </vt:lpstr>
      <vt:lpstr>Teacher Preparation </vt:lpstr>
      <vt:lpstr>Purpose of controls</vt:lpstr>
      <vt:lpstr>Using various conditions to assess outcomes</vt:lpstr>
      <vt:lpstr>Growing bacteria for Proten Purification</vt:lpstr>
      <vt:lpstr>Growing bacteria for Proten Purification</vt:lpstr>
      <vt:lpstr>Materials  - Students</vt:lpstr>
      <vt:lpstr>Tips for a successful transformation</vt:lpstr>
      <vt:lpstr>Laboratory 5A Flow Chart</vt:lpstr>
      <vt:lpstr>Laboratory 5A Flow Chart (cont.)</vt:lpstr>
      <vt:lpstr>Reminders - students</vt:lpstr>
      <vt:lpstr>Results</vt:lpstr>
      <vt:lpstr>Plate Predictions</vt:lpstr>
      <vt:lpstr>PowerPoint Presentation</vt:lpstr>
      <vt:lpstr>PowerPoint Presentation</vt:lpstr>
      <vt:lpstr>What is happening?</vt:lpstr>
      <vt:lpstr>What is happening?</vt:lpstr>
      <vt:lpstr>What is happening?</vt:lpstr>
      <vt:lpstr>RFP expression</vt:lpstr>
      <vt:lpstr>RFP expression</vt:lpstr>
      <vt:lpstr>Rfp expression</vt:lpstr>
      <vt:lpstr>Why are there some white colonies?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recombinant  plasmids  in bacteria</dc:title>
  <dc:creator>Heather Townsend</dc:creator>
  <cp:lastModifiedBy>Doreen Osgood-Dean</cp:lastModifiedBy>
  <cp:revision>77</cp:revision>
  <dcterms:created xsi:type="dcterms:W3CDTF">2017-03-17T14:36:41Z</dcterms:created>
  <dcterms:modified xsi:type="dcterms:W3CDTF">2023-05-24T12:28:58Z</dcterms:modified>
</cp:coreProperties>
</file>