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92" r:id="rId2"/>
    <p:sldMasterId id="2147483816" r:id="rId3"/>
    <p:sldMasterId id="214748384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32" r:id="rId6"/>
    <p:sldId id="330" r:id="rId7"/>
    <p:sldId id="298" r:id="rId8"/>
    <p:sldId id="331" r:id="rId9"/>
    <p:sldId id="371" r:id="rId10"/>
    <p:sldId id="291" r:id="rId11"/>
    <p:sldId id="369" r:id="rId12"/>
    <p:sldId id="370" r:id="rId13"/>
    <p:sldId id="280" r:id="rId14"/>
    <p:sldId id="290" r:id="rId15"/>
    <p:sldId id="285" r:id="rId16"/>
    <p:sldId id="287" r:id="rId17"/>
    <p:sldId id="277" r:id="rId18"/>
    <p:sldId id="276" r:id="rId19"/>
    <p:sldId id="273" r:id="rId20"/>
    <p:sldId id="289" r:id="rId21"/>
    <p:sldId id="300" r:id="rId22"/>
    <p:sldId id="288" r:id="rId23"/>
    <p:sldId id="270" r:id="rId2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C3"/>
    <a:srgbClr val="88C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660"/>
  </p:normalViewPr>
  <p:slideViewPr>
    <p:cSldViewPr>
      <p:cViewPr varScale="1">
        <p:scale>
          <a:sx n="104" d="100"/>
          <a:sy n="104" d="100"/>
        </p:scale>
        <p:origin x="11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261BED7-8851-450C-9142-FC97B48FB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93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DF8CF93-7CBB-4990-80A8-CBC2DCD5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46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4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41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62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2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0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909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2" y="1706884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1398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20" y="1528235"/>
            <a:ext cx="10979149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1831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13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13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5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1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50" y="1528235"/>
            <a:ext cx="800230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72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13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9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6" y="1343613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9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4484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13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9251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5" y="4979928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8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2129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8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2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2548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13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3" y="1343226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9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6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7614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13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09" y="1343226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6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8293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9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412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8418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2926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08011"/>
            <a:ext cx="103632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EDC Color 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427" y="5869169"/>
            <a:ext cx="242514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311" y="6466370"/>
            <a:ext cx="2500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2C3"/>
                </a:solidFill>
                <a:latin typeface="Arial Narrow" panose="020B0606020202030204" pitchFamily="34" charset="0"/>
              </a:rPr>
              <a:t>www.amgenbiotechexperience.com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0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4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41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004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9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13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9065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0430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3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07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20" y="1528235"/>
            <a:ext cx="1122256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372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44765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3062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6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3378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" y="1343613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6" y="1344090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62818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2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0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8989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2" y="1706884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6050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20" y="1528235"/>
            <a:ext cx="10979149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37670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13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13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5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1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50" y="1528235"/>
            <a:ext cx="800230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09634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13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9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6" y="1343613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9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52857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13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01619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5" y="4979928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8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5783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10307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8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2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54647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13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3" y="1343226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9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6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92528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13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09" y="1343226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6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98337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0738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6524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5133"/>
            <a:ext cx="9144000" cy="7848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C1-3A5F-4DD3-AB00-062C122BAED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0899-BA71-4A2F-AD71-7311EAF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0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66311" y="6466370"/>
            <a:ext cx="2500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2C3"/>
                </a:solidFill>
                <a:latin typeface="Arial Narrow" panose="020B0606020202030204" pitchFamily="34" charset="0"/>
              </a:rPr>
              <a:t>www.amgenbiotechexperience.com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67792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37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34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7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40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7093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3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3310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22039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2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9135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9" y="1528235"/>
            <a:ext cx="1122256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63219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32289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3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0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3467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96388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343609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3" y="1344086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933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3467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03255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1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55927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90734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19" y="1528235"/>
            <a:ext cx="10979149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61138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09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667">
                <a:solidFill>
                  <a:schemeClr val="bg1"/>
                </a:solidFill>
              </a:defRPr>
            </a:lvl1pPr>
            <a:lvl2pPr marL="226473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459294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48" y="1528235"/>
            <a:ext cx="800230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8774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20" y="1528235"/>
            <a:ext cx="1122256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68173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09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5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5" y="1343609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5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47797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78981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4" y="4979924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4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43692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5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1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727"/>
              </a:spcBef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97114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1" y="1343222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5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2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43249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11" y="1343222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4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71093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40207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59592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D044C1-3A5F-4DD3-AB00-062C122BAED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440899-BA71-4A2F-AD71-7311EAF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3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66311" y="6466370"/>
            <a:ext cx="2500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2C3"/>
                </a:solidFill>
                <a:latin typeface="Arial Narrow" panose="020B0606020202030204" pitchFamily="34" charset="0"/>
              </a:rPr>
              <a:t>www.amgenbiotechexperience.com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835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1293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37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8679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7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2044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28391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86861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2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5100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9" y="1528235"/>
            <a:ext cx="1122256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09001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77875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3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0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3467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6002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343609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3" y="1344086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933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3467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58509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1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8040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6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72137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6887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19" y="1528235"/>
            <a:ext cx="10979149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29629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09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667">
                <a:solidFill>
                  <a:schemeClr val="bg1"/>
                </a:solidFill>
              </a:defRPr>
            </a:lvl1pPr>
            <a:lvl2pPr marL="226473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459294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48" y="1528235"/>
            <a:ext cx="800230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87150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09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5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5" y="1343609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5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26160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2028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4" y="4979924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4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09369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5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1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727"/>
              </a:spcBef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46743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1" y="1343222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5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2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63862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11" y="1343222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4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73079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1851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" y="1343613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6" y="1344090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21942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46525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3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8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7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17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6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41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55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09" indent="-169855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3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50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7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8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7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17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6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</p:sldLayoutIdLst>
  <p:transition>
    <p:fade/>
  </p:transition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41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55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09" indent="-169855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3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50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7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4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76022">
              <a:defRPr/>
            </a:pPr>
            <a:fld id="{5909AF01-7EFE-4A29-B021-8BA707099C41}" type="slidenum">
              <a:rPr lang="en-US" sz="933">
                <a:solidFill>
                  <a:srgbClr val="716F73"/>
                </a:solidFill>
                <a:latin typeface="Arial"/>
              </a:rPr>
              <a:pPr defTabSz="776022">
                <a:defRPr/>
              </a:pPr>
              <a:t>‹#›</a:t>
            </a:fld>
            <a:endParaRPr lang="en-US" sz="933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3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</p:sldLayoutIdLst>
  <p:transition>
    <p:fade/>
  </p:transition>
  <p:txStyles>
    <p:titleStyle>
      <a:lvl1pPr algn="l" defTabSz="380924" rtl="0" eaLnBrk="1" latinLnBrk="0" hangingPunct="1">
        <a:lnSpc>
          <a:spcPct val="100000"/>
        </a:lnSpc>
        <a:spcBef>
          <a:spcPct val="0"/>
        </a:spcBef>
        <a:buNone/>
        <a:defRPr sz="3467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19" indent="-309019" algn="l" defTabSz="38092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93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70" indent="-300551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667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8588" indent="-309019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40" indent="-300551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133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5612" indent="-226473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67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2311" indent="0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8004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467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9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62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924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386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849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311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773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3235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697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4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76022">
              <a:defRPr/>
            </a:pPr>
            <a:fld id="{5909AF01-7EFE-4A29-B021-8BA707099C41}" type="slidenum">
              <a:rPr lang="en-US" sz="933">
                <a:solidFill>
                  <a:srgbClr val="716F73"/>
                </a:solidFill>
                <a:latin typeface="Arial"/>
              </a:rPr>
              <a:pPr defTabSz="776022">
                <a:defRPr/>
              </a:pPr>
              <a:t>‹#›</a:t>
            </a:fld>
            <a:endParaRPr lang="en-US" sz="933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3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</p:sldLayoutIdLst>
  <p:transition>
    <p:fade/>
  </p:transition>
  <p:txStyles>
    <p:titleStyle>
      <a:lvl1pPr algn="l" defTabSz="380924" rtl="0" eaLnBrk="1" latinLnBrk="0" hangingPunct="1">
        <a:lnSpc>
          <a:spcPct val="100000"/>
        </a:lnSpc>
        <a:spcBef>
          <a:spcPct val="0"/>
        </a:spcBef>
        <a:buNone/>
        <a:defRPr sz="3467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19" indent="-309019" algn="l" defTabSz="38092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93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70" indent="-300551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667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8588" indent="-309019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40" indent="-300551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133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5612" indent="-226473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67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2311" indent="0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8004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467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9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62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924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386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849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311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773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3235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697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mgenbiotechexperience.com/curriculum-resources/exploring-precision-medicine-classroom-based" TargetMode="Externa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com/curriculum-resources/lab-based-investigations" TargetMode="External"/><Relationship Id="rId2" Type="http://schemas.openxmlformats.org/officeDocument/2006/relationships/hyperlink" Target="https://www.amgenbiotechexperience.com/" TargetMode="Externa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amgenbiotechexperience.com/curriculum-resources/web-based-investigations" TargetMode="External"/><Relationship Id="rId4" Type="http://schemas.openxmlformats.org/officeDocument/2006/relationships/hyperlink" Target="https://amgenbiotechexperience.com/curriculum-resources/classroom-based-investiga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mgenbiotechexperience.net/rhodeisland/node/511" TargetMode="Externa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genbiotechexperience.com/sites/default/files/abridged_genetic_engineering_sequence_laboratory_reagents.pdf" TargetMode="External"/><Relationship Id="rId13" Type="http://schemas.openxmlformats.org/officeDocument/2006/relationships/hyperlink" Target="http://amgenbiotechexperience.com/sites/default/files/2022-06/abe-colony-pcr-sg.pdf" TargetMode="External"/><Relationship Id="rId3" Type="http://schemas.openxmlformats.org/officeDocument/2006/relationships/hyperlink" Target="https://www.amgenbiotechexperience.com/sites/default/files/abe_espanol_guia_del_profesor_2019_protected.pdf" TargetMode="External"/><Relationship Id="rId7" Type="http://schemas.openxmlformats.org/officeDocument/2006/relationships/hyperlink" Target="https://amgenbiotechexperience.com/sites/default/files/abe-abridged-genetic-engineering-sg.pdf" TargetMode="External"/><Relationship Id="rId12" Type="http://schemas.openxmlformats.org/officeDocument/2006/relationships/hyperlink" Target="http://www.amgenbiotechexperience.com/sites/default/files/colony-pcr-tg-2019_spanish_protected.pdf" TargetMode="External"/><Relationship Id="rId2" Type="http://schemas.openxmlformats.org/officeDocument/2006/relationships/hyperlink" Target="https://amgenbiotechexperience.com/sites/default/files/abe-all-sequences-tg-protected.pdf" TargetMode="Externa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amgenbiotechexperience.com/sites/default/files/abe-abridged-genetic-engineering-tg-protected.pdf" TargetMode="External"/><Relationship Id="rId11" Type="http://schemas.openxmlformats.org/officeDocument/2006/relationships/hyperlink" Target="https://amgenbiotechexperience.com/sites/default/files/abe-colony-pcr-tg-protected.pdf" TargetMode="External"/><Relationship Id="rId5" Type="http://schemas.openxmlformats.org/officeDocument/2006/relationships/hyperlink" Target="https://www.amgenbiotechexperience.com/sites/default/files/abe_espanol_guia_del_estudiante_2019.pdf" TargetMode="External"/><Relationship Id="rId10" Type="http://schemas.openxmlformats.org/officeDocument/2006/relationships/hyperlink" Target="https://www.amgenbiotechexperience.com/sites/default/files/focus_on_bacteria_sequence_laboratory_reagents.pdf" TargetMode="External"/><Relationship Id="rId4" Type="http://schemas.openxmlformats.org/officeDocument/2006/relationships/hyperlink" Target="http://amgenbiotechexperience.com/sites/default/files/abe-all-sequences-sg.pdf" TargetMode="External"/><Relationship Id="rId9" Type="http://schemas.openxmlformats.org/officeDocument/2006/relationships/hyperlink" Target="https://www.amgenbiotechexperience.com/sites/default/files/abridgedabe.ppt" TargetMode="External"/><Relationship Id="rId14" Type="http://schemas.openxmlformats.org/officeDocument/2006/relationships/hyperlink" Target="http://www.amgenbiotechexperience.com/sites/default/files/colony-pcr-sg-2019_spanish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9932459" cy="461699"/>
          </a:xfrm>
        </p:spPr>
        <p:txBody>
          <a:bodyPr/>
          <a:lstStyle/>
          <a:p>
            <a:r>
              <a:rPr lang="en-US" dirty="0"/>
              <a:t>ABE RI</a:t>
            </a:r>
          </a:p>
          <a:p>
            <a:r>
              <a:rPr lang="en-US" sz="2800" cap="none" dirty="0"/>
              <a:t>Doreen Osgood, MS, Ph.D. , PI And Director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1752600"/>
            <a:ext cx="10591796" cy="6858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r>
              <a:rPr lang="en-US" sz="4700" dirty="0">
                <a:latin typeface="+mj-lt"/>
              </a:rPr>
              <a:t>What’s  Different and the Same this Academic year?</a:t>
            </a:r>
          </a:p>
        </p:txBody>
      </p:sp>
    </p:spTree>
    <p:extLst>
      <p:ext uri="{BB962C8B-B14F-4D97-AF65-F5344CB8AC3E}">
        <p14:creationId xmlns:p14="http://schemas.microsoft.com/office/powerpoint/2010/main" val="32229753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Start at Tab A</a:t>
            </a:r>
          </a:p>
          <a:p>
            <a:pPr lvl="1"/>
            <a:r>
              <a:rPr lang="en-US" dirty="0"/>
              <a:t>Everyone does</a:t>
            </a:r>
          </a:p>
          <a:p>
            <a:pPr lvl="1"/>
            <a:r>
              <a:rPr lang="en-US" dirty="0"/>
              <a:t>About the Amgen Biotech Experience – important! (A-1)</a:t>
            </a:r>
          </a:p>
          <a:p>
            <a:pPr lvl="2"/>
            <a:r>
              <a:rPr lang="en-US" dirty="0"/>
              <a:t>Please relay to students HOW they are getting to use this kit</a:t>
            </a:r>
          </a:p>
          <a:p>
            <a:pPr lvl="1"/>
            <a:r>
              <a:rPr lang="en-US" dirty="0"/>
              <a:t>Then program introduction &amp; tools of the trade (A-3 &amp; A-15)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2015 manual/Guide</a:t>
            </a:r>
          </a:p>
        </p:txBody>
      </p:sp>
    </p:spTree>
    <p:extLst>
      <p:ext uri="{BB962C8B-B14F-4D97-AF65-F5344CB8AC3E}">
        <p14:creationId xmlns:p14="http://schemas.microsoft.com/office/powerpoint/2010/main" val="35665797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24896"/>
            <a:ext cx="9448800" cy="45853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Program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14839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sz="2600" dirty="0"/>
              <a:t>New teachers need to be trained at an ABE PDI before they can sign up to borrow ABE materials and equipment</a:t>
            </a:r>
          </a:p>
          <a:p>
            <a:pPr lvl="0"/>
            <a:r>
              <a:rPr lang="en-US" sz="2600" dirty="0"/>
              <a:t>Do not supply materials and equipment to labs where the teacher has not yet been trained</a:t>
            </a:r>
          </a:p>
          <a:p>
            <a:pPr lvl="0"/>
            <a:r>
              <a:rPr lang="en-US" sz="2600" dirty="0"/>
              <a:t>Annually, each teacher who participates in the ABE program should submit a signed copy of the Amgen Biotech Experience</a:t>
            </a:r>
          </a:p>
          <a:p>
            <a:pPr lvl="0"/>
            <a:r>
              <a:rPr lang="en-US" sz="2600" dirty="0"/>
              <a:t> Expectations and Policies Form prior to or when picking up their ABE materials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for ABE school sites – from P.O.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633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Contact  Coordinator ( Alden) to confirm date scheduling</a:t>
            </a:r>
          </a:p>
          <a:p>
            <a:r>
              <a:rPr lang="en-US" dirty="0"/>
              <a:t>Pick kit up and return on the dates agreed upon</a:t>
            </a:r>
          </a:p>
          <a:p>
            <a:r>
              <a:rPr lang="en-US" dirty="0"/>
              <a:t>Return kit as it was received</a:t>
            </a:r>
          </a:p>
          <a:p>
            <a:r>
              <a:rPr lang="en-US" dirty="0"/>
              <a:t>Notify Coordinator with any broken equipment</a:t>
            </a:r>
          </a:p>
          <a:p>
            <a:r>
              <a:rPr lang="en-US" dirty="0"/>
              <a:t>Any items not returned are reported to the EDC. School that do not return all items will not be able to borrow any future kits.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794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u="sng" dirty="0"/>
              <a:t>Expectations and policies form</a:t>
            </a:r>
            <a:r>
              <a:rPr lang="en-US" dirty="0"/>
              <a:t>: Each teacher!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/>
              <a:t>Teacher information form </a:t>
            </a:r>
            <a:r>
              <a:rPr lang="en-US" dirty="0"/>
              <a:t>: To be filled out by each teacher.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Kit request form: To be filled out by the Lead Teacher. Must list all teachers utilizing any portion of the kits.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Must list all participating teachers and contact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New!</a:t>
            </a:r>
            <a:r>
              <a:rPr lang="en-US" dirty="0"/>
              <a:t> After Rotation Survey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Documents: </a:t>
            </a:r>
            <a:r>
              <a:rPr lang="en-US" dirty="0">
                <a:solidFill>
                  <a:srgbClr val="FF0000"/>
                </a:solidFill>
              </a:rPr>
              <a:t>Dates to be Determined</a:t>
            </a:r>
          </a:p>
        </p:txBody>
      </p:sp>
    </p:spTree>
    <p:extLst>
      <p:ext uri="{BB962C8B-B14F-4D97-AF65-F5344CB8AC3E}">
        <p14:creationId xmlns:p14="http://schemas.microsoft.com/office/powerpoint/2010/main" val="20353816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24896"/>
            <a:ext cx="8839200" cy="45853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Kit </a:t>
            </a:r>
            <a:r>
              <a:rPr lang="en-US" dirty="0" err="1">
                <a:solidFill>
                  <a:schemeClr val="bg1"/>
                </a:solidFill>
              </a:rPr>
              <a:t>ScheduLIng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06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11222376" cy="4152633"/>
          </a:xfrm>
        </p:spPr>
        <p:txBody>
          <a:bodyPr/>
          <a:lstStyle/>
          <a:p>
            <a:r>
              <a:rPr lang="en-US" sz="2900" dirty="0"/>
              <a:t>How to unpack: Put refrigerator and freezer items away ASAP.</a:t>
            </a:r>
          </a:p>
          <a:p>
            <a:r>
              <a:rPr lang="en-US" sz="2900" dirty="0"/>
              <a:t>Equipment and supplied checklist: Check that you receive what is indicated on the list.</a:t>
            </a:r>
          </a:p>
          <a:p>
            <a:r>
              <a:rPr lang="en-US" sz="2900" dirty="0"/>
              <a:t>Resource Binder</a:t>
            </a:r>
          </a:p>
          <a:p>
            <a:r>
              <a:rPr lang="en-US" sz="2900" dirty="0"/>
              <a:t>How to store: Keep track of kit contents. </a:t>
            </a:r>
          </a:p>
          <a:p>
            <a:r>
              <a:rPr lang="en-US" sz="2900" dirty="0"/>
              <a:t>How to pack: Try to put items back in appropriate labeled bin</a:t>
            </a:r>
          </a:p>
          <a:p>
            <a:r>
              <a:rPr lang="en-US" sz="2900" dirty="0"/>
              <a:t>All plastic ware, dyes, equipment, columns and reagents must be returned. Even empty bottles!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597262"/>
            <a:ext cx="11222376" cy="646331"/>
          </a:xfrm>
        </p:spPr>
        <p:txBody>
          <a:bodyPr/>
          <a:lstStyle/>
          <a:p>
            <a:r>
              <a:rPr lang="en-US" sz="3470" dirty="0"/>
              <a:t>Kit Contents  </a:t>
            </a:r>
          </a:p>
        </p:txBody>
      </p:sp>
    </p:spTree>
    <p:extLst>
      <p:ext uri="{BB962C8B-B14F-4D97-AF65-F5344CB8AC3E}">
        <p14:creationId xmlns:p14="http://schemas.microsoft.com/office/powerpoint/2010/main" val="32953320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2399" y="914400"/>
            <a:ext cx="8305801" cy="417554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4A: Post Stain: We will no longer provide a Bottle of 1xSB with </a:t>
            </a:r>
            <a:r>
              <a:rPr lang="en-US" sz="2000" dirty="0" err="1"/>
              <a:t>Sybersafe</a:t>
            </a:r>
            <a:endParaRPr lang="en-US" sz="20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734" dirty="0"/>
              <a:t>4A/Colony PCR: </a:t>
            </a:r>
            <a:r>
              <a:rPr lang="en-US" sz="1734" dirty="0" err="1"/>
              <a:t>SyberSafe</a:t>
            </a:r>
            <a:r>
              <a:rPr lang="en-US" sz="1734" dirty="0"/>
              <a:t> will be replaced with Gel Green. Same dilution. Still light sensitive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6A –  Protein purification preparation. Only will give out “transomed cells’ if requested.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Postponed: PTC PCR-using Single-nucleotide Polymorphism to predict bitter-tasting ability.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i="0" dirty="0">
                <a:solidFill>
                  <a:srgbClr val="414042"/>
                </a:solidFill>
                <a:effectLst/>
              </a:rPr>
              <a:t>The Amgen Biotech Experience (ABE) offers lab-based, classroom-based (non-lab), and Web-based investigations in biotechnology.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Additional Labs  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68780" y="1155391"/>
            <a:ext cx="1447800" cy="193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62" y="1347572"/>
            <a:ext cx="1930400" cy="1447800"/>
          </a:xfrm>
          <a:prstGeom prst="rect">
            <a:avLst/>
          </a:prstGeom>
        </p:spPr>
      </p:pic>
      <p:pic>
        <p:nvPicPr>
          <p:cNvPr id="1026" name="Picture 2" descr="SYBR™ Safe DNA Gel Stain">
            <a:extLst>
              <a:ext uri="{FF2B5EF4-FFF2-40B4-BE49-F238E27FC236}">
                <a16:creationId xmlns:a16="http://schemas.microsoft.com/office/drawing/2014/main" id="{75852826-6626-49E4-BDC0-C5428E90C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10845" r="12769" b="14500"/>
          <a:stretch/>
        </p:blipFill>
        <p:spPr bwMode="auto">
          <a:xfrm>
            <a:off x="8915400" y="2899356"/>
            <a:ext cx="1625600" cy="15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EED392-701C-4BB4-814E-E9D938AD7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2890" r="14444" b="21555"/>
          <a:stretch/>
        </p:blipFill>
        <p:spPr bwMode="auto">
          <a:xfrm>
            <a:off x="10695284" y="2899357"/>
            <a:ext cx="1462596" cy="15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sco Genetic Traits Taste Testing Strips Phenylthiourea (PTC):Education">
            <a:extLst>
              <a:ext uri="{FF2B5EF4-FFF2-40B4-BE49-F238E27FC236}">
                <a16:creationId xmlns:a16="http://schemas.microsoft.com/office/drawing/2014/main" id="{D7AD3F4B-17AC-489E-84F6-C132C4FC4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10616" r="16618" b="6923"/>
          <a:stretch/>
        </p:blipFill>
        <p:spPr bwMode="auto">
          <a:xfrm>
            <a:off x="10051072" y="4500259"/>
            <a:ext cx="1620915" cy="15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582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2400" y="990600"/>
            <a:ext cx="8229600" cy="409934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Additional Labs 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EB8E8-FDB3-4F2E-917E-4BE4723A5795}"/>
              </a:ext>
            </a:extLst>
          </p:cNvPr>
          <p:cNvSpPr txBox="1"/>
          <p:nvPr/>
        </p:nvSpPr>
        <p:spPr>
          <a:xfrm>
            <a:off x="609600" y="1450025"/>
            <a:ext cx="10363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14042"/>
                </a:solidFill>
                <a:effectLst/>
              </a:rPr>
              <a:t>ABE’s classroom-based </a:t>
            </a:r>
            <a:r>
              <a:rPr lang="en-US" sz="2000" b="1" i="1" dirty="0">
                <a:solidFill>
                  <a:srgbClr val="414042"/>
                </a:solidFill>
                <a:effectLst/>
              </a:rPr>
              <a:t>Exploring Precision Medicine </a:t>
            </a:r>
            <a:r>
              <a:rPr lang="en-US" sz="2000" b="1" i="0" dirty="0">
                <a:solidFill>
                  <a:srgbClr val="414042"/>
                </a:solidFill>
                <a:effectLst/>
              </a:rPr>
              <a:t>mirrors the lab-based method but is designed for classroom use. </a:t>
            </a: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 out our </a:t>
            </a:r>
            <a:r>
              <a:rPr lang="en-US" sz="2000" b="0" i="0" u="sng" dirty="0">
                <a:solidFill>
                  <a:srgbClr val="004F9C"/>
                </a:solidFill>
                <a:effectLst/>
                <a:latin typeface="Arial" panose="020B0604020202020204" pitchFamily="34" charset="0"/>
                <a:hlinkClick r:id="rId2"/>
              </a:rPr>
              <a:t>classroom-based version.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buClr>
                <a:srgbClr val="0062C3"/>
              </a:buClr>
            </a:pPr>
            <a:endParaRPr lang="en-US" sz="2000" b="1" i="0" dirty="0">
              <a:solidFill>
                <a:srgbClr val="414042"/>
              </a:solidFill>
              <a:effectLst/>
            </a:endParaRP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14042"/>
                </a:solidFill>
                <a:effectLst/>
              </a:rPr>
              <a:t>The module explores the connections between genes and traits. Students learn how slight genetic differences can impact how well a patient responds to certain medications.</a:t>
            </a: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414042"/>
              </a:solidFill>
              <a:effectLst/>
            </a:endParaRP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14042"/>
                </a:solidFill>
                <a:effectLst/>
              </a:rPr>
              <a:t>Working with classmates and using online resources, students examine how variations in a gene influence individuals’ abilities to taste the bitter compound “PTC,” and then consider how tiny differences in individuals' DNA might be responsible for variations in drug metabolism</a:t>
            </a: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414042"/>
              </a:solidFill>
            </a:endParaRP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430219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Biotech student </a:t>
            </a:r>
            <a:r>
              <a:rPr lang="en-US"/>
              <a:t>award (electronic </a:t>
            </a:r>
            <a:r>
              <a:rPr lang="en-US" dirty="0"/>
              <a:t>certificate)</a:t>
            </a:r>
          </a:p>
          <a:p>
            <a:r>
              <a:rPr lang="en-US" dirty="0"/>
              <a:t>Amgen visits (teachers)</a:t>
            </a:r>
          </a:p>
          <a:p>
            <a:r>
              <a:rPr lang="en-US" dirty="0"/>
              <a:t>Bring your students to URI day</a:t>
            </a:r>
          </a:p>
          <a:p>
            <a:r>
              <a:rPr lang="en-US" dirty="0"/>
              <a:t>Albert </a:t>
            </a:r>
            <a:r>
              <a:rPr lang="en-US" dirty="0" err="1"/>
              <a:t>Kausch</a:t>
            </a:r>
            <a:endParaRPr lang="en-US" dirty="0"/>
          </a:p>
          <a:p>
            <a:pPr lvl="1"/>
            <a:r>
              <a:rPr lang="en-US" dirty="0"/>
              <a:t>CMB 190: Issues in Biotechnology</a:t>
            </a:r>
          </a:p>
          <a:p>
            <a:pPr lvl="1"/>
            <a:r>
              <a:rPr lang="en-US" dirty="0"/>
              <a:t>available to High School (HS) </a:t>
            </a:r>
          </a:p>
          <a:p>
            <a:pPr lvl="1"/>
            <a:r>
              <a:rPr lang="en-US" dirty="0"/>
              <a:t>3 college credits for a fee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OFFER and hope to  offer again</a:t>
            </a:r>
            <a:r>
              <a:rPr lang="en-US" dirty="0">
                <a:solidFill>
                  <a:srgbClr val="0062C3"/>
                </a:solidFill>
              </a:rPr>
              <a:t>?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4450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Doreen Osgood</a:t>
            </a:r>
          </a:p>
          <a:p>
            <a:r>
              <a:rPr lang="en-US" altLang="en-US" dirty="0"/>
              <a:t>Alden Gustafson</a:t>
            </a:r>
          </a:p>
          <a:p>
            <a:r>
              <a:rPr lang="en-US" altLang="en-US" dirty="0"/>
              <a:t>Kim Basa</a:t>
            </a:r>
          </a:p>
          <a:p>
            <a:r>
              <a:rPr lang="en-US" altLang="en-US" dirty="0"/>
              <a:t>Aiden </a:t>
            </a:r>
            <a:r>
              <a:rPr lang="en-US" altLang="en-US" dirty="0" err="1"/>
              <a:t>Orodenker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ABE Site Office</a:t>
            </a:r>
          </a:p>
        </p:txBody>
      </p:sp>
    </p:spTree>
    <p:extLst>
      <p:ext uri="{BB962C8B-B14F-4D97-AF65-F5344CB8AC3E}">
        <p14:creationId xmlns:p14="http://schemas.microsoft.com/office/powerpoint/2010/main" val="950746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67000" y="2725133"/>
            <a:ext cx="6858000" cy="7848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9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1000" y="1447801"/>
            <a:ext cx="11582400" cy="4152633"/>
          </a:xfrm>
        </p:spPr>
        <p:txBody>
          <a:bodyPr/>
          <a:lstStyle/>
          <a:p>
            <a:pPr marL="309011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TBD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Moving! Kingston Campus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95061-C23F-178A-5425-87CC8631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70" y="1642681"/>
            <a:ext cx="6524647" cy="39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45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1000" y="1447800"/>
            <a:ext cx="11582400" cy="4152633"/>
          </a:xfrm>
        </p:spPr>
        <p:txBody>
          <a:bodyPr/>
          <a:lstStyle/>
          <a:p>
            <a:r>
              <a:rPr lang="en-US" dirty="0" err="1"/>
              <a:t>LabXchange</a:t>
            </a:r>
            <a:endParaRPr lang="en-US" dirty="0"/>
          </a:p>
          <a:p>
            <a:r>
              <a:rPr lang="en-US" dirty="0">
                <a:hlinkClick r:id="rId2"/>
              </a:rPr>
              <a:t>https://www.amgenbiotechexperience.com/</a:t>
            </a:r>
            <a:endParaRPr lang="en-US" dirty="0"/>
          </a:p>
          <a:p>
            <a:r>
              <a:rPr lang="en-US" dirty="0"/>
              <a:t>M3rlot!</a:t>
            </a:r>
          </a:p>
          <a:p>
            <a:pPr marL="309019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ABE offers </a:t>
            </a:r>
            <a:r>
              <a:rPr lang="en-US" b="0" i="0" u="sng" dirty="0">
                <a:solidFill>
                  <a:srgbClr val="0063C3"/>
                </a:solidFill>
                <a:effectLst/>
                <a:latin typeface="IBM Plex Sans" panose="020B0503050203000203" pitchFamily="34" charset="0"/>
                <a:hlinkClick r:id="rId3"/>
              </a:rPr>
              <a:t>lab-based</a:t>
            </a: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, </a:t>
            </a:r>
            <a:r>
              <a:rPr lang="en-US" b="0" i="0" u="sng" dirty="0">
                <a:solidFill>
                  <a:srgbClr val="0063C3"/>
                </a:solidFill>
                <a:effectLst/>
                <a:latin typeface="IBM Plex Sans" panose="020B0503050203000203" pitchFamily="34" charset="0"/>
                <a:hlinkClick r:id="rId4"/>
              </a:rPr>
              <a:t>classroom-based</a:t>
            </a: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 (non-lab), and </a:t>
            </a:r>
            <a:r>
              <a:rPr lang="en-US" b="0" i="0" u="sng" dirty="0">
                <a:solidFill>
                  <a:srgbClr val="0063C3"/>
                </a:solidFill>
                <a:effectLst/>
                <a:latin typeface="IBM Plex Sans" panose="020B0503050203000203" pitchFamily="34" charset="0"/>
                <a:hlinkClick r:id="rId5"/>
              </a:rPr>
              <a:t>web-based investigations</a:t>
            </a: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 in biotechnology, and provides professional learning opportunities and resources to support teachers and students in the use of ABE materials.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Resources</a:t>
            </a:r>
          </a:p>
        </p:txBody>
      </p:sp>
    </p:spTree>
    <p:extLst>
      <p:ext uri="{BB962C8B-B14F-4D97-AF65-F5344CB8AC3E}">
        <p14:creationId xmlns:p14="http://schemas.microsoft.com/office/powerpoint/2010/main" val="11951103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ABE RI website </a:t>
            </a:r>
            <a:r>
              <a:rPr lang="en-US" dirty="0">
                <a:hlinkClick r:id="rId2"/>
              </a:rPr>
              <a:t>https://amgenbiotechexperience.net/rhodeisland/node/511</a:t>
            </a:r>
            <a:endParaRPr lang="en-US" dirty="0"/>
          </a:p>
          <a:p>
            <a:pPr lvl="1"/>
            <a:r>
              <a:rPr lang="en-US" sz="2400" dirty="0"/>
              <a:t>Access directly or though the Amgen Biotech Experience Website  (register)</a:t>
            </a:r>
            <a:endParaRPr lang="en-US" dirty="0"/>
          </a:p>
          <a:p>
            <a:r>
              <a:rPr lang="en-US" dirty="0"/>
              <a:t>ABE RI website</a:t>
            </a:r>
          </a:p>
          <a:p>
            <a:pPr lvl="1"/>
            <a:r>
              <a:rPr lang="en-US" dirty="0"/>
              <a:t>Resources for each lab: 1, 2a, 4a, 5  and 6 and Colony PCR</a:t>
            </a:r>
          </a:p>
          <a:p>
            <a:pPr lvl="1"/>
            <a:r>
              <a:rPr lang="en-US" dirty="0"/>
              <a:t>Quick guides for Gel making and resource binder information</a:t>
            </a:r>
          </a:p>
          <a:p>
            <a:pPr lvl="1"/>
            <a:r>
              <a:rPr lang="en-US" dirty="0"/>
              <a:t>Videos to be coming ( we hope)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RI Resources</a:t>
            </a:r>
          </a:p>
        </p:txBody>
      </p:sp>
    </p:spTree>
    <p:extLst>
      <p:ext uri="{BB962C8B-B14F-4D97-AF65-F5344CB8AC3E}">
        <p14:creationId xmlns:p14="http://schemas.microsoft.com/office/powerpoint/2010/main" val="15360634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ABE RI PI </a:t>
            </a:r>
            <a:r>
              <a:rPr lang="en-US"/>
              <a:t>and Director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Doreen Osgood, </a:t>
            </a:r>
            <a:r>
              <a:rPr lang="en-US" dirty="0" err="1"/>
              <a:t>ms,pHd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4" y="875488"/>
            <a:ext cx="9921913" cy="2256817"/>
          </a:xfrm>
          <a:solidFill>
            <a:schemeClr val="tx1">
              <a:alpha val="21000"/>
            </a:schemeClr>
          </a:solidFill>
        </p:spPr>
        <p:txBody>
          <a:bodyPr/>
          <a:lstStyle/>
          <a:p>
            <a:r>
              <a:rPr lang="en-US" dirty="0"/>
              <a:t>ABE lab Manual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6E83B-F108-D93A-55F3-92FD093D6D10}"/>
              </a:ext>
            </a:extLst>
          </p:cNvPr>
          <p:cNvSpPr txBox="1"/>
          <p:nvPr/>
        </p:nvSpPr>
        <p:spPr>
          <a:xfrm>
            <a:off x="5981700" y="1762125"/>
            <a:ext cx="300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A50021"/>
                </a:solidFill>
              </a:rPr>
              <a:t>M3rlot!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E62DA-9B57-7D5E-1ADF-99DC71F6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299" y="1762125"/>
            <a:ext cx="828675" cy="11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8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65A4FF-2049-10FD-C909-3FFCC67215F3}"/>
              </a:ext>
            </a:extLst>
          </p:cNvPr>
          <p:cNvSpPr txBox="1"/>
          <p:nvPr/>
        </p:nvSpPr>
        <p:spPr>
          <a:xfrm>
            <a:off x="226141" y="74547"/>
            <a:ext cx="11631563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View the entire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Foundations of Biotech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package of materials (all of the below sequences are included):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2"/>
              </a:rPr>
              <a:t>Teacher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[7 MB]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(password protected)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| 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La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 del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profesor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—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todas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secuencias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protección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por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contraseña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)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4"/>
              </a:rPr>
              <a:t>Student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[6 MB] | 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La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 del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estudiante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—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todas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secuencias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/>
            <a:endParaRPr lang="en-US" b="1" dirty="0">
              <a:solidFill>
                <a:srgbClr val="157493"/>
              </a:solidFill>
              <a:latin typeface="IBM Plex Sans" panose="020B0503050203000203" pitchFamily="34" charset="0"/>
            </a:endParaRPr>
          </a:p>
          <a:p>
            <a:pPr algn="l"/>
            <a:endParaRPr lang="en-US" b="1" dirty="0">
              <a:solidFill>
                <a:srgbClr val="157493"/>
              </a:solidFill>
              <a:latin typeface="IBM Plex Sans" panose="020B0503050203000203" pitchFamily="34" charset="0"/>
            </a:endParaRPr>
          </a:p>
          <a:p>
            <a:pPr algn="l"/>
            <a:r>
              <a:rPr lang="en-US" b="1" dirty="0">
                <a:solidFill>
                  <a:srgbClr val="157493"/>
                </a:solidFill>
                <a:latin typeface="IBM Plex Sans" panose="020B0503050203000203" pitchFamily="34" charset="0"/>
              </a:rPr>
              <a:t>SEQUENCE OPTIONS</a:t>
            </a:r>
          </a:p>
          <a:p>
            <a:pPr algn="l"/>
            <a:r>
              <a:rPr lang="en-US" b="1" dirty="0">
                <a:solidFill>
                  <a:srgbClr val="157493"/>
                </a:solidFill>
                <a:latin typeface="IBM Plex Sans" panose="020B0503050203000203" pitchFamily="34" charset="0"/>
              </a:rPr>
              <a:t>Abridged Genetic Engineering Sequence (16–18 class sessions)</a:t>
            </a:r>
          </a:p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The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Abridged Genetic Engineering Sequence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is identical to the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Complete Genetic Engineering Sequence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except that students are provided with the recombinant plasmid rather than creating it themselves.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6"/>
              </a:rPr>
              <a:t>Teacher Guide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 (password protected) </a:t>
            </a:r>
            <a:r>
              <a:rPr lang="en-US" b="1" dirty="0">
                <a:solidFill>
                  <a:srgbClr val="A50021"/>
                </a:solidFill>
              </a:rPr>
              <a:t>M3rlot!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7"/>
              </a:rPr>
              <a:t>Student Guide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Related Resources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8"/>
              </a:rPr>
              <a:t>List of Laboratory Reagents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9"/>
              </a:rPr>
              <a:t>Abridged Genetic Engineering Pathway PowerPoint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0"/>
              </a:rPr>
              <a:t>List of Laboratory Reagents</a:t>
            </a:r>
            <a:endParaRPr lang="en-US" u="sng" dirty="0">
              <a:solidFill>
                <a:srgbClr val="0063C3"/>
              </a:solidFill>
              <a:latin typeface="IBM Plex Sans" panose="020B0503050203000203" pitchFamily="34" charset="0"/>
            </a:endParaRPr>
          </a:p>
          <a:p>
            <a:pPr algn="l"/>
            <a:endParaRPr lang="en-US" u="sng" dirty="0">
              <a:solidFill>
                <a:srgbClr val="0063C3"/>
              </a:solidFill>
              <a:latin typeface="IBM Plex Sans" panose="020B0503050203000203" pitchFamily="34" charset="0"/>
            </a:endParaRPr>
          </a:p>
          <a:p>
            <a:pPr algn="l"/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/>
            <a:r>
              <a:rPr lang="en-US" b="1" dirty="0">
                <a:solidFill>
                  <a:srgbClr val="157493"/>
                </a:solidFill>
                <a:latin typeface="IBM Plex Sans" panose="020B0503050203000203" pitchFamily="34" charset="0"/>
              </a:rPr>
              <a:t>Colony PCR (1–2 class sessions)</a:t>
            </a:r>
          </a:p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The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Colony PCR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lab is designed to be used as part of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Foundations of Biotech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. In this lab, students sample a colony from one of their plates and perform PCR on it to confirm the presence of the desired plasmid.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1"/>
              </a:rPr>
              <a:t>Teacher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(password protected)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| 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 para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el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profesor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protección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por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contraseña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)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3"/>
              </a:rPr>
              <a:t>Student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| 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 para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el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estudiante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03455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Manuals/Guides</a:t>
            </a:r>
          </a:p>
          <a:p>
            <a:pPr lvl="1"/>
            <a:r>
              <a:rPr lang="en-US" altLang="en-US" dirty="0"/>
              <a:t>All sequences available online for print</a:t>
            </a:r>
          </a:p>
          <a:p>
            <a:pPr lvl="2"/>
            <a:r>
              <a:rPr lang="en-US" altLang="en-US" dirty="0"/>
              <a:t>Website; curriculum; teacher/student guides</a:t>
            </a:r>
          </a:p>
          <a:p>
            <a:pPr lvl="2"/>
            <a:r>
              <a:rPr lang="en-US" altLang="en-US" dirty="0"/>
              <a:t>Teacher guide password protected: </a:t>
            </a:r>
          </a:p>
          <a:p>
            <a:pPr lvl="3"/>
            <a:r>
              <a:rPr lang="en-US" altLang="en-US" dirty="0"/>
              <a:t>M3rlot!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using 2015; Begin at Tab 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Guides: Current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11" y="3706999"/>
            <a:ext cx="41656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38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682866" y="1341121"/>
            <a:ext cx="5521327" cy="473794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89019" y="1472243"/>
            <a:ext cx="6198147" cy="4738340"/>
          </a:xfrm>
        </p:spPr>
        <p:txBody>
          <a:bodyPr/>
          <a:lstStyle/>
          <a:p>
            <a:r>
              <a:rPr lang="en-US" sz="1700" dirty="0"/>
              <a:t>TAB A</a:t>
            </a:r>
          </a:p>
          <a:p>
            <a:pPr lvl="1"/>
            <a:r>
              <a:rPr lang="en-US" sz="1700" dirty="0"/>
              <a:t>Amgen biotech Experience &amp; Program introduction</a:t>
            </a:r>
          </a:p>
          <a:p>
            <a:pPr lvl="1"/>
            <a:r>
              <a:rPr lang="en-US" sz="1700" dirty="0"/>
              <a:t>Chapter 1: Tools of the trade</a:t>
            </a:r>
          </a:p>
          <a:p>
            <a:r>
              <a:rPr lang="en-US" sz="1700" dirty="0"/>
              <a:t>TAB B – Complete sequence</a:t>
            </a:r>
          </a:p>
          <a:p>
            <a:pPr lvl="1"/>
            <a:r>
              <a:rPr lang="en-US" sz="1700" dirty="0"/>
              <a:t>Chapter 2: How do you begin to clone a gene?</a:t>
            </a:r>
          </a:p>
          <a:p>
            <a:pPr lvl="1"/>
            <a:r>
              <a:rPr lang="en-US" sz="1700" dirty="0"/>
              <a:t>Chapter 3: Building a recombinant plasmid</a:t>
            </a:r>
          </a:p>
          <a:p>
            <a:pPr lvl="1"/>
            <a:r>
              <a:rPr lang="en-US" sz="1700" dirty="0"/>
              <a:t>Chapter 4: Making sure you’ve got a recombinant plasmid</a:t>
            </a:r>
          </a:p>
          <a:p>
            <a:pPr lvl="1"/>
            <a:r>
              <a:rPr lang="en-US" sz="1700" dirty="0"/>
              <a:t>Chapter 5: Getting recombinant plasmids in bacteria</a:t>
            </a:r>
          </a:p>
          <a:p>
            <a:r>
              <a:rPr lang="en-US" sz="1700" dirty="0">
                <a:solidFill>
                  <a:srgbClr val="FF0000"/>
                </a:solidFill>
              </a:rPr>
              <a:t>TAB C – Abridged sequence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All above EXCEPT Chapter 3</a:t>
            </a:r>
          </a:p>
          <a:p>
            <a:r>
              <a:rPr lang="en-US" sz="1700" dirty="0">
                <a:solidFill>
                  <a:srgbClr val="FF0000"/>
                </a:solidFill>
              </a:rPr>
              <a:t>TAB E:  Getting what we need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Teacher LAB Manual/Guide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57D66-2910-E81B-1959-B6A412E6AFEB}"/>
              </a:ext>
            </a:extLst>
          </p:cNvPr>
          <p:cNvGraphicFramePr>
            <a:graphicFrameLocks noGrp="1"/>
          </p:cNvGraphicFramePr>
          <p:nvPr/>
        </p:nvGraphicFramePr>
        <p:xfrm>
          <a:off x="6387166" y="1341122"/>
          <a:ext cx="5778789" cy="473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07420">
                  <a:extLst>
                    <a:ext uri="{9D8B030D-6E8A-4147-A177-3AD203B41FA5}">
                      <a16:colId xmlns:a16="http://schemas.microsoft.com/office/drawing/2014/main" val="2697785775"/>
                    </a:ext>
                  </a:extLst>
                </a:gridCol>
                <a:gridCol w="788887">
                  <a:extLst>
                    <a:ext uri="{9D8B030D-6E8A-4147-A177-3AD203B41FA5}">
                      <a16:colId xmlns:a16="http://schemas.microsoft.com/office/drawing/2014/main" val="3615539569"/>
                    </a:ext>
                  </a:extLst>
                </a:gridCol>
                <a:gridCol w="2691311">
                  <a:extLst>
                    <a:ext uri="{9D8B030D-6E8A-4147-A177-3AD203B41FA5}">
                      <a16:colId xmlns:a16="http://schemas.microsoft.com/office/drawing/2014/main" val="3821056525"/>
                    </a:ext>
                  </a:extLst>
                </a:gridCol>
                <a:gridCol w="491171">
                  <a:extLst>
                    <a:ext uri="{9D8B030D-6E8A-4147-A177-3AD203B41FA5}">
                      <a16:colId xmlns:a16="http://schemas.microsoft.com/office/drawing/2014/main" val="94720588"/>
                    </a:ext>
                  </a:extLst>
                </a:gridCol>
              </a:tblGrid>
              <a:tr h="571525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20955">
                        <a:lnSpc>
                          <a:spcPct val="133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Abridged Genetic Engineering Sequence (16–18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sessions)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032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Tab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Introduction:</a:t>
                      </a:r>
                      <a:r>
                        <a:rPr lang="en-US" sz="1100" b="1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read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about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biotechnology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and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biopharmaceutical</a:t>
                      </a:r>
                      <a:r>
                        <a:rPr lang="en-US" sz="1100" spc="2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industries.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11796"/>
                  </a:ext>
                </a:extLst>
              </a:tr>
              <a:tr h="906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: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learn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how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use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two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basic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biotechnology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tools: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micropipettes</a:t>
                      </a:r>
                      <a:r>
                        <a:rPr lang="en-US" sz="1100" spc="-7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and</a:t>
                      </a:r>
                      <a:r>
                        <a:rPr lang="en-US" sz="1100" spc="-6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gel</a:t>
                      </a:r>
                      <a:r>
                        <a:rPr lang="en-US" sz="1100" spc="-7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electrophoresis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77470" marR="70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</a:t>
                      </a:r>
                      <a:r>
                        <a:rPr lang="en-US" sz="1100" b="1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–</a:t>
                      </a: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06366"/>
                  </a:ext>
                </a:extLst>
              </a:tr>
              <a:tr h="1073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66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Tab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2A: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learn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how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plasmids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made.</a:t>
                      </a:r>
                      <a:r>
                        <a:rPr lang="en-US" sz="1100" spc="4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lab,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use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restriction</a:t>
                      </a:r>
                      <a:r>
                        <a:rPr lang="en-US" sz="1100" spc="-6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enzymes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create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DNA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fragments</a:t>
                      </a:r>
                      <a:r>
                        <a:rPr lang="en-US" sz="1100" spc="-6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that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contain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rfp</a:t>
                      </a:r>
                      <a:r>
                        <a:rPr lang="en-US" sz="1100" i="1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gene.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77470" marR="70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r>
                        <a:rPr lang="en-US" sz="1100" b="1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–</a:t>
                      </a: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76291"/>
                  </a:ext>
                </a:extLst>
              </a:tr>
              <a:tr h="501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4A: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verify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that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they</a:t>
                      </a:r>
                      <a:r>
                        <a:rPr lang="en-US" sz="1100" spc="4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have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correct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recombinant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plasmid.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004821"/>
                  </a:ext>
                </a:extLst>
              </a:tr>
              <a:tr h="946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ts val="14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5A:</a:t>
                      </a:r>
                      <a:r>
                        <a:rPr lang="en-US" sz="1100" b="1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transform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bacteria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using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recombinant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plasmid,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then grow the transformed bacteria.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98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69002"/>
                  </a:ext>
                </a:extLst>
              </a:tr>
              <a:tr h="73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5245" marR="482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Tab</a:t>
                      </a:r>
                      <a:r>
                        <a:rPr lang="en-US" sz="1100" spc="-5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5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3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6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(optional):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extract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and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purify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protein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made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within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bacteria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by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rfp</a:t>
                      </a:r>
                      <a:r>
                        <a:rPr lang="en-US" sz="1100" i="1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gene.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98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56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847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039224E5-9757-494A-ACDD-188827DC9C93}" vid="{7766F715-8D91-404B-9D0F-0D7313E5562D}"/>
    </a:ext>
  </a:extLst>
</a:theme>
</file>

<file path=ppt/theme/theme2.xml><?xml version="1.0" encoding="utf-8"?>
<a:theme xmlns:a="http://schemas.openxmlformats.org/drawingml/2006/main" name="5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039224E5-9757-494A-ACDD-188827DC9C93}" vid="{7766F715-8D91-404B-9D0F-0D7313E5562D}"/>
    </a:ext>
  </a:extLst>
</a:theme>
</file>

<file path=ppt/theme/theme3.xml><?xml version="1.0" encoding="utf-8"?>
<a:theme xmlns:a="http://schemas.openxmlformats.org/drawingml/2006/main" name="6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7952B7BA-D4AC-45EE-A6FC-3CD83D0A4C46}" vid="{D9C70E0E-7DED-452A-B2FF-4E834E4E3518}"/>
    </a:ext>
  </a:extLst>
</a:theme>
</file>

<file path=ppt/theme/theme4.xml><?xml version="1.0" encoding="utf-8"?>
<a:theme xmlns:a="http://schemas.openxmlformats.org/drawingml/2006/main" name="7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039224E5-9757-494A-ACDD-188827DC9C93}" vid="{7766F715-8D91-404B-9D0F-0D7313E5562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5585</TotalTime>
  <Words>1192</Words>
  <Application>Microsoft Office PowerPoint</Application>
  <PresentationFormat>Widescreen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IBM Plex Sans</vt:lpstr>
      <vt:lpstr>Trebuchet MS</vt:lpstr>
      <vt:lpstr>Wingdings</vt:lpstr>
      <vt:lpstr>Amgen_Theme</vt:lpstr>
      <vt:lpstr>5_Amgen_Theme</vt:lpstr>
      <vt:lpstr>6_Amgen_Theme</vt:lpstr>
      <vt:lpstr>7_Amgen_Theme</vt:lpstr>
      <vt:lpstr>What’s  Different and the Same this Academic year?</vt:lpstr>
      <vt:lpstr>RI ABE Site Office</vt:lpstr>
      <vt:lpstr>We are Moving! Kingston Campus </vt:lpstr>
      <vt:lpstr>ABE Resources</vt:lpstr>
      <vt:lpstr>ABE RI Resources</vt:lpstr>
      <vt:lpstr>ABE lab Manual</vt:lpstr>
      <vt:lpstr>PowerPoint Presentation</vt:lpstr>
      <vt:lpstr>LAB Guides: Current 2019</vt:lpstr>
      <vt:lpstr>2015 Teacher LAB Manual/Guide</vt:lpstr>
      <vt:lpstr>STUDENTS 2015 manual/Guide</vt:lpstr>
      <vt:lpstr>Program Expectations</vt:lpstr>
      <vt:lpstr>Policies for ABE school sites – from P.O.</vt:lpstr>
      <vt:lpstr>Program Expectations</vt:lpstr>
      <vt:lpstr>Required Documents: Dates to be Determined</vt:lpstr>
      <vt:lpstr>Kit ScheduLIng </vt:lpstr>
      <vt:lpstr>Kit Contents  </vt:lpstr>
      <vt:lpstr>The Additional Labs  CHANGES</vt:lpstr>
      <vt:lpstr>The Additional Labs  CHANGES</vt:lpstr>
      <vt:lpstr>What we OFFER and hope to  offer again?  </vt:lpstr>
      <vt:lpstr>THANK YOU!</vt:lpstr>
    </vt:vector>
  </TitlesOfParts>
  <Company>Education Development Center,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LaVita, Silvia</dc:creator>
  <cp:lastModifiedBy>Doreen Osgood-Dean</cp:lastModifiedBy>
  <cp:revision>122</cp:revision>
  <cp:lastPrinted>2018-06-06T18:24:05Z</cp:lastPrinted>
  <dcterms:created xsi:type="dcterms:W3CDTF">2015-02-05T00:12:33Z</dcterms:created>
  <dcterms:modified xsi:type="dcterms:W3CDTF">2023-05-23T18:51:38Z</dcterms:modified>
</cp:coreProperties>
</file>