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86" r:id="rId2"/>
    <p:sldId id="287" r:id="rId3"/>
    <p:sldId id="299" r:id="rId4"/>
    <p:sldId id="300" r:id="rId5"/>
    <p:sldId id="288" r:id="rId6"/>
    <p:sldId id="289" r:id="rId7"/>
    <p:sldId id="302" r:id="rId8"/>
    <p:sldId id="291" r:id="rId9"/>
    <p:sldId id="292" r:id="rId10"/>
    <p:sldId id="290" r:id="rId11"/>
    <p:sldId id="293" r:id="rId12"/>
    <p:sldId id="294" r:id="rId13"/>
    <p:sldId id="295" r:id="rId14"/>
    <p:sldId id="263" r:id="rId15"/>
    <p:sldId id="296" r:id="rId16"/>
    <p:sldId id="304" r:id="rId17"/>
    <p:sldId id="301" r:id="rId18"/>
    <p:sldId id="303" r:id="rId19"/>
    <p:sldId id="298" r:id="rId20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4659"/>
  </p:normalViewPr>
  <p:slideViewPr>
    <p:cSldViewPr snapToGrid="0">
      <p:cViewPr varScale="1">
        <p:scale>
          <a:sx n="138" d="100"/>
          <a:sy n="138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01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BC4AED-8ABE-DA4C-99EA-9A7E02C283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4F7DF-EB3A-4D45-B7F8-BD6E1D5EE6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D8CDD-8A3F-6749-9176-43B123F84C5B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1901BB-F62B-A743-A2BC-FAB1669725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FA50B-6E05-564B-AACB-378B822529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9F21D-DD5C-FF49-82D3-D9082A2C0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6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7449" y="317809"/>
            <a:ext cx="6433015" cy="361857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17449" y="4059043"/>
            <a:ext cx="6433015" cy="46261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9431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fld id="{9ABC732A-A5AA-4B42-BB2D-0A6F19F29E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19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95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sequence of pathways and/or lessons that would be covered in a class; allows you to track learners’ progress, add assessments,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C732A-A5AA-4B42-BB2D-0A6F19F29EF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12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29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the cluster, Foundational Concepts and Techniques in Biotechnology, then click “Tours”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C732A-A5AA-4B42-BB2D-0A6F19F29EF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05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four main pages: explore, library, dashboard, and people. Just looking at the first three.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C732A-A5AA-4B42-BB2D-0A6F19F29EF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342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Resources are arranged in different ways: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C732A-A5AA-4B42-BB2D-0A6F19F29EF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57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clips, readings, interactives, simulations, images,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Use “favorites” function to keep track of ones you like.</a:t>
            </a:r>
          </a:p>
          <a:p>
            <a:r>
              <a:rPr lang="en-US" dirty="0"/>
              <a:t>No account/sign in necessary to access the library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C732A-A5AA-4B42-BB2D-0A6F19F29EF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61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C732A-A5AA-4B42-BB2D-0A6F19F29EF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86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use preexisting pathways as is, clone and modify them, or make your 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C732A-A5AA-4B42-BB2D-0A6F19F29EF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39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C732A-A5AA-4B42-BB2D-0A6F19F29EF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70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Remains private, you can share with your own classes but will not be housed in the public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C732A-A5AA-4B42-BB2D-0A6F19F29EF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59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C732A-A5AA-4B42-BB2D-0A6F19F29EF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1" y="4460430"/>
            <a:ext cx="7449344" cy="294856"/>
          </a:xfrm>
        </p:spPr>
        <p:txBody>
          <a:bodyPr t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1" y="4102228"/>
            <a:ext cx="7449344" cy="346274"/>
          </a:xfrm>
        </p:spPr>
        <p:txBody>
          <a:bodyPr rIns="0" anchor="ctr"/>
          <a:lstStyle>
            <a:lvl1pPr marL="0" indent="0" algn="l">
              <a:buNone/>
              <a:defRPr sz="2400" b="1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2" y="1490827"/>
            <a:ext cx="7441435" cy="51435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3600" b="1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6C9A2E-3F4F-E547-BA28-804FF3B770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956" y="4576165"/>
            <a:ext cx="1939199" cy="4789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E75B09-C382-BB43-8F77-E16C81BEBB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0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8177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007707"/>
            <a:ext cx="6053327" cy="35489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53327" y="1005841"/>
            <a:ext cx="3099816" cy="3553460"/>
          </a:xfrm>
          <a:solidFill>
            <a:schemeClr val="accent1"/>
          </a:solidFill>
        </p:spPr>
        <p:txBody>
          <a:bodyPr lIns="182880" tIns="91440" rIns="274320" bIns="91440" anchor="ctr" anchorCtr="0"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63539" y="1280160"/>
            <a:ext cx="5689600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271735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07705"/>
            <a:ext cx="9144000" cy="28565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3908120"/>
            <a:ext cx="9144000" cy="65118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63539" y="1280160"/>
            <a:ext cx="8416925" cy="2424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586947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07705"/>
            <a:ext cx="9144000" cy="28565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3908120"/>
            <a:ext cx="9144000" cy="65118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363539" y="1554481"/>
            <a:ext cx="8416925" cy="2203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63539" y="1146176"/>
            <a:ext cx="8234362" cy="352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70" indent="0">
              <a:buNone/>
              <a:defRPr sz="2400">
                <a:solidFill>
                  <a:schemeClr val="accent1"/>
                </a:solidFill>
                <a:latin typeface="+mj-lt"/>
              </a:defRPr>
            </a:lvl2pPr>
            <a:lvl3pPr marL="457189" indent="0">
              <a:buNone/>
              <a:defRPr sz="2400">
                <a:solidFill>
                  <a:schemeClr val="accent1"/>
                </a:solidFill>
                <a:latin typeface="+mj-lt"/>
              </a:defRPr>
            </a:lvl3pPr>
            <a:lvl4pPr marL="688958" indent="0">
              <a:buNone/>
              <a:defRPr sz="2400">
                <a:solidFill>
                  <a:schemeClr val="accent1"/>
                </a:solidFill>
                <a:latin typeface="+mj-lt"/>
              </a:defRPr>
            </a:lvl4pPr>
            <a:lvl5pPr marL="914378" indent="0">
              <a:buNone/>
              <a:defRPr sz="2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49115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89069" y="1007707"/>
            <a:ext cx="6554932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" y="1007707"/>
            <a:ext cx="2556164" cy="3551594"/>
          </a:xfrm>
          <a:solidFill>
            <a:schemeClr val="accent1"/>
          </a:solidFill>
        </p:spPr>
        <p:txBody>
          <a:bodyPr lIns="274320" tIns="137160" rIns="91440" bIns="182880" anchor="ctr"/>
          <a:lstStyle>
            <a:lvl1pPr marL="0" indent="0" algn="l">
              <a:buClr>
                <a:schemeClr val="bg1"/>
              </a:buClr>
              <a:buNone/>
              <a:defRPr sz="2000">
                <a:solidFill>
                  <a:schemeClr val="bg1"/>
                </a:solidFill>
              </a:defRPr>
            </a:lvl1pPr>
            <a:lvl2pPr marL="169859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344479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2699359" y="1554480"/>
            <a:ext cx="6081104" cy="2923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699360" y="1146176"/>
            <a:ext cx="6001729" cy="352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70" indent="0">
              <a:buNone/>
              <a:defRPr sz="2400">
                <a:solidFill>
                  <a:schemeClr val="accent1"/>
                </a:solidFill>
                <a:latin typeface="+mj-lt"/>
              </a:defRPr>
            </a:lvl2pPr>
            <a:lvl3pPr marL="457189" indent="0">
              <a:buNone/>
              <a:defRPr sz="2400">
                <a:solidFill>
                  <a:schemeClr val="accent1"/>
                </a:solidFill>
                <a:latin typeface="+mj-lt"/>
              </a:defRPr>
            </a:lvl3pPr>
            <a:lvl4pPr marL="688958" indent="0">
              <a:buNone/>
              <a:defRPr sz="2400">
                <a:solidFill>
                  <a:schemeClr val="accent1"/>
                </a:solidFill>
                <a:latin typeface="+mj-lt"/>
              </a:defRPr>
            </a:lvl4pPr>
            <a:lvl5pPr marL="914378" indent="0">
              <a:buNone/>
              <a:defRPr sz="2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823777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613565" y="1007707"/>
            <a:ext cx="2244436" cy="355266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" y="2833069"/>
            <a:ext cx="2265218" cy="172730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007707"/>
            <a:ext cx="4572000" cy="17844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91543" y="2833069"/>
            <a:ext cx="2244436" cy="172623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889721" y="1007707"/>
            <a:ext cx="2244436" cy="17844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2306782" y="2833069"/>
            <a:ext cx="2265218" cy="172623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905131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007707"/>
            <a:ext cx="9144000" cy="3551594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680649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w/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739034" y="1173689"/>
            <a:ext cx="2763982" cy="25612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655127" y="1173689"/>
            <a:ext cx="2763982" cy="25612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739035" y="3734943"/>
            <a:ext cx="2763693" cy="671804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55417" y="3734943"/>
            <a:ext cx="2763693" cy="671804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044701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" y="1007707"/>
            <a:ext cx="3034145" cy="355159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09856" y="1007707"/>
            <a:ext cx="3034145" cy="355159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063240" y="1005841"/>
            <a:ext cx="3017520" cy="3553460"/>
          </a:xfrm>
          <a:solidFill>
            <a:schemeClr val="accent1"/>
          </a:solidFill>
        </p:spPr>
        <p:txBody>
          <a:bodyPr lIns="182880" tIns="182880" rIns="182880" bIns="182880" anchor="ctr" anchorCtr="0"/>
          <a:lstStyle>
            <a:lvl1pPr marL="0" indent="0" algn="l">
              <a:spcBef>
                <a:spcPts val="545"/>
              </a:spcBef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365396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007707"/>
            <a:ext cx="6004458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48300" y="1007416"/>
            <a:ext cx="3096491" cy="286312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048299" y="3870543"/>
            <a:ext cx="3096096" cy="688759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363539" y="1280161"/>
            <a:ext cx="5640921" cy="3172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099077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40023" y="1007707"/>
            <a:ext cx="6003978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309" y="1007416"/>
            <a:ext cx="3096491" cy="286608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-310" y="3873500"/>
            <a:ext cx="3096096" cy="6858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3225452" y="1280161"/>
            <a:ext cx="5555011" cy="3222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904922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58640"/>
            <a:ext cx="9144000" cy="784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2" y="1797303"/>
            <a:ext cx="7441435" cy="51435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3600" b="1" spc="0" baseline="0">
                <a:solidFill>
                  <a:schemeClr val="accent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071" y="4608166"/>
            <a:ext cx="18510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1251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42347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98207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07707"/>
            <a:ext cx="9144000" cy="35466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538104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8" y="440247"/>
            <a:ext cx="8416782" cy="492443"/>
          </a:xfrm>
        </p:spPr>
        <p:txBody>
          <a:bodyPr wrap="square" anchor="b"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845340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63538" y="1280161"/>
            <a:ext cx="4132262" cy="31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8" y="440247"/>
            <a:ext cx="8416782" cy="492443"/>
          </a:xfrm>
        </p:spPr>
        <p:txBody>
          <a:bodyPr wrap="square" anchor="b"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/>
          </p:nvPr>
        </p:nvSpPr>
        <p:spPr>
          <a:xfrm>
            <a:off x="4648059" y="1280161"/>
            <a:ext cx="4132262" cy="31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1241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63539" y="1554481"/>
            <a:ext cx="8416925" cy="292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8" y="440165"/>
            <a:ext cx="8416925" cy="492443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3539" y="1146176"/>
            <a:ext cx="8416924" cy="352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70" indent="0">
              <a:buNone/>
              <a:defRPr sz="2200">
                <a:solidFill>
                  <a:schemeClr val="accent1"/>
                </a:solidFill>
                <a:latin typeface="+mj-lt"/>
              </a:defRPr>
            </a:lvl2pPr>
            <a:lvl3pPr marL="457189" indent="0">
              <a:buNone/>
              <a:defRPr sz="2200">
                <a:solidFill>
                  <a:schemeClr val="accent1"/>
                </a:solidFill>
                <a:latin typeface="+mj-lt"/>
              </a:defRPr>
            </a:lvl3pPr>
            <a:lvl4pPr marL="688958" indent="0">
              <a:buNone/>
              <a:defRPr sz="2200">
                <a:solidFill>
                  <a:schemeClr val="accent1"/>
                </a:solidFill>
                <a:latin typeface="+mj-lt"/>
              </a:defRPr>
            </a:lvl4pPr>
            <a:lvl5pPr marL="914378" indent="0">
              <a:buNone/>
              <a:defRPr sz="2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92812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31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63538" y="1554481"/>
            <a:ext cx="4133088" cy="292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8" y="440165"/>
            <a:ext cx="8416925" cy="492443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3538" y="1146176"/>
            <a:ext cx="4133088" cy="352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70" indent="0">
              <a:buNone/>
              <a:defRPr sz="2200">
                <a:solidFill>
                  <a:schemeClr val="accent1"/>
                </a:solidFill>
                <a:latin typeface="+mj-lt"/>
              </a:defRPr>
            </a:lvl2pPr>
            <a:lvl3pPr marL="457189" indent="0">
              <a:buNone/>
              <a:defRPr sz="2200">
                <a:solidFill>
                  <a:schemeClr val="accent1"/>
                </a:solidFill>
                <a:latin typeface="+mj-lt"/>
              </a:defRPr>
            </a:lvl3pPr>
            <a:lvl4pPr marL="688958" indent="0">
              <a:buNone/>
              <a:defRPr sz="2200">
                <a:solidFill>
                  <a:schemeClr val="accent1"/>
                </a:solidFill>
                <a:latin typeface="+mj-lt"/>
              </a:defRPr>
            </a:lvl4pPr>
            <a:lvl5pPr marL="914378" indent="0">
              <a:buNone/>
              <a:defRPr sz="2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4647374" y="1554481"/>
            <a:ext cx="4133088" cy="292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7374" y="1146176"/>
            <a:ext cx="4133088" cy="352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70" indent="0">
              <a:buNone/>
              <a:defRPr sz="2200">
                <a:solidFill>
                  <a:schemeClr val="accent1"/>
                </a:solidFill>
                <a:latin typeface="+mj-lt"/>
              </a:defRPr>
            </a:lvl2pPr>
            <a:lvl3pPr marL="457189" indent="0">
              <a:buNone/>
              <a:defRPr sz="2200">
                <a:solidFill>
                  <a:schemeClr val="accent1"/>
                </a:solidFill>
                <a:latin typeface="+mj-lt"/>
              </a:defRPr>
            </a:lvl3pPr>
            <a:lvl4pPr marL="688958" indent="0">
              <a:buNone/>
              <a:defRPr sz="2200">
                <a:solidFill>
                  <a:schemeClr val="accent1"/>
                </a:solidFill>
                <a:latin typeface="+mj-lt"/>
              </a:defRPr>
            </a:lvl4pPr>
            <a:lvl5pPr marL="914378" indent="0">
              <a:buNone/>
              <a:defRPr sz="2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0903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ane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121044" y="1007705"/>
            <a:ext cx="2909455" cy="355159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66254" y="1007705"/>
            <a:ext cx="3075709" cy="355159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" y="1007705"/>
            <a:ext cx="3075709" cy="355159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9" y="440247"/>
            <a:ext cx="8416925" cy="492443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lnSpc>
                <a:spcPct val="100000"/>
              </a:lnSpc>
              <a:defRPr lang="en-US" sz="2600" b="1" kern="1200" spc="0" baseline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785141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1" y="1007707"/>
            <a:ext cx="6026727" cy="355159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69992" y="1008064"/>
            <a:ext cx="3074009" cy="3551237"/>
          </a:xfrm>
          <a:solidFill>
            <a:schemeClr val="accent1"/>
          </a:solidFill>
        </p:spPr>
        <p:txBody>
          <a:bodyPr lIns="182880" rIns="274320" anchor="ctr"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9" y="440247"/>
            <a:ext cx="8416925" cy="492443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defRPr sz="2600" b="1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335499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Grp="1" noChangeArrowheads="1"/>
          </p:cNvSpPr>
          <p:nvPr/>
        </p:nvSpPr>
        <p:spPr bwMode="gray">
          <a:xfrm>
            <a:off x="4155948" y="4690608"/>
            <a:ext cx="832104" cy="2738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582031">
              <a:defRPr/>
            </a:pPr>
            <a:fld id="{5909AF01-7EFE-4A29-B021-8BA707099C41}" type="slidenum">
              <a:rPr lang="en-US" sz="700">
                <a:solidFill>
                  <a:srgbClr val="716F73"/>
                </a:solidFill>
                <a:latin typeface="Arial"/>
              </a:rPr>
              <a:pPr defTabSz="582031">
                <a:defRPr/>
              </a:pPr>
              <a:t>‹#›</a:t>
            </a:fld>
            <a:endParaRPr lang="en-US" sz="700" dirty="0">
              <a:solidFill>
                <a:srgbClr val="716F73"/>
              </a:solidFill>
              <a:latin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63538" y="1280161"/>
            <a:ext cx="8416782" cy="3114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8AAE5D-22F2-9C4C-A41C-379016538909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817" y="4583289"/>
            <a:ext cx="1992049" cy="49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9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ransition>
    <p:fade/>
  </p:transition>
  <p:hf hdr="0"/>
  <p:txStyles>
    <p:titleStyle>
      <a:lvl1pPr algn="l" defTabSz="285700" rtl="0" eaLnBrk="1" latinLnBrk="0" hangingPunct="1">
        <a:lnSpc>
          <a:spcPct val="100000"/>
        </a:lnSpc>
        <a:spcBef>
          <a:spcPct val="0"/>
        </a:spcBef>
        <a:buNone/>
        <a:defRPr sz="2600" b="1" kern="1200" cap="all" spc="0" baseline="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31770" indent="-231770" algn="l" defTabSz="2857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2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5419" algn="l" defTabSz="2857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–"/>
        <a:defRPr sz="2000" b="1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88958" indent="-231770" algn="l" defTabSz="2857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1800" b="1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914378" indent="-225419" algn="l" defTabSz="2857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–"/>
        <a:defRPr sz="1600" b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84236" indent="-169859" algn="l" defTabSz="2857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400" b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14251" indent="0" algn="l" defTabSz="285700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None/>
        <a:defRPr sz="563" kern="1200">
          <a:solidFill>
            <a:schemeClr val="tx1"/>
          </a:solidFill>
          <a:latin typeface="+mn-lt"/>
          <a:ea typeface="+mn-ea"/>
          <a:cs typeface="+mn-cs"/>
        </a:defRPr>
      </a:lvl6pPr>
      <a:lvl7pPr marL="928526" indent="-71426" algn="l" defTabSz="285700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7pPr>
      <a:lvl8pPr marL="1071377" indent="-71426" algn="l" defTabSz="285700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8pPr>
      <a:lvl9pPr marL="1214227" indent="-71426" algn="l" defTabSz="285700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700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1pPr>
      <a:lvl2pPr marL="142850" algn="l" defTabSz="285700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2pPr>
      <a:lvl3pPr marL="285700" algn="l" defTabSz="285700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3pPr>
      <a:lvl4pPr marL="428550" algn="l" defTabSz="285700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4pPr>
      <a:lvl5pPr marL="571401" algn="l" defTabSz="285700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5pPr>
      <a:lvl6pPr marL="714251" algn="l" defTabSz="285700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6pPr>
      <a:lvl7pPr marL="857101" algn="l" defTabSz="285700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7pPr>
      <a:lvl8pPr marL="999951" algn="l" defTabSz="285700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8pPr>
      <a:lvl9pPr marL="1142801" algn="l" defTabSz="285700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xchange.org/explor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xchange.org/dashboard/educator/conte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xchange.org/dashboard/educator/classe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xchange.org/explor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abe.labxchange.org/" TargetMode="Externa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bxchange.org/library/items/lb:LabXchange:f6bdc5f0:video:1" TargetMode="Externa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xchange.org/library/items/lb:LabXchange:ede83a61:video:1" TargetMode="External"/><Relationship Id="rId2" Type="http://schemas.openxmlformats.org/officeDocument/2006/relationships/hyperlink" Target="https://www.labxchange.org/library/items/lb:LabXchange:840b4ec9:video:1" TargetMode="Externa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bxchange.org/library/pathway/lx-pathway:9d767909-26ba-4430-9f60-3830284bc31f" TargetMode="Externa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abxchange.zendesk.com/hc/en-us/articles/360035736354-Creating-Your-LabXchange-Account" TargetMode="External"/><Relationship Id="rId2" Type="http://schemas.openxmlformats.org/officeDocument/2006/relationships/hyperlink" Target="https://www.labxchange.org/library/pathway/lx-pathway:0c014f7f-089c-4f50-b304-48a4b6a39469/items/lx-pb:0c014f7f-089c-4f50-b304-48a4b6a39469:lx_image:998e8696" TargetMode="Externa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labxchange.zendesk.com/hc/en-us/articles/360041183114-Understanding-LabXchange-Role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bxchange.org/library/pathway/lx-pathway:0c014f7f-089c-4f50-b304-48a4b6a39469/items/lx-pb:0c014f7f-089c-4f50-b304-48a4b6a39469:video:901a90f5" TargetMode="Externa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xchange.org/librar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bxchange.org/library/items/lb:LabXchange:62ff5161:video:1" TargetMode="Externa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xchange.org/explor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SF/Bay Area </a:t>
            </a:r>
            <a:r>
              <a:rPr lang="en-US" dirty="0" err="1"/>
              <a:t>abe</a:t>
            </a:r>
            <a:r>
              <a:rPr lang="en-US" dirty="0"/>
              <a:t> director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Adapted from Maia Binding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 to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LabXchange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ABE</a:t>
            </a:r>
          </a:p>
        </p:txBody>
      </p:sp>
    </p:spTree>
    <p:extLst>
      <p:ext uri="{BB962C8B-B14F-4D97-AF65-F5344CB8AC3E}">
        <p14:creationId xmlns:p14="http://schemas.microsoft.com/office/powerpoint/2010/main" val="264892406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27172-BB91-FB46-90B5-A6F70C2989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Clusters</a:t>
            </a:r>
            <a:r>
              <a:rPr lang="en-US" dirty="0"/>
              <a:t> are groups of pathways by topic (also in library or explore)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75487A-78FF-AF4A-A8B1-9370CECC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2BF9F0-88CD-114B-9C9E-ABD40A28ECBC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53" y="1202071"/>
            <a:ext cx="4564138" cy="3186386"/>
          </a:xfrm>
        </p:spPr>
      </p:pic>
    </p:spTree>
    <p:extLst>
      <p:ext uri="{BB962C8B-B14F-4D97-AF65-F5344CB8AC3E}">
        <p14:creationId xmlns:p14="http://schemas.microsoft.com/office/powerpoint/2010/main" val="74905150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27172-BB91-FB46-90B5-A6F70C2989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From the Educator Dashboard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75487A-78FF-AF4A-A8B1-9370CECC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Create/add your own content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4E6A3-8746-9146-BB79-D2AD4D618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19" y="1154834"/>
            <a:ext cx="4011035" cy="325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4181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27172-BB91-FB46-90B5-A6F70C2989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From the </a:t>
            </a:r>
            <a:r>
              <a:rPr lang="en-US" dirty="0">
                <a:hlinkClick r:id="rId3"/>
              </a:rPr>
              <a:t>Educator Dashboard 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75487A-78FF-AF4A-A8B1-9370CECC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Create/add your own content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2D2BB-D345-B54F-88CC-AEF636260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8" y="1324757"/>
            <a:ext cx="5212949" cy="291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7636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27172-BB91-FB46-90B5-A6F70C2989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Also from the </a:t>
            </a:r>
            <a:r>
              <a:rPr lang="en-US" dirty="0">
                <a:hlinkClick r:id="rId3"/>
              </a:rPr>
              <a:t>Educator Dashboard</a:t>
            </a:r>
            <a:r>
              <a:rPr lang="en-US" dirty="0"/>
              <a:t>, click the “Classes” tab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75487A-78FF-AF4A-A8B1-9370CECC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69673A-888F-9441-B3B4-973158FE4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" y="1148535"/>
            <a:ext cx="4853132" cy="326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4198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class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Create Class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Students Register (class code)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Monitor Progress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Discussion Boards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603E3-C1A4-314B-AE85-0D0DF415A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5" y="1101436"/>
            <a:ext cx="4606483" cy="337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3237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27172-BB91-FB46-90B5-A6F70C2989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Cluster</a:t>
            </a:r>
            <a:r>
              <a:rPr lang="en-US" dirty="0"/>
              <a:t>: Foundational Concepts and Techniques in Biotechnology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75487A-78FF-AF4A-A8B1-9370CECC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ABE Related Content on </a:t>
            </a:r>
            <a:r>
              <a:rPr lang="en-US" dirty="0" err="1"/>
              <a:t>LabXchange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2BF9F0-88CD-114B-9C9E-ABD40A28ECBC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53" y="1202071"/>
            <a:ext cx="4564138" cy="3186386"/>
          </a:xfrm>
        </p:spPr>
      </p:pic>
    </p:spTree>
    <p:extLst>
      <p:ext uri="{BB962C8B-B14F-4D97-AF65-F5344CB8AC3E}">
        <p14:creationId xmlns:p14="http://schemas.microsoft.com/office/powerpoint/2010/main" val="33006669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0A1066-125E-1F46-B828-6E1155F28DB0}"/>
              </a:ext>
            </a:extLst>
          </p:cNvPr>
          <p:cNvSpPr txBox="1"/>
          <p:nvPr/>
        </p:nvSpPr>
        <p:spPr>
          <a:xfrm>
            <a:off x="2396836" y="149518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2"/>
              </a:rPr>
              <a:t>ABE LANDING PAGE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460607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944E7C-55AA-4AF7-B232-E51E34D2546E}"/>
              </a:ext>
            </a:extLst>
          </p:cNvPr>
          <p:cNvSpPr txBox="1"/>
          <p:nvPr/>
        </p:nvSpPr>
        <p:spPr>
          <a:xfrm>
            <a:off x="2010335" y="896904"/>
            <a:ext cx="4572000" cy="239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313537"/>
                </a:solidFill>
                <a:effectLst/>
                <a:latin typeface="var(--font-family-head)"/>
                <a:ea typeface="Calibri" panose="020F0502020204030204" pitchFamily="34" charset="0"/>
                <a:cs typeface="Times New Roman" panose="02020603050405020304" pitchFamily="18" charset="0"/>
              </a:rPr>
              <a:t>Creating a Class on </a:t>
            </a:r>
            <a:r>
              <a:rPr lang="en-US" sz="3200" b="1" dirty="0" err="1">
                <a:solidFill>
                  <a:srgbClr val="313537"/>
                </a:solidFill>
                <a:effectLst/>
                <a:latin typeface="var(--font-family-head)"/>
                <a:ea typeface="Calibri" panose="020F0502020204030204" pitchFamily="34" charset="0"/>
                <a:cs typeface="Times New Roman" panose="02020603050405020304" pitchFamily="18" charset="0"/>
              </a:rPr>
              <a:t>LabXchange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how ABE teachers can create a </a:t>
            </a:r>
            <a:r>
              <a:rPr lang="en-US" sz="1800" dirty="0" err="1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LabXchange</a:t>
            </a:r>
            <a:r>
              <a:rPr lang="en-US" sz="1800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class for their students.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https://www.labxchange.org/library/items/lb:LabXchange:f6bdc5f0:video:1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76145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F4EB91-042E-45DB-BC84-9DA21A410F02}"/>
              </a:ext>
            </a:extLst>
          </p:cNvPr>
          <p:cNvSpPr txBox="1"/>
          <p:nvPr/>
        </p:nvSpPr>
        <p:spPr>
          <a:xfrm>
            <a:off x="1055594" y="181631"/>
            <a:ext cx="5997388" cy="455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800" dirty="0">
                <a:solidFill>
                  <a:srgbClr val="2D363A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Creating and Adding Content to </a:t>
            </a:r>
            <a:r>
              <a:rPr lang="en-US" sz="2800" b="1" kern="1800" dirty="0" err="1">
                <a:solidFill>
                  <a:srgbClr val="2D363A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LabXchange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creating and adding content to </a:t>
            </a:r>
            <a:r>
              <a:rPr lang="en-US" sz="1400" dirty="0" err="1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LabXchange</a:t>
            </a:r>
            <a:r>
              <a:rPr lang="en-US" sz="1400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It also shows teachers how to create the various types of assets as well as how to "clone" a pathway and adapt it for their learners’ needs.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https://www.labxchange.org/library/items/lb:LabXchange:840b4ec9:video:1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ABE-focused cluster (named </a:t>
            </a:r>
            <a:r>
              <a:rPr lang="en-US" sz="1400" i="1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Foundational Concepts and Techniques in Biotechnology</a:t>
            </a:r>
            <a:r>
              <a:rPr lang="en-US" sz="1400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contains some of the most valuable resources, since it allows for the greatest ease in browsing carefully curated assets and pathways.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https://www.labxchange.org/library/items/lb:LabXchange:ede83a61:video:1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9824831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0D2624-8394-46BC-B121-120EDCC1AE57}"/>
              </a:ext>
            </a:extLst>
          </p:cNvPr>
          <p:cNvSpPr txBox="1"/>
          <p:nvPr/>
        </p:nvSpPr>
        <p:spPr>
          <a:xfrm>
            <a:off x="1432112" y="1383264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hlinkClick r:id="rId2"/>
              </a:rPr>
              <a:t>Colony PCR</a:t>
            </a: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https://www.labxchange.org/library/pathway/lx-pathway:9d767909-26ba-4430-9f60-3830284bc31f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91129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707414-14C8-8046-A2C4-634E7DA7F0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Explore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Library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Dashboards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People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51710F-1776-D340-9526-56176CE3047B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28" y="1134053"/>
            <a:ext cx="4582535" cy="328678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3808CE-BFF7-9543-B84F-89552A4D1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LabXchange</a:t>
            </a:r>
            <a:r>
              <a:rPr lang="en-US" dirty="0"/>
              <a:t> Platform</a:t>
            </a:r>
          </a:p>
        </p:txBody>
      </p:sp>
    </p:spTree>
    <p:extLst>
      <p:ext uri="{BB962C8B-B14F-4D97-AF65-F5344CB8AC3E}">
        <p14:creationId xmlns:p14="http://schemas.microsoft.com/office/powerpoint/2010/main" val="407525168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E26C5A-BD50-4064-99DE-27214545149C}"/>
              </a:ext>
            </a:extLst>
          </p:cNvPr>
          <p:cNvSpPr txBox="1"/>
          <p:nvPr/>
        </p:nvSpPr>
        <p:spPr>
          <a:xfrm>
            <a:off x="1600200" y="197639"/>
            <a:ext cx="5257800" cy="4056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313537"/>
                </a:solidFill>
                <a:effectLst/>
                <a:latin typeface="var(--font-family-head)"/>
                <a:ea typeface="Calibri" panose="020F0502020204030204" pitchFamily="34" charset="0"/>
                <a:cs typeface="Times New Roman" panose="02020603050405020304" pitchFamily="18" charset="0"/>
              </a:rPr>
              <a:t>Creating a </a:t>
            </a:r>
            <a:r>
              <a:rPr lang="en-US" sz="3200" b="1" dirty="0" err="1">
                <a:solidFill>
                  <a:srgbClr val="313537"/>
                </a:solidFill>
                <a:effectLst/>
                <a:latin typeface="var(--font-family-head)"/>
                <a:ea typeface="Calibri" panose="020F0502020204030204" pitchFamily="34" charset="0"/>
                <a:cs typeface="Times New Roman" panose="02020603050405020304" pitchFamily="18" charset="0"/>
              </a:rPr>
              <a:t>LabXchange</a:t>
            </a:r>
            <a:r>
              <a:rPr lang="en-US" sz="3200" b="1" dirty="0">
                <a:solidFill>
                  <a:srgbClr val="313537"/>
                </a:solidFill>
                <a:effectLst/>
                <a:latin typeface="var(--font-family-head)"/>
                <a:ea typeface="Calibri" panose="020F0502020204030204" pitchFamily="34" charset="0"/>
                <a:cs typeface="Times New Roman" panose="02020603050405020304" pitchFamily="18" charset="0"/>
              </a:rPr>
              <a:t> Account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https://www.labxchange.org/library/pathway/lx-pathway:0c014f7f-089c-4f50-b304-48a4b6a39469/items/lx-pb:0c014f7f-089c-4f50-b304-48a4b6a39469:lx_image:998e8696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https://labxchange.zendesk.com/hc/en-us/articles/360035736354-Creating-Your-LabXchange-Account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https://labxchange.zendesk.com/hc/en-us/articles/360041183114-Understanding-LabXchange-Roles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87529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EC59BC-134B-4EEF-8871-88C8626C17B7}"/>
              </a:ext>
            </a:extLst>
          </p:cNvPr>
          <p:cNvSpPr txBox="1"/>
          <p:nvPr/>
        </p:nvSpPr>
        <p:spPr>
          <a:xfrm>
            <a:off x="1754841" y="1029451"/>
            <a:ext cx="4572000" cy="2398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313537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Creating an ABE Profile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 video shows ABE teachers how to: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600" dirty="0">
                <a:solidFill>
                  <a:srgbClr val="313537"/>
                </a:solidFill>
                <a:effectLst/>
                <a:latin typeface="var(--font-family-body)"/>
                <a:ea typeface="Times New Roman" panose="02020603050405020304" pitchFamily="18" charset="0"/>
                <a:cs typeface="Times New Roman" panose="02020603050405020304" pitchFamily="18" charset="0"/>
              </a:rPr>
              <a:t>add ABE to their </a:t>
            </a:r>
            <a:r>
              <a:rPr lang="en-US" sz="1600" dirty="0" err="1">
                <a:solidFill>
                  <a:srgbClr val="313537"/>
                </a:solidFill>
                <a:effectLst/>
                <a:latin typeface="var(--font-family-body)"/>
                <a:ea typeface="Times New Roman" panose="02020603050405020304" pitchFamily="18" charset="0"/>
                <a:cs typeface="Times New Roman" panose="02020603050405020304" pitchFamily="18" charset="0"/>
              </a:rPr>
              <a:t>LabXchange</a:t>
            </a:r>
            <a:r>
              <a:rPr lang="en-US" sz="1600" dirty="0">
                <a:solidFill>
                  <a:srgbClr val="313537"/>
                </a:solidFill>
                <a:effectLst/>
                <a:latin typeface="var(--font-family-body)"/>
                <a:ea typeface="Times New Roman" panose="02020603050405020304" pitchFamily="18" charset="0"/>
                <a:cs typeface="Times New Roman" panose="02020603050405020304" pitchFamily="18" charset="0"/>
              </a:rPr>
              <a:t> profiles,</a:t>
            </a:r>
            <a:endParaRPr lang="en-US" sz="1400" dirty="0">
              <a:solidFill>
                <a:srgbClr val="31353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600" dirty="0">
                <a:solidFill>
                  <a:srgbClr val="313537"/>
                </a:solidFill>
                <a:effectLst/>
                <a:latin typeface="var(--font-family-body)"/>
                <a:ea typeface="Times New Roman" panose="02020603050405020304" pitchFamily="18" charset="0"/>
                <a:cs typeface="Times New Roman" panose="02020603050405020304" pitchFamily="18" charset="0"/>
              </a:rPr>
              <a:t>search for other ABE members on the platform.</a:t>
            </a:r>
            <a:endParaRPr lang="en-US" sz="1400" dirty="0">
              <a:solidFill>
                <a:srgbClr val="31353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https://www.labxchange.org/library/pathway/lx-pathway:0c014f7f-089c-4f50-b304-48a4b6a39469/items/lx-pb:0c014f7f-089c-4f50-b304-48a4b6a39469:video:901a90f5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45700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27172-BB91-FB46-90B5-A6F70C2989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LXC Content: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Library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Pathways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Clusters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AEDFDC-45F9-0B40-A6C5-F53ACCD52868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53" y="1202071"/>
            <a:ext cx="4564138" cy="3186386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775487A-78FF-AF4A-A8B1-9370CECC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types</a:t>
            </a:r>
          </a:p>
        </p:txBody>
      </p:sp>
    </p:spTree>
    <p:extLst>
      <p:ext uri="{BB962C8B-B14F-4D97-AF65-F5344CB8AC3E}">
        <p14:creationId xmlns:p14="http://schemas.microsoft.com/office/powerpoint/2010/main" val="351703868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27172-BB91-FB46-90B5-A6F70C2989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All pieces of LXC content are stored in the </a:t>
            </a:r>
            <a:r>
              <a:rPr lang="en-US" dirty="0">
                <a:hlinkClick r:id="rId3"/>
              </a:rPr>
              <a:t>library</a:t>
            </a:r>
            <a:endParaRPr lang="en-US" dirty="0"/>
          </a:p>
          <a:p>
            <a:r>
              <a:rPr lang="en-US" dirty="0"/>
              <a:t>Use “favorites” function to keep track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75487A-78FF-AF4A-A8B1-9370CECC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8EA8C4-E07D-0047-BEF4-1C527CA49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54" y="1182486"/>
            <a:ext cx="4324491" cy="320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2951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6B15D5-6CFA-4EA8-96B3-724178BC388C}"/>
              </a:ext>
            </a:extLst>
          </p:cNvPr>
          <p:cNvSpPr txBox="1"/>
          <p:nvPr/>
        </p:nvSpPr>
        <p:spPr>
          <a:xfrm>
            <a:off x="2286000" y="766448"/>
            <a:ext cx="4572000" cy="3610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313537"/>
                </a:solidFill>
                <a:effectLst/>
                <a:latin typeface="var(--font-family-head)"/>
                <a:ea typeface="Calibri" panose="020F0502020204030204" pitchFamily="34" charset="0"/>
                <a:cs typeface="Times New Roman" panose="02020603050405020304" pitchFamily="18" charset="0"/>
              </a:rPr>
              <a:t>Using the </a:t>
            </a:r>
            <a:r>
              <a:rPr lang="en-US" sz="2800" b="1" dirty="0" err="1">
                <a:solidFill>
                  <a:srgbClr val="313537"/>
                </a:solidFill>
                <a:effectLst/>
                <a:latin typeface="var(--font-family-head)"/>
                <a:ea typeface="Calibri" panose="020F0502020204030204" pitchFamily="34" charset="0"/>
                <a:cs typeface="Times New Roman" panose="02020603050405020304" pitchFamily="18" charset="0"/>
              </a:rPr>
              <a:t>LabXchange</a:t>
            </a:r>
            <a:r>
              <a:rPr lang="en-US" sz="2800" b="1" dirty="0">
                <a:solidFill>
                  <a:srgbClr val="313537"/>
                </a:solidFill>
                <a:effectLst/>
                <a:latin typeface="var(--font-family-head)"/>
                <a:ea typeface="Calibri" panose="020F0502020204030204" pitchFamily="34" charset="0"/>
                <a:cs typeface="Times New Roman" panose="02020603050405020304" pitchFamily="18" charset="0"/>
              </a:rPr>
              <a:t> Library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200000"/>
              </a:lnSpc>
            </a:pPr>
            <a:r>
              <a:rPr lang="en-US" sz="1400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</a:rPr>
              <a:t> The video demonstrates to ABE teachers how to use the </a:t>
            </a:r>
            <a:r>
              <a:rPr lang="en-US" sz="1400" dirty="0" err="1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</a:rPr>
              <a:t>LabXchange</a:t>
            </a:r>
            <a:r>
              <a:rPr lang="en-US" sz="1400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</a:rPr>
              <a:t> library. It shows them how to: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</a:rPr>
              <a:t>search through available resources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dirty="0">
                <a:solidFill>
                  <a:srgbClr val="313537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</a:rPr>
              <a:t>filter them by type, language, subject area, and more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https://www.labxchange.org/library/items/lb:LabXchange:62ff5161:video:1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0182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8D9CE0-35DB-BF48-B671-CAFF18BB1A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Pathways can be found in the library and under the “explore” function.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3D0114-E1FE-5545-ABE6-7B05160D1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8CD00E-0B50-0241-A0E0-BC0C2A4E1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5" y="1185200"/>
            <a:ext cx="4635818" cy="319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9112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4B21C3-E119-2543-9EDB-3CEC8D0FA3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Pathways</a:t>
            </a:r>
            <a:r>
              <a:rPr lang="en-US" dirty="0"/>
              <a:t> are content pieces grouped sequentially about a particular topic.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07D9E6-0788-3B4E-9EA1-FCFDD4FAFABB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21" y="1113270"/>
            <a:ext cx="4602606" cy="3329933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961E4-4E4C-D640-BD7A-68286EBB9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pathways</a:t>
            </a:r>
          </a:p>
        </p:txBody>
      </p:sp>
    </p:spTree>
    <p:extLst>
      <p:ext uri="{BB962C8B-B14F-4D97-AF65-F5344CB8AC3E}">
        <p14:creationId xmlns:p14="http://schemas.microsoft.com/office/powerpoint/2010/main" val="1787481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f232296b-c727-4f0c-820d-081e2fec42c5"/>
</p:tagLst>
</file>

<file path=ppt/theme/theme1.xml><?xml version="1.0" encoding="utf-8"?>
<a:theme xmlns:a="http://schemas.openxmlformats.org/drawingml/2006/main" name="2016 Amgen Corporate Template_16x9_INTERNAL">
  <a:themeElements>
    <a:clrScheme name="AmgenColors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2DBCB6"/>
      </a:hlink>
      <a:folHlink>
        <a:srgbClr val="B2A97E"/>
      </a:folHlink>
    </a:clrScheme>
    <a:fontScheme name="Amgen Corporate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rnd">
          <a:solidFill>
            <a:schemeClr val="tx1"/>
          </a:solidFill>
          <a:tailEnd type="stealth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7 Amgen Corporate Template_16x9_INTERNAL_EXTERNAL.potx" id="{48E5096D-00E7-4E9C-9704-737409897562}" vid="{EF1A956B-3B03-46FB-A2D5-71314C52D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 Amgen Corporate Template_16x9_INTERNAL_EXTERNAL</Template>
  <TotalTime>3511</TotalTime>
  <Words>675</Words>
  <Application>Microsoft Office PowerPoint</Application>
  <PresentationFormat>On-screen Show (16:9)</PresentationFormat>
  <Paragraphs>88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Courier New</vt:lpstr>
      <vt:lpstr>Lato</vt:lpstr>
      <vt:lpstr>Merriweather</vt:lpstr>
      <vt:lpstr>Symbol</vt:lpstr>
      <vt:lpstr>Times New Roman</vt:lpstr>
      <vt:lpstr>var(--font-family-body)</vt:lpstr>
      <vt:lpstr>var(--font-family-head)</vt:lpstr>
      <vt:lpstr>2016 Amgen Corporate Template_16x9_INTERNAL</vt:lpstr>
      <vt:lpstr>Intro to LabXchange for ABE</vt:lpstr>
      <vt:lpstr>LabXchange Platform</vt:lpstr>
      <vt:lpstr>PowerPoint Presentation</vt:lpstr>
      <vt:lpstr>PowerPoint Presentation</vt:lpstr>
      <vt:lpstr>Resource types</vt:lpstr>
      <vt:lpstr>content</vt:lpstr>
      <vt:lpstr>PowerPoint Presentation</vt:lpstr>
      <vt:lpstr>pathways</vt:lpstr>
      <vt:lpstr>pathways</vt:lpstr>
      <vt:lpstr>clusters</vt:lpstr>
      <vt:lpstr>Create/add your own content</vt:lpstr>
      <vt:lpstr>Create/add your own content</vt:lpstr>
      <vt:lpstr>Classes</vt:lpstr>
      <vt:lpstr>Creating a class</vt:lpstr>
      <vt:lpstr>ABE Related Content on LabXchange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Confidential Proprietary Information Policy</dc:title>
  <dc:creator>Ross, Angela</dc:creator>
  <cp:lastModifiedBy>Doreen Osgood-Dean</cp:lastModifiedBy>
  <cp:revision>46</cp:revision>
  <cp:lastPrinted>2020-06-23T00:18:18Z</cp:lastPrinted>
  <dcterms:created xsi:type="dcterms:W3CDTF">2017-12-07T00:03:58Z</dcterms:created>
  <dcterms:modified xsi:type="dcterms:W3CDTF">2023-06-13T13:10:34Z</dcterms:modified>
</cp:coreProperties>
</file>