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70" r:id="rId4"/>
    <p:sldMasterId id="2147483695" r:id="rId5"/>
    <p:sldMasterId id="214748370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7010400" cy="9296400"/>
  <p:embeddedFontLst>
    <p:embeddedFont>
      <p:font typeface="Lustria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1" roundtripDataSignature="AMtx7mio73qbDTaPJMLdb95rhC3xIfT0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customschemas.google.com/relationships/presentationmetadata" Target="metadata"/><Relationship Id="rId50" Type="http://schemas.openxmlformats.org/officeDocument/2006/relationships/font" Target="fonts/Lustria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7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7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0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10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Some pipettors have more than 3 boxes on their display windows. Be sure to draw your particular style of piper on the board to clarify.</a:t>
            </a:r>
            <a:endParaRPr/>
          </a:p>
        </p:txBody>
      </p:sp>
      <p:sp>
        <p:nvSpPr>
          <p:cNvPr id="519" name="Google Shape;519;p10:notes"/>
          <p:cNvSpPr txBox="1"/>
          <p:nvPr>
            <p:ph idx="12" type="sldNum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1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p11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2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12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Be sure that the student or teacher pipetting is holding the tube, not the laboratory partner.</a:t>
            </a:r>
            <a:endParaRPr/>
          </a:p>
        </p:txBody>
      </p:sp>
      <p:sp>
        <p:nvSpPr>
          <p:cNvPr id="534" name="Google Shape;534;p12:notes"/>
          <p:cNvSpPr txBox="1"/>
          <p:nvPr>
            <p:ph idx="12" type="sldNum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3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p13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4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p14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5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15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 Guide pg 20 in standard manual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differ in other versions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8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8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9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59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0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60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5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1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1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2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62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3:notes"/>
          <p:cNvSpPr txBox="1"/>
          <p:nvPr>
            <p:ph idx="12" type="sldNum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3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Google Shape;601;p63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4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64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5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5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6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66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7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67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8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68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9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69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4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0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70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1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71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2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72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1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6" name="Google Shape;706;p21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p22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3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4" name="Google Shape;724;p23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8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4" name="Google Shape;734;p18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3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73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4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74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5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9" name="Google Shape;759;p75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400"/>
              <a:t>Things separate by size AND by charge (size is the biggest factor).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0" name="Google Shape;760;p75:notes"/>
          <p:cNvSpPr txBox="1"/>
          <p:nvPr>
            <p:ph idx="12" type="sldNum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5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6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76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77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0" name="Google Shape;780;p77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400"/>
              <a:t>Solution Tube 1 = blue + purple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400"/>
              <a:t>SolutionTube 2 = blue + purple + yellow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400"/>
              <a:t>SolutionTube 3 = blue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1" name="Google Shape;781;p77:notes"/>
          <p:cNvSpPr txBox="1"/>
          <p:nvPr>
            <p:ph idx="12" type="sldNum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0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3" name="Google Shape;793;p30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6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p28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p7:notes"/>
          <p:cNvSpPr/>
          <p:nvPr>
            <p:ph idx="2" type="sldImg"/>
          </p:nvPr>
        </p:nvSpPr>
        <p:spPr>
          <a:xfrm>
            <a:off x="239713" y="322263"/>
            <a:ext cx="6540500" cy="367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8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The type of micropipettes may differ between sites.</a:t>
            </a:r>
            <a:endParaRPr/>
          </a:p>
        </p:txBody>
      </p:sp>
      <p:sp>
        <p:nvSpPr>
          <p:cNvPr id="481" name="Google Shape;481;p8:notes"/>
          <p:cNvSpPr txBox="1"/>
          <p:nvPr>
            <p:ph idx="12" type="sldNum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6:notes"/>
          <p:cNvSpPr txBox="1"/>
          <p:nvPr>
            <p:ph idx="1" type="body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6:notes"/>
          <p:cNvSpPr/>
          <p:nvPr>
            <p:ph idx="2" type="sldImg"/>
          </p:nvPr>
        </p:nvSpPr>
        <p:spPr>
          <a:xfrm>
            <a:off x="239713" y="323850"/>
            <a:ext cx="6540500" cy="3678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/>
          <p:nvPr>
            <p:ph idx="1" type="body"/>
          </p:nvPr>
        </p:nvSpPr>
        <p:spPr>
          <a:xfrm>
            <a:off x="571501" y="4460430"/>
            <a:ext cx="7449344" cy="29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2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3"/>
          <p:cNvSpPr txBox="1"/>
          <p:nvPr>
            <p:ph idx="2" type="body"/>
          </p:nvPr>
        </p:nvSpPr>
        <p:spPr>
          <a:xfrm>
            <a:off x="571501" y="4102228"/>
            <a:ext cx="7449344" cy="34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 sz="24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type="title"/>
          </p:nvPr>
        </p:nvSpPr>
        <p:spPr>
          <a:xfrm>
            <a:off x="571502" y="1490827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" name="Google Shape;1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353" y="4456935"/>
            <a:ext cx="2557060" cy="46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anel Image">
  <p:cSld name="Three Panel Imag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/>
          <p:nvPr>
            <p:ph idx="2" type="pic"/>
          </p:nvPr>
        </p:nvSpPr>
        <p:spPr>
          <a:xfrm>
            <a:off x="3121044" y="1007705"/>
            <a:ext cx="2909455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1"/>
          <p:cNvSpPr/>
          <p:nvPr>
            <p:ph idx="3" type="pic"/>
          </p:nvPr>
        </p:nvSpPr>
        <p:spPr>
          <a:xfrm>
            <a:off x="6066254" y="1007705"/>
            <a:ext cx="3075709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41"/>
          <p:cNvSpPr/>
          <p:nvPr>
            <p:ph idx="4" type="pic"/>
          </p:nvPr>
        </p:nvSpPr>
        <p:spPr>
          <a:xfrm>
            <a:off x="1" y="1007705"/>
            <a:ext cx="3075709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41"/>
          <p:cNvSpPr txBox="1"/>
          <p:nvPr>
            <p:ph type="title"/>
          </p:nvPr>
        </p:nvSpPr>
        <p:spPr>
          <a:xfrm>
            <a:off x="363539" y="440247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akeaway (right)">
  <p:cSld name="Image and Takeaway (right)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/>
          <p:nvPr>
            <p:ph idx="2" type="pic"/>
          </p:nvPr>
        </p:nvSpPr>
        <p:spPr>
          <a:xfrm>
            <a:off x="1" y="1007707"/>
            <a:ext cx="6026727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6069992" y="1008064"/>
            <a:ext cx="3074009" cy="355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000"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1600">
                <a:solidFill>
                  <a:schemeClr val="lt1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type="title"/>
          </p:nvPr>
        </p:nvSpPr>
        <p:spPr>
          <a:xfrm>
            <a:off x="363539" y="440247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sz="2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right)">
  <p:cSld name="Content and Takeaway (right)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/>
          <p:nvPr/>
        </p:nvSpPr>
        <p:spPr>
          <a:xfrm>
            <a:off x="1" y="1007707"/>
            <a:ext cx="6053327" cy="3548928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6053327" y="1005841"/>
            <a:ext cx="3099816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3"/>
          <p:cNvSpPr txBox="1"/>
          <p:nvPr>
            <p:ph idx="2" type="body"/>
          </p:nvPr>
        </p:nvSpPr>
        <p:spPr>
          <a:xfrm>
            <a:off x="363539" y="1280160"/>
            <a:ext cx="5689600" cy="3118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3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 (bottom)">
  <p:cSld name="Takeaway (bottom)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4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4"/>
          <p:cNvSpPr txBox="1"/>
          <p:nvPr>
            <p:ph idx="1" type="body"/>
          </p:nvPr>
        </p:nvSpPr>
        <p:spPr>
          <a:xfrm>
            <a:off x="0" y="3908120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2" type="body"/>
          </p:nvPr>
        </p:nvSpPr>
        <p:spPr>
          <a:xfrm>
            <a:off x="363539" y="1280160"/>
            <a:ext cx="8416925" cy="242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Takeaway">
  <p:cSld name="Subtitle and Takeawa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5"/>
          <p:cNvSpPr txBox="1"/>
          <p:nvPr>
            <p:ph idx="1" type="body"/>
          </p:nvPr>
        </p:nvSpPr>
        <p:spPr>
          <a:xfrm>
            <a:off x="0" y="3908120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2" type="body"/>
          </p:nvPr>
        </p:nvSpPr>
        <p:spPr>
          <a:xfrm>
            <a:off x="363539" y="1554481"/>
            <a:ext cx="8416925" cy="220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3" type="body"/>
          </p:nvPr>
        </p:nvSpPr>
        <p:spPr>
          <a:xfrm>
            <a:off x="363539" y="1146176"/>
            <a:ext cx="8234362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left)">
  <p:cSld name="Content and Takeaway (left)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/>
          <p:nvPr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6"/>
          <p:cNvSpPr txBox="1"/>
          <p:nvPr>
            <p:ph idx="1" type="body"/>
          </p:nvPr>
        </p:nvSpPr>
        <p:spPr>
          <a:xfrm>
            <a:off x="1" y="1007707"/>
            <a:ext cx="2556164" cy="3551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274300" spcFirstLastPara="1" rIns="91425" wrap="square" tIns="1371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2" type="body"/>
          </p:nvPr>
        </p:nvSpPr>
        <p:spPr>
          <a:xfrm>
            <a:off x="2699359" y="1554480"/>
            <a:ext cx="6081104" cy="29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6"/>
          <p:cNvSpPr txBox="1"/>
          <p:nvPr>
            <p:ph idx="3" type="body"/>
          </p:nvPr>
        </p:nvSpPr>
        <p:spPr>
          <a:xfrm>
            <a:off x="2699360" y="1146176"/>
            <a:ext cx="6001729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ollage">
  <p:cSld name="Photo Collag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/>
          <p:nvPr>
            <p:ph idx="2" type="pic"/>
          </p:nvPr>
        </p:nvSpPr>
        <p:spPr>
          <a:xfrm>
            <a:off x="4613565" y="1007707"/>
            <a:ext cx="2244436" cy="3552663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7"/>
          <p:cNvSpPr/>
          <p:nvPr>
            <p:ph idx="3" type="pic"/>
          </p:nvPr>
        </p:nvSpPr>
        <p:spPr>
          <a:xfrm>
            <a:off x="1" y="2833069"/>
            <a:ext cx="2265218" cy="1727301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7"/>
          <p:cNvSpPr/>
          <p:nvPr>
            <p:ph idx="4" type="pic"/>
          </p:nvPr>
        </p:nvSpPr>
        <p:spPr>
          <a:xfrm>
            <a:off x="0" y="1007707"/>
            <a:ext cx="4572000" cy="178448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7"/>
          <p:cNvSpPr/>
          <p:nvPr>
            <p:ph idx="5" type="pic"/>
          </p:nvPr>
        </p:nvSpPr>
        <p:spPr>
          <a:xfrm>
            <a:off x="6891543" y="2833069"/>
            <a:ext cx="2244436" cy="1726232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7"/>
          <p:cNvSpPr/>
          <p:nvPr>
            <p:ph idx="6" type="pic"/>
          </p:nvPr>
        </p:nvSpPr>
        <p:spPr>
          <a:xfrm>
            <a:off x="6889721" y="1007707"/>
            <a:ext cx="2244436" cy="178448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47"/>
          <p:cNvSpPr/>
          <p:nvPr>
            <p:ph idx="7" type="pic"/>
          </p:nvPr>
        </p:nvSpPr>
        <p:spPr>
          <a:xfrm>
            <a:off x="2306782" y="2833069"/>
            <a:ext cx="2265218" cy="172623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7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to">
  <p:cSld name="Single Phot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8"/>
          <p:cNvSpPr/>
          <p:nvPr>
            <p:ph idx="2" type="pic"/>
          </p:nvPr>
        </p:nvSpPr>
        <p:spPr>
          <a:xfrm>
            <a:off x="0" y="1007707"/>
            <a:ext cx="9144000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8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 w/Label">
  <p:cSld name="Two Photo w/Label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9"/>
          <p:cNvSpPr/>
          <p:nvPr>
            <p:ph idx="2" type="pic"/>
          </p:nvPr>
        </p:nvSpPr>
        <p:spPr>
          <a:xfrm>
            <a:off x="1739034" y="1173689"/>
            <a:ext cx="2763982" cy="2561253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49"/>
          <p:cNvSpPr/>
          <p:nvPr>
            <p:ph idx="3" type="pic"/>
          </p:nvPr>
        </p:nvSpPr>
        <p:spPr>
          <a:xfrm>
            <a:off x="4655127" y="1173689"/>
            <a:ext cx="2763982" cy="2561253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9"/>
          <p:cNvSpPr txBox="1"/>
          <p:nvPr>
            <p:ph idx="1" type="body"/>
          </p:nvPr>
        </p:nvSpPr>
        <p:spPr>
          <a:xfrm>
            <a:off x="1739035" y="3734943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9"/>
          <p:cNvSpPr txBox="1"/>
          <p:nvPr>
            <p:ph idx="4" type="body"/>
          </p:nvPr>
        </p:nvSpPr>
        <p:spPr>
          <a:xfrm>
            <a:off x="4655417" y="3734943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9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 and Takeaway">
  <p:cSld name="Two Photos and Takeawa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0"/>
          <p:cNvSpPr/>
          <p:nvPr>
            <p:ph idx="2" type="pic"/>
          </p:nvPr>
        </p:nvSpPr>
        <p:spPr>
          <a:xfrm>
            <a:off x="1" y="1007707"/>
            <a:ext cx="3034145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50"/>
          <p:cNvSpPr/>
          <p:nvPr>
            <p:ph idx="3" type="pic"/>
          </p:nvPr>
        </p:nvSpPr>
        <p:spPr>
          <a:xfrm>
            <a:off x="6109856" y="1007707"/>
            <a:ext cx="3034145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50"/>
          <p:cNvSpPr txBox="1"/>
          <p:nvPr>
            <p:ph idx="1" type="body"/>
          </p:nvPr>
        </p:nvSpPr>
        <p:spPr>
          <a:xfrm>
            <a:off x="3063240" y="1005841"/>
            <a:ext cx="3017520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50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right)">
  <p:cSld name="Photo and Content (right)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1"/>
          <p:cNvSpPr/>
          <p:nvPr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1"/>
          <p:cNvSpPr/>
          <p:nvPr>
            <p:ph idx="2" type="pic"/>
          </p:nvPr>
        </p:nvSpPr>
        <p:spPr>
          <a:xfrm>
            <a:off x="6048300" y="1007416"/>
            <a:ext cx="3096491" cy="2863127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51"/>
          <p:cNvSpPr txBox="1"/>
          <p:nvPr>
            <p:ph idx="1" type="body"/>
          </p:nvPr>
        </p:nvSpPr>
        <p:spPr>
          <a:xfrm>
            <a:off x="6048299" y="3870543"/>
            <a:ext cx="3096096" cy="688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51"/>
          <p:cNvSpPr txBox="1"/>
          <p:nvPr>
            <p:ph idx="3" type="body"/>
          </p:nvPr>
        </p:nvSpPr>
        <p:spPr>
          <a:xfrm>
            <a:off x="363539" y="1280161"/>
            <a:ext cx="5640921" cy="317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left)">
  <p:cSld name="Photo and Content (left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2"/>
          <p:cNvSpPr/>
          <p:nvPr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2"/>
          <p:cNvSpPr/>
          <p:nvPr>
            <p:ph idx="2" type="pic"/>
          </p:nvPr>
        </p:nvSpPr>
        <p:spPr>
          <a:xfrm>
            <a:off x="-309" y="1007416"/>
            <a:ext cx="3096491" cy="286608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2"/>
          <p:cNvSpPr txBox="1"/>
          <p:nvPr>
            <p:ph idx="1" type="body"/>
          </p:nvPr>
        </p:nvSpPr>
        <p:spPr>
          <a:xfrm>
            <a:off x="-310" y="3873500"/>
            <a:ext cx="3096096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52"/>
          <p:cNvSpPr txBox="1"/>
          <p:nvPr>
            <p:ph idx="3" type="body"/>
          </p:nvPr>
        </p:nvSpPr>
        <p:spPr>
          <a:xfrm>
            <a:off x="3225452" y="1280161"/>
            <a:ext cx="5555011" cy="3222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52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9"/>
          <p:cNvSpPr/>
          <p:nvPr/>
        </p:nvSpPr>
        <p:spPr>
          <a:xfrm>
            <a:off x="0" y="1007708"/>
            <a:ext cx="9144000" cy="35466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9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0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0"/>
          <p:cNvSpPr txBox="1"/>
          <p:nvPr>
            <p:ph idx="1" type="body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80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1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81"/>
          <p:cNvSpPr txBox="1"/>
          <p:nvPr>
            <p:ph idx="1" type="body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8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8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8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 type="title">
  <p:cSld name="TITLE">
    <p:bg>
      <p:bgPr>
        <a:solidFill>
          <a:schemeClr val="accen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3"/>
          <p:cNvSpPr txBox="1"/>
          <p:nvPr>
            <p:ph type="ctrTitle"/>
          </p:nvPr>
        </p:nvSpPr>
        <p:spPr>
          <a:xfrm>
            <a:off x="1436346" y="1341340"/>
            <a:ext cx="6270922" cy="1573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83"/>
          <p:cNvSpPr txBox="1"/>
          <p:nvPr>
            <p:ph idx="1" type="subTitle"/>
          </p:nvPr>
        </p:nvSpPr>
        <p:spPr>
          <a:xfrm>
            <a:off x="2009930" y="2967210"/>
            <a:ext cx="5123755" cy="81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553"/>
              <a:buNone/>
              <a:defRPr sz="1725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7" name="Google Shape;137;p83"/>
          <p:cNvSpPr txBox="1"/>
          <p:nvPr>
            <p:ph idx="10" type="dt"/>
          </p:nvPr>
        </p:nvSpPr>
        <p:spPr>
          <a:xfrm>
            <a:off x="564644" y="4840039"/>
            <a:ext cx="1205958" cy="303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83"/>
          <p:cNvSpPr txBox="1"/>
          <p:nvPr>
            <p:ph idx="11" type="ftr"/>
          </p:nvPr>
        </p:nvSpPr>
        <p:spPr>
          <a:xfrm>
            <a:off x="1938041" y="4840039"/>
            <a:ext cx="5267533" cy="303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83"/>
          <p:cNvSpPr txBox="1"/>
          <p:nvPr>
            <p:ph idx="12" type="sldNum"/>
          </p:nvPr>
        </p:nvSpPr>
        <p:spPr>
          <a:xfrm>
            <a:off x="7373012" y="4840039"/>
            <a:ext cx="1197219" cy="303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4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4"/>
          <p:cNvSpPr txBox="1"/>
          <p:nvPr>
            <p:ph idx="1" type="body"/>
          </p:nvPr>
        </p:nvSpPr>
        <p:spPr>
          <a:xfrm>
            <a:off x="363538" y="1280162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84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84"/>
          <p:cNvSpPr txBox="1"/>
          <p:nvPr>
            <p:ph idx="2" type="body"/>
          </p:nvPr>
        </p:nvSpPr>
        <p:spPr>
          <a:xfrm>
            <a:off x="4648060" y="1280162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7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87"/>
          <p:cNvSpPr txBox="1"/>
          <p:nvPr>
            <p:ph idx="1" type="body"/>
          </p:nvPr>
        </p:nvSpPr>
        <p:spPr>
          <a:xfrm>
            <a:off x="1028700" y="1714500"/>
            <a:ext cx="3335840" cy="2686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>
                <a:solidFill>
                  <a:schemeClr val="dk2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>
                <a:solidFill>
                  <a:schemeClr val="dk2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•"/>
              <a:defRPr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87"/>
          <p:cNvSpPr txBox="1"/>
          <p:nvPr>
            <p:ph idx="2" type="body"/>
          </p:nvPr>
        </p:nvSpPr>
        <p:spPr>
          <a:xfrm>
            <a:off x="4894052" y="1714500"/>
            <a:ext cx="3335840" cy="2686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>
                <a:solidFill>
                  <a:schemeClr val="dk2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>
                <a:solidFill>
                  <a:schemeClr val="dk2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•"/>
              <a:defRPr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8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8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8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8"/>
          <p:cNvSpPr txBox="1"/>
          <p:nvPr>
            <p:ph idx="1" type="body"/>
          </p:nvPr>
        </p:nvSpPr>
        <p:spPr>
          <a:xfrm>
            <a:off x="571501" y="4460430"/>
            <a:ext cx="7449344" cy="29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2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88"/>
          <p:cNvSpPr txBox="1"/>
          <p:nvPr>
            <p:ph idx="2" type="body"/>
          </p:nvPr>
        </p:nvSpPr>
        <p:spPr>
          <a:xfrm>
            <a:off x="571501" y="4102228"/>
            <a:ext cx="7449344" cy="34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 sz="24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88"/>
          <p:cNvSpPr txBox="1"/>
          <p:nvPr>
            <p:ph type="title"/>
          </p:nvPr>
        </p:nvSpPr>
        <p:spPr>
          <a:xfrm>
            <a:off x="571503" y="1490827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7" name="Google Shape;15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0449" y="4457738"/>
            <a:ext cx="268190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6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_3" showMasterSp="0">
  <p:cSld name="Section Slide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9"/>
          <p:cNvSpPr/>
          <p:nvPr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9"/>
          <p:cNvSpPr txBox="1"/>
          <p:nvPr>
            <p:ph type="title"/>
          </p:nvPr>
        </p:nvSpPr>
        <p:spPr>
          <a:xfrm>
            <a:off x="571503" y="1797303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1" name="Google Shape;16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09073" y="4608166"/>
            <a:ext cx="191564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Content">
  <p:cSld name="Subtitle and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0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0"/>
          <p:cNvSpPr txBox="1"/>
          <p:nvPr>
            <p:ph idx="1" type="body"/>
          </p:nvPr>
        </p:nvSpPr>
        <p:spPr>
          <a:xfrm>
            <a:off x="363540" y="1554482"/>
            <a:ext cx="8416925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90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90"/>
          <p:cNvSpPr txBox="1"/>
          <p:nvPr>
            <p:ph idx="2" type="body"/>
          </p:nvPr>
        </p:nvSpPr>
        <p:spPr>
          <a:xfrm>
            <a:off x="363540" y="1146176"/>
            <a:ext cx="8416924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ubtitle and Content">
  <p:cSld name="Two Subtitle and Conten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1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1"/>
          <p:cNvSpPr txBox="1"/>
          <p:nvPr>
            <p:ph idx="1" type="body"/>
          </p:nvPr>
        </p:nvSpPr>
        <p:spPr>
          <a:xfrm>
            <a:off x="363538" y="1554482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91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91"/>
          <p:cNvSpPr txBox="1"/>
          <p:nvPr>
            <p:ph idx="2" type="body"/>
          </p:nvPr>
        </p:nvSpPr>
        <p:spPr>
          <a:xfrm>
            <a:off x="363538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91"/>
          <p:cNvSpPr txBox="1"/>
          <p:nvPr>
            <p:ph idx="3" type="body"/>
          </p:nvPr>
        </p:nvSpPr>
        <p:spPr>
          <a:xfrm>
            <a:off x="4647374" y="1554482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91"/>
          <p:cNvSpPr txBox="1"/>
          <p:nvPr>
            <p:ph idx="4" type="body"/>
          </p:nvPr>
        </p:nvSpPr>
        <p:spPr>
          <a:xfrm>
            <a:off x="4647374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anel Image">
  <p:cSld name="Three Panel Imag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2"/>
          <p:cNvSpPr/>
          <p:nvPr>
            <p:ph idx="2" type="pic"/>
          </p:nvPr>
        </p:nvSpPr>
        <p:spPr>
          <a:xfrm>
            <a:off x="3121045" y="1007705"/>
            <a:ext cx="2909455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92"/>
          <p:cNvSpPr/>
          <p:nvPr>
            <p:ph idx="3" type="pic"/>
          </p:nvPr>
        </p:nvSpPr>
        <p:spPr>
          <a:xfrm>
            <a:off x="6066255" y="1007705"/>
            <a:ext cx="3075709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92"/>
          <p:cNvSpPr/>
          <p:nvPr>
            <p:ph idx="4" type="pic"/>
          </p:nvPr>
        </p:nvSpPr>
        <p:spPr>
          <a:xfrm>
            <a:off x="2" y="1007705"/>
            <a:ext cx="3075709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92"/>
          <p:cNvSpPr txBox="1"/>
          <p:nvPr>
            <p:ph type="title"/>
          </p:nvPr>
        </p:nvSpPr>
        <p:spPr>
          <a:xfrm>
            <a:off x="363540" y="440249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akeaway (right)">
  <p:cSld name="Image and Takeaway (right)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3"/>
          <p:cNvSpPr/>
          <p:nvPr>
            <p:ph idx="2" type="pic"/>
          </p:nvPr>
        </p:nvSpPr>
        <p:spPr>
          <a:xfrm>
            <a:off x="2" y="1007707"/>
            <a:ext cx="6026727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93"/>
          <p:cNvSpPr txBox="1"/>
          <p:nvPr>
            <p:ph idx="1" type="body"/>
          </p:nvPr>
        </p:nvSpPr>
        <p:spPr>
          <a:xfrm>
            <a:off x="6069993" y="1008065"/>
            <a:ext cx="3074009" cy="355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000"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1600">
                <a:solidFill>
                  <a:schemeClr val="lt1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93"/>
          <p:cNvSpPr txBox="1"/>
          <p:nvPr>
            <p:ph type="title"/>
          </p:nvPr>
        </p:nvSpPr>
        <p:spPr>
          <a:xfrm>
            <a:off x="363540" y="440249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sz="2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right)">
  <p:cSld name="Content and Takeaway (right)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4"/>
          <p:cNvSpPr/>
          <p:nvPr/>
        </p:nvSpPr>
        <p:spPr>
          <a:xfrm>
            <a:off x="2" y="1007707"/>
            <a:ext cx="6053327" cy="3548928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4"/>
          <p:cNvSpPr txBox="1"/>
          <p:nvPr>
            <p:ph idx="1" type="body"/>
          </p:nvPr>
        </p:nvSpPr>
        <p:spPr>
          <a:xfrm>
            <a:off x="6053327" y="1005841"/>
            <a:ext cx="3099816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94"/>
          <p:cNvSpPr txBox="1"/>
          <p:nvPr>
            <p:ph idx="2" type="body"/>
          </p:nvPr>
        </p:nvSpPr>
        <p:spPr>
          <a:xfrm>
            <a:off x="363540" y="1280160"/>
            <a:ext cx="5689600" cy="3118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94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 (bottom)">
  <p:cSld name="Takeaway (bottom)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5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5"/>
          <p:cNvSpPr txBox="1"/>
          <p:nvPr>
            <p:ph idx="1" type="body"/>
          </p:nvPr>
        </p:nvSpPr>
        <p:spPr>
          <a:xfrm>
            <a:off x="0" y="3908121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95"/>
          <p:cNvSpPr txBox="1"/>
          <p:nvPr>
            <p:ph idx="2" type="body"/>
          </p:nvPr>
        </p:nvSpPr>
        <p:spPr>
          <a:xfrm>
            <a:off x="363540" y="1280160"/>
            <a:ext cx="8416925" cy="242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95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Takeaway">
  <p:cSld name="Subtitle and Takeawa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6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6"/>
          <p:cNvSpPr txBox="1"/>
          <p:nvPr>
            <p:ph idx="1" type="body"/>
          </p:nvPr>
        </p:nvSpPr>
        <p:spPr>
          <a:xfrm>
            <a:off x="0" y="3908121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96"/>
          <p:cNvSpPr txBox="1"/>
          <p:nvPr>
            <p:ph idx="2" type="body"/>
          </p:nvPr>
        </p:nvSpPr>
        <p:spPr>
          <a:xfrm>
            <a:off x="363540" y="1554481"/>
            <a:ext cx="8416925" cy="220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96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96"/>
          <p:cNvSpPr txBox="1"/>
          <p:nvPr>
            <p:ph idx="3" type="body"/>
          </p:nvPr>
        </p:nvSpPr>
        <p:spPr>
          <a:xfrm>
            <a:off x="363540" y="1146176"/>
            <a:ext cx="8234362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left)">
  <p:cSld name="Content and Takeaway (left)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7"/>
          <p:cNvSpPr/>
          <p:nvPr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7"/>
          <p:cNvSpPr txBox="1"/>
          <p:nvPr>
            <p:ph idx="1" type="body"/>
          </p:nvPr>
        </p:nvSpPr>
        <p:spPr>
          <a:xfrm>
            <a:off x="1" y="1007707"/>
            <a:ext cx="2556164" cy="3551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274300" spcFirstLastPara="1" rIns="91425" wrap="square" tIns="1371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97"/>
          <p:cNvSpPr txBox="1"/>
          <p:nvPr>
            <p:ph idx="2" type="body"/>
          </p:nvPr>
        </p:nvSpPr>
        <p:spPr>
          <a:xfrm>
            <a:off x="2699359" y="1554480"/>
            <a:ext cx="6081104" cy="29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97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97"/>
          <p:cNvSpPr txBox="1"/>
          <p:nvPr>
            <p:ph idx="3" type="body"/>
          </p:nvPr>
        </p:nvSpPr>
        <p:spPr>
          <a:xfrm>
            <a:off x="2699361" y="1146176"/>
            <a:ext cx="6001729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ollage">
  <p:cSld name="Photo Collag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8"/>
          <p:cNvSpPr/>
          <p:nvPr>
            <p:ph idx="2" type="pic"/>
          </p:nvPr>
        </p:nvSpPr>
        <p:spPr>
          <a:xfrm>
            <a:off x="4613565" y="1007708"/>
            <a:ext cx="2244436" cy="3552663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98"/>
          <p:cNvSpPr/>
          <p:nvPr>
            <p:ph idx="3" type="pic"/>
          </p:nvPr>
        </p:nvSpPr>
        <p:spPr>
          <a:xfrm>
            <a:off x="1" y="2833070"/>
            <a:ext cx="2265218" cy="1727301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98"/>
          <p:cNvSpPr/>
          <p:nvPr>
            <p:ph idx="4" type="pic"/>
          </p:nvPr>
        </p:nvSpPr>
        <p:spPr>
          <a:xfrm>
            <a:off x="0" y="1007707"/>
            <a:ext cx="4572000" cy="178448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98"/>
          <p:cNvSpPr/>
          <p:nvPr>
            <p:ph idx="5" type="pic"/>
          </p:nvPr>
        </p:nvSpPr>
        <p:spPr>
          <a:xfrm>
            <a:off x="6891543" y="2833069"/>
            <a:ext cx="2244436" cy="1726232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98"/>
          <p:cNvSpPr/>
          <p:nvPr>
            <p:ph idx="6" type="pic"/>
          </p:nvPr>
        </p:nvSpPr>
        <p:spPr>
          <a:xfrm>
            <a:off x="6889722" y="1007707"/>
            <a:ext cx="2244436" cy="178448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98"/>
          <p:cNvSpPr/>
          <p:nvPr>
            <p:ph idx="7" type="pic"/>
          </p:nvPr>
        </p:nvSpPr>
        <p:spPr>
          <a:xfrm>
            <a:off x="2306782" y="2833069"/>
            <a:ext cx="2265218" cy="1726232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98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to">
  <p:cSld name="Single Photo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9"/>
          <p:cNvSpPr/>
          <p:nvPr>
            <p:ph idx="2" type="pic"/>
          </p:nvPr>
        </p:nvSpPr>
        <p:spPr>
          <a:xfrm>
            <a:off x="0" y="1007707"/>
            <a:ext cx="9144000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99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 w/Label">
  <p:cSld name="Two Photo w/Label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0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0"/>
          <p:cNvSpPr/>
          <p:nvPr>
            <p:ph idx="2" type="pic"/>
          </p:nvPr>
        </p:nvSpPr>
        <p:spPr>
          <a:xfrm>
            <a:off x="1739034" y="1173689"/>
            <a:ext cx="2763982" cy="2561253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100"/>
          <p:cNvSpPr/>
          <p:nvPr>
            <p:ph idx="3" type="pic"/>
          </p:nvPr>
        </p:nvSpPr>
        <p:spPr>
          <a:xfrm>
            <a:off x="4655127" y="1173689"/>
            <a:ext cx="2763982" cy="2561253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100"/>
          <p:cNvSpPr txBox="1"/>
          <p:nvPr>
            <p:ph idx="1" type="body"/>
          </p:nvPr>
        </p:nvSpPr>
        <p:spPr>
          <a:xfrm>
            <a:off x="1739036" y="3734944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100"/>
          <p:cNvSpPr txBox="1"/>
          <p:nvPr>
            <p:ph idx="4" type="body"/>
          </p:nvPr>
        </p:nvSpPr>
        <p:spPr>
          <a:xfrm>
            <a:off x="4655417" y="3734944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100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 and Takeaway">
  <p:cSld name="Two Photos and Takeawa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1"/>
          <p:cNvSpPr/>
          <p:nvPr>
            <p:ph idx="2" type="pic"/>
          </p:nvPr>
        </p:nvSpPr>
        <p:spPr>
          <a:xfrm>
            <a:off x="2" y="1007707"/>
            <a:ext cx="3034145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101"/>
          <p:cNvSpPr/>
          <p:nvPr>
            <p:ph idx="3" type="pic"/>
          </p:nvPr>
        </p:nvSpPr>
        <p:spPr>
          <a:xfrm>
            <a:off x="6109857" y="1007707"/>
            <a:ext cx="3034145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101"/>
          <p:cNvSpPr txBox="1"/>
          <p:nvPr>
            <p:ph idx="1" type="body"/>
          </p:nvPr>
        </p:nvSpPr>
        <p:spPr>
          <a:xfrm>
            <a:off x="3063240" y="1005841"/>
            <a:ext cx="3017520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101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right)">
  <p:cSld name="Photo and Content (right)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2"/>
          <p:cNvSpPr/>
          <p:nvPr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2"/>
          <p:cNvSpPr/>
          <p:nvPr>
            <p:ph idx="2" type="pic"/>
          </p:nvPr>
        </p:nvSpPr>
        <p:spPr>
          <a:xfrm>
            <a:off x="6048301" y="1007417"/>
            <a:ext cx="3096491" cy="2863127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102"/>
          <p:cNvSpPr txBox="1"/>
          <p:nvPr>
            <p:ph idx="1" type="body"/>
          </p:nvPr>
        </p:nvSpPr>
        <p:spPr>
          <a:xfrm>
            <a:off x="6048299" y="3870544"/>
            <a:ext cx="3096096" cy="688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102"/>
          <p:cNvSpPr txBox="1"/>
          <p:nvPr>
            <p:ph idx="3" type="body"/>
          </p:nvPr>
        </p:nvSpPr>
        <p:spPr>
          <a:xfrm>
            <a:off x="363539" y="1280162"/>
            <a:ext cx="5640921" cy="317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102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left)">
  <p:cSld name="Photo and Content (left)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3"/>
          <p:cNvSpPr/>
          <p:nvPr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3"/>
          <p:cNvSpPr/>
          <p:nvPr>
            <p:ph idx="2" type="pic"/>
          </p:nvPr>
        </p:nvSpPr>
        <p:spPr>
          <a:xfrm>
            <a:off x="-308" y="1007417"/>
            <a:ext cx="3096491" cy="2866085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103"/>
          <p:cNvSpPr txBox="1"/>
          <p:nvPr>
            <p:ph idx="1" type="body"/>
          </p:nvPr>
        </p:nvSpPr>
        <p:spPr>
          <a:xfrm>
            <a:off x="-310" y="3873500"/>
            <a:ext cx="3096096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103"/>
          <p:cNvSpPr txBox="1"/>
          <p:nvPr>
            <p:ph idx="3" type="body"/>
          </p:nvPr>
        </p:nvSpPr>
        <p:spPr>
          <a:xfrm>
            <a:off x="3225453" y="1280162"/>
            <a:ext cx="5555011" cy="3222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103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hite">
  <p:cSld name="Title Only - Whit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4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8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8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5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05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55" name="Google Shape;255;p10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0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10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6"/>
          <p:cNvSpPr txBox="1"/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10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10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0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0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7"/>
          <p:cNvSpPr txBox="1"/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107"/>
          <p:cNvSpPr txBox="1"/>
          <p:nvPr>
            <p:ph idx="1" type="body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7" name="Google Shape;267;p10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0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0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_3" showMasterSp="0">
  <p:cSld name="Section Slide_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/>
          <p:nvPr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4"/>
          <p:cNvSpPr txBox="1"/>
          <p:nvPr>
            <p:ph type="title"/>
          </p:nvPr>
        </p:nvSpPr>
        <p:spPr>
          <a:xfrm>
            <a:off x="571502" y="1797303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7317" y="4564775"/>
            <a:ext cx="2080095" cy="381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8"/>
          <p:cNvSpPr txBox="1"/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10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10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10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0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10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9"/>
          <p:cNvSpPr txBox="1"/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109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80" name="Google Shape;280;p109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109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82" name="Google Shape;282;p109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10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0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10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0"/>
          <p:cNvSpPr txBox="1"/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1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11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1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111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94" name="Google Shape;294;p11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95" name="Google Shape;295;p11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11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11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112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11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02" name="Google Shape;302;p11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11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11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3"/>
          <p:cNvSpPr txBox="1"/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1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11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1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1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4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114"/>
          <p:cNvSpPr txBox="1"/>
          <p:nvPr>
            <p:ph idx="1" type="body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11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1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1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16"/>
          <p:cNvSpPr txBox="1"/>
          <p:nvPr>
            <p:ph idx="1" type="body"/>
          </p:nvPr>
        </p:nvSpPr>
        <p:spPr>
          <a:xfrm>
            <a:off x="571501" y="4460430"/>
            <a:ext cx="7449344" cy="29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2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116"/>
          <p:cNvSpPr txBox="1"/>
          <p:nvPr>
            <p:ph idx="2" type="body"/>
          </p:nvPr>
        </p:nvSpPr>
        <p:spPr>
          <a:xfrm>
            <a:off x="571501" y="4102228"/>
            <a:ext cx="7449344" cy="34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 sz="24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116"/>
          <p:cNvSpPr txBox="1"/>
          <p:nvPr>
            <p:ph type="title"/>
          </p:nvPr>
        </p:nvSpPr>
        <p:spPr>
          <a:xfrm>
            <a:off x="571503" y="1490827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7" name="Google Shape;327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0449" y="4457738"/>
            <a:ext cx="268190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_3" showMasterSp="0">
  <p:cSld name="Section Slide_3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7"/>
          <p:cNvSpPr/>
          <p:nvPr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7"/>
          <p:cNvSpPr txBox="1"/>
          <p:nvPr>
            <p:ph type="title"/>
          </p:nvPr>
        </p:nvSpPr>
        <p:spPr>
          <a:xfrm>
            <a:off x="571503" y="1797303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1" name="Google Shape;331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09073" y="4608166"/>
            <a:ext cx="191564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8"/>
          <p:cNvSpPr/>
          <p:nvPr/>
        </p:nvSpPr>
        <p:spPr>
          <a:xfrm>
            <a:off x="0" y="1007708"/>
            <a:ext cx="9144000" cy="35466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8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/>
          <p:nvPr/>
        </p:nvSpPr>
        <p:spPr>
          <a:xfrm>
            <a:off x="0" y="1007707"/>
            <a:ext cx="9144000" cy="35466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7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9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9"/>
          <p:cNvSpPr txBox="1"/>
          <p:nvPr>
            <p:ph idx="1" type="body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119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0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20"/>
          <p:cNvSpPr txBox="1"/>
          <p:nvPr>
            <p:ph idx="1" type="body"/>
          </p:nvPr>
        </p:nvSpPr>
        <p:spPr>
          <a:xfrm>
            <a:off x="363538" y="1280162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120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20"/>
          <p:cNvSpPr txBox="1"/>
          <p:nvPr>
            <p:ph idx="2" type="body"/>
          </p:nvPr>
        </p:nvSpPr>
        <p:spPr>
          <a:xfrm>
            <a:off x="4648060" y="1280162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Content">
  <p:cSld name="Subtitle and Conten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1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1"/>
          <p:cNvSpPr txBox="1"/>
          <p:nvPr>
            <p:ph idx="1" type="body"/>
          </p:nvPr>
        </p:nvSpPr>
        <p:spPr>
          <a:xfrm>
            <a:off x="363540" y="1554482"/>
            <a:ext cx="8416925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121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121"/>
          <p:cNvSpPr txBox="1"/>
          <p:nvPr>
            <p:ph idx="2" type="body"/>
          </p:nvPr>
        </p:nvSpPr>
        <p:spPr>
          <a:xfrm>
            <a:off x="363540" y="1146176"/>
            <a:ext cx="8416924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ubtitle and Content">
  <p:cSld name="Two Subtitle and Conten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2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22"/>
          <p:cNvSpPr txBox="1"/>
          <p:nvPr>
            <p:ph idx="1" type="body"/>
          </p:nvPr>
        </p:nvSpPr>
        <p:spPr>
          <a:xfrm>
            <a:off x="363538" y="1554482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122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122"/>
          <p:cNvSpPr txBox="1"/>
          <p:nvPr>
            <p:ph idx="2" type="body"/>
          </p:nvPr>
        </p:nvSpPr>
        <p:spPr>
          <a:xfrm>
            <a:off x="363538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122"/>
          <p:cNvSpPr txBox="1"/>
          <p:nvPr>
            <p:ph idx="3" type="body"/>
          </p:nvPr>
        </p:nvSpPr>
        <p:spPr>
          <a:xfrm>
            <a:off x="4647374" y="1554482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122"/>
          <p:cNvSpPr txBox="1"/>
          <p:nvPr>
            <p:ph idx="4" type="body"/>
          </p:nvPr>
        </p:nvSpPr>
        <p:spPr>
          <a:xfrm>
            <a:off x="4647374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anel Image">
  <p:cSld name="Three Panel Image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3"/>
          <p:cNvSpPr/>
          <p:nvPr>
            <p:ph idx="2" type="pic"/>
          </p:nvPr>
        </p:nvSpPr>
        <p:spPr>
          <a:xfrm>
            <a:off x="3121045" y="1007705"/>
            <a:ext cx="2909455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123"/>
          <p:cNvSpPr/>
          <p:nvPr>
            <p:ph idx="3" type="pic"/>
          </p:nvPr>
        </p:nvSpPr>
        <p:spPr>
          <a:xfrm>
            <a:off x="6066255" y="1007705"/>
            <a:ext cx="3075709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123"/>
          <p:cNvSpPr/>
          <p:nvPr>
            <p:ph idx="4" type="pic"/>
          </p:nvPr>
        </p:nvSpPr>
        <p:spPr>
          <a:xfrm>
            <a:off x="2" y="1007705"/>
            <a:ext cx="3075709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123"/>
          <p:cNvSpPr txBox="1"/>
          <p:nvPr>
            <p:ph type="title"/>
          </p:nvPr>
        </p:nvSpPr>
        <p:spPr>
          <a:xfrm>
            <a:off x="363540" y="440249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akeaway (right)">
  <p:cSld name="Image and Takeaway (right)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24"/>
          <p:cNvSpPr/>
          <p:nvPr>
            <p:ph idx="2" type="pic"/>
          </p:nvPr>
        </p:nvSpPr>
        <p:spPr>
          <a:xfrm>
            <a:off x="2" y="1007707"/>
            <a:ext cx="6026727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124"/>
          <p:cNvSpPr txBox="1"/>
          <p:nvPr>
            <p:ph idx="1" type="body"/>
          </p:nvPr>
        </p:nvSpPr>
        <p:spPr>
          <a:xfrm>
            <a:off x="6069993" y="1008065"/>
            <a:ext cx="3074009" cy="355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000"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1600">
                <a:solidFill>
                  <a:schemeClr val="lt1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4" name="Google Shape;364;p124"/>
          <p:cNvSpPr txBox="1"/>
          <p:nvPr>
            <p:ph type="title"/>
          </p:nvPr>
        </p:nvSpPr>
        <p:spPr>
          <a:xfrm>
            <a:off x="363540" y="440249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sz="2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right)">
  <p:cSld name="Content and Takeaway (right)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5"/>
          <p:cNvSpPr/>
          <p:nvPr/>
        </p:nvSpPr>
        <p:spPr>
          <a:xfrm>
            <a:off x="2" y="1007707"/>
            <a:ext cx="6053327" cy="3548928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25"/>
          <p:cNvSpPr txBox="1"/>
          <p:nvPr>
            <p:ph idx="1" type="body"/>
          </p:nvPr>
        </p:nvSpPr>
        <p:spPr>
          <a:xfrm>
            <a:off x="6053327" y="1005841"/>
            <a:ext cx="3099816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p125"/>
          <p:cNvSpPr txBox="1"/>
          <p:nvPr>
            <p:ph idx="2" type="body"/>
          </p:nvPr>
        </p:nvSpPr>
        <p:spPr>
          <a:xfrm>
            <a:off x="363540" y="1280160"/>
            <a:ext cx="5689600" cy="3118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125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 (bottom)">
  <p:cSld name="Takeaway (bottom)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6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26"/>
          <p:cNvSpPr txBox="1"/>
          <p:nvPr>
            <p:ph idx="1" type="body"/>
          </p:nvPr>
        </p:nvSpPr>
        <p:spPr>
          <a:xfrm>
            <a:off x="0" y="3908121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3" name="Google Shape;373;p126"/>
          <p:cNvSpPr txBox="1"/>
          <p:nvPr>
            <p:ph idx="2" type="body"/>
          </p:nvPr>
        </p:nvSpPr>
        <p:spPr>
          <a:xfrm>
            <a:off x="363540" y="1280160"/>
            <a:ext cx="8416925" cy="242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4" name="Google Shape;374;p126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Takeaway">
  <p:cSld name="Subtitle and Takeaway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27"/>
          <p:cNvSpPr txBox="1"/>
          <p:nvPr>
            <p:ph idx="1" type="body"/>
          </p:nvPr>
        </p:nvSpPr>
        <p:spPr>
          <a:xfrm>
            <a:off x="0" y="3908121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127"/>
          <p:cNvSpPr txBox="1"/>
          <p:nvPr>
            <p:ph idx="2" type="body"/>
          </p:nvPr>
        </p:nvSpPr>
        <p:spPr>
          <a:xfrm>
            <a:off x="363540" y="1554481"/>
            <a:ext cx="8416925" cy="220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127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127"/>
          <p:cNvSpPr txBox="1"/>
          <p:nvPr>
            <p:ph idx="3" type="body"/>
          </p:nvPr>
        </p:nvSpPr>
        <p:spPr>
          <a:xfrm>
            <a:off x="363540" y="1146176"/>
            <a:ext cx="8234362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left)">
  <p:cSld name="Content and Takeaway (left)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8"/>
          <p:cNvSpPr/>
          <p:nvPr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28"/>
          <p:cNvSpPr txBox="1"/>
          <p:nvPr>
            <p:ph idx="1" type="body"/>
          </p:nvPr>
        </p:nvSpPr>
        <p:spPr>
          <a:xfrm>
            <a:off x="1" y="1007707"/>
            <a:ext cx="2556164" cy="3551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274300" spcFirstLastPara="1" rIns="91425" wrap="square" tIns="1371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p128"/>
          <p:cNvSpPr txBox="1"/>
          <p:nvPr>
            <p:ph idx="2" type="body"/>
          </p:nvPr>
        </p:nvSpPr>
        <p:spPr>
          <a:xfrm>
            <a:off x="2699359" y="1554480"/>
            <a:ext cx="6081104" cy="29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5" name="Google Shape;385;p128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128"/>
          <p:cNvSpPr txBox="1"/>
          <p:nvPr>
            <p:ph idx="3" type="body"/>
          </p:nvPr>
        </p:nvSpPr>
        <p:spPr>
          <a:xfrm>
            <a:off x="2699361" y="1146176"/>
            <a:ext cx="6001729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8"/>
          <p:cNvSpPr txBox="1"/>
          <p:nvPr>
            <p:ph idx="1" type="body"/>
          </p:nvPr>
        </p:nvSpPr>
        <p:spPr>
          <a:xfrm>
            <a:off x="363538" y="1280161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2" type="body"/>
          </p:nvPr>
        </p:nvSpPr>
        <p:spPr>
          <a:xfrm>
            <a:off x="4648059" y="1280161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ollage">
  <p:cSld name="Photo Collage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9"/>
          <p:cNvSpPr/>
          <p:nvPr>
            <p:ph idx="2" type="pic"/>
          </p:nvPr>
        </p:nvSpPr>
        <p:spPr>
          <a:xfrm>
            <a:off x="4613565" y="1007708"/>
            <a:ext cx="2244436" cy="3552663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129"/>
          <p:cNvSpPr/>
          <p:nvPr>
            <p:ph idx="3" type="pic"/>
          </p:nvPr>
        </p:nvSpPr>
        <p:spPr>
          <a:xfrm>
            <a:off x="1" y="2833070"/>
            <a:ext cx="2265218" cy="1727301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129"/>
          <p:cNvSpPr/>
          <p:nvPr>
            <p:ph idx="4" type="pic"/>
          </p:nvPr>
        </p:nvSpPr>
        <p:spPr>
          <a:xfrm>
            <a:off x="0" y="1007707"/>
            <a:ext cx="4572000" cy="178448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129"/>
          <p:cNvSpPr/>
          <p:nvPr>
            <p:ph idx="5" type="pic"/>
          </p:nvPr>
        </p:nvSpPr>
        <p:spPr>
          <a:xfrm>
            <a:off x="6891543" y="2833069"/>
            <a:ext cx="2244436" cy="1726232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129"/>
          <p:cNvSpPr/>
          <p:nvPr>
            <p:ph idx="6" type="pic"/>
          </p:nvPr>
        </p:nvSpPr>
        <p:spPr>
          <a:xfrm>
            <a:off x="6889722" y="1007707"/>
            <a:ext cx="2244436" cy="178448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129"/>
          <p:cNvSpPr/>
          <p:nvPr>
            <p:ph idx="7" type="pic"/>
          </p:nvPr>
        </p:nvSpPr>
        <p:spPr>
          <a:xfrm>
            <a:off x="2306782" y="2833069"/>
            <a:ext cx="2265218" cy="1726232"/>
          </a:xfrm>
          <a:prstGeom prst="rect">
            <a:avLst/>
          </a:prstGeom>
          <a:noFill/>
          <a:ln>
            <a:noFill/>
          </a:ln>
        </p:spPr>
      </p:sp>
      <p:sp>
        <p:nvSpPr>
          <p:cNvPr id="394" name="Google Shape;394;p129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to">
  <p:cSld name="Single Photo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30"/>
          <p:cNvSpPr/>
          <p:nvPr>
            <p:ph idx="2" type="pic"/>
          </p:nvPr>
        </p:nvSpPr>
        <p:spPr>
          <a:xfrm>
            <a:off x="0" y="1007707"/>
            <a:ext cx="9144000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Google Shape;397;p130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 w/Label">
  <p:cSld name="Two Photo w/Label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1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31"/>
          <p:cNvSpPr/>
          <p:nvPr>
            <p:ph idx="2" type="pic"/>
          </p:nvPr>
        </p:nvSpPr>
        <p:spPr>
          <a:xfrm>
            <a:off x="1739034" y="1173689"/>
            <a:ext cx="2763982" cy="2561253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131"/>
          <p:cNvSpPr/>
          <p:nvPr>
            <p:ph idx="3" type="pic"/>
          </p:nvPr>
        </p:nvSpPr>
        <p:spPr>
          <a:xfrm>
            <a:off x="4655127" y="1173689"/>
            <a:ext cx="2763982" cy="2561253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131"/>
          <p:cNvSpPr txBox="1"/>
          <p:nvPr>
            <p:ph idx="1" type="body"/>
          </p:nvPr>
        </p:nvSpPr>
        <p:spPr>
          <a:xfrm>
            <a:off x="1739036" y="3734944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3" name="Google Shape;403;p131"/>
          <p:cNvSpPr txBox="1"/>
          <p:nvPr>
            <p:ph idx="4" type="body"/>
          </p:nvPr>
        </p:nvSpPr>
        <p:spPr>
          <a:xfrm>
            <a:off x="4655417" y="3734944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4" name="Google Shape;404;p131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 and Takeaway">
  <p:cSld name="Two Photos and Takeaway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2"/>
          <p:cNvSpPr/>
          <p:nvPr>
            <p:ph idx="2" type="pic"/>
          </p:nvPr>
        </p:nvSpPr>
        <p:spPr>
          <a:xfrm>
            <a:off x="2" y="1007707"/>
            <a:ext cx="3034145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407" name="Google Shape;407;p132"/>
          <p:cNvSpPr/>
          <p:nvPr>
            <p:ph idx="3" type="pic"/>
          </p:nvPr>
        </p:nvSpPr>
        <p:spPr>
          <a:xfrm>
            <a:off x="6109857" y="1007707"/>
            <a:ext cx="3034145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408" name="Google Shape;408;p132"/>
          <p:cNvSpPr txBox="1"/>
          <p:nvPr>
            <p:ph idx="1" type="body"/>
          </p:nvPr>
        </p:nvSpPr>
        <p:spPr>
          <a:xfrm>
            <a:off x="3063240" y="1005841"/>
            <a:ext cx="3017520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9" name="Google Shape;409;p132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right)">
  <p:cSld name="Photo and Content (right)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3"/>
          <p:cNvSpPr/>
          <p:nvPr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33"/>
          <p:cNvSpPr/>
          <p:nvPr>
            <p:ph idx="2" type="pic"/>
          </p:nvPr>
        </p:nvSpPr>
        <p:spPr>
          <a:xfrm>
            <a:off x="6048301" y="1007417"/>
            <a:ext cx="3096491" cy="2863127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133"/>
          <p:cNvSpPr txBox="1"/>
          <p:nvPr>
            <p:ph idx="1" type="body"/>
          </p:nvPr>
        </p:nvSpPr>
        <p:spPr>
          <a:xfrm>
            <a:off x="6048299" y="3870544"/>
            <a:ext cx="3096096" cy="688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p133"/>
          <p:cNvSpPr txBox="1"/>
          <p:nvPr>
            <p:ph idx="3" type="body"/>
          </p:nvPr>
        </p:nvSpPr>
        <p:spPr>
          <a:xfrm>
            <a:off x="363539" y="1280162"/>
            <a:ext cx="5640921" cy="317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5" name="Google Shape;415;p133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left)">
  <p:cSld name="Photo and Content (left)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4"/>
          <p:cNvSpPr/>
          <p:nvPr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34"/>
          <p:cNvSpPr/>
          <p:nvPr>
            <p:ph idx="2" type="pic"/>
          </p:nvPr>
        </p:nvSpPr>
        <p:spPr>
          <a:xfrm>
            <a:off x="-308" y="1007417"/>
            <a:ext cx="3096491" cy="2866085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p134"/>
          <p:cNvSpPr txBox="1"/>
          <p:nvPr>
            <p:ph idx="1" type="body"/>
          </p:nvPr>
        </p:nvSpPr>
        <p:spPr>
          <a:xfrm>
            <a:off x="-310" y="3873500"/>
            <a:ext cx="3096096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0" name="Google Shape;420;p134"/>
          <p:cNvSpPr txBox="1"/>
          <p:nvPr>
            <p:ph idx="3" type="body"/>
          </p:nvPr>
        </p:nvSpPr>
        <p:spPr>
          <a:xfrm>
            <a:off x="3225453" y="1280162"/>
            <a:ext cx="5555011" cy="3222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1" name="Google Shape;421;p134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hite">
  <p:cSld name="Title Only - White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35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7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137"/>
          <p:cNvSpPr txBox="1"/>
          <p:nvPr>
            <p:ph idx="1" type="body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8" name="Google Shape;428;p13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13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13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Content">
  <p:cSld name="Sub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363539" y="1554481"/>
            <a:ext cx="8416925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2" type="body"/>
          </p:nvPr>
        </p:nvSpPr>
        <p:spPr>
          <a:xfrm>
            <a:off x="363539" y="1146176"/>
            <a:ext cx="8416924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ubtitle and Content">
  <p:cSld name="Two Sub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0"/>
          <p:cNvSpPr txBox="1"/>
          <p:nvPr>
            <p:ph idx="1" type="body"/>
          </p:nvPr>
        </p:nvSpPr>
        <p:spPr>
          <a:xfrm>
            <a:off x="363538" y="1554481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2" type="body"/>
          </p:nvPr>
        </p:nvSpPr>
        <p:spPr>
          <a:xfrm>
            <a:off x="363538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3" type="body"/>
          </p:nvPr>
        </p:nvSpPr>
        <p:spPr>
          <a:xfrm>
            <a:off x="4647374" y="1554481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4" type="body"/>
          </p:nvPr>
        </p:nvSpPr>
        <p:spPr>
          <a:xfrm>
            <a:off x="4647374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2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6.xml"/><Relationship Id="rId24" Type="http://schemas.openxmlformats.org/officeDocument/2006/relationships/theme" Target="../theme/theme2.xml"/><Relationship Id="rId23" Type="http://schemas.openxmlformats.org/officeDocument/2006/relationships/slideLayout" Target="../slideLayouts/slideLayout78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2"/>
          <p:cNvSpPr/>
          <p:nvPr/>
        </p:nvSpPr>
        <p:spPr>
          <a:xfrm>
            <a:off x="4155948" y="4690608"/>
            <a:ext cx="8321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2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861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64350" lvl="6" marL="32004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64350" lvl="7" marL="36576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64350" lvl="8" marL="41148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i="0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" name="Google Shape;10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10400" y="4660020"/>
            <a:ext cx="1847012" cy="3383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8"/>
          <p:cNvSpPr/>
          <p:nvPr/>
        </p:nvSpPr>
        <p:spPr>
          <a:xfrm>
            <a:off x="4155948" y="4690608"/>
            <a:ext cx="8321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8"/>
          <p:cNvSpPr txBox="1"/>
          <p:nvPr>
            <p:ph idx="1" type="body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861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64350" lvl="6" marL="32004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64350" lvl="7" marL="36576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64350" lvl="8" marL="41148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78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i="0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9" name="Google Shape;119;p7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01433" y="4608166"/>
            <a:ext cx="1915643" cy="457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5"/>
          <p:cNvSpPr txBox="1"/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4" name="Google Shape;244;p8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8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8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8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5"/>
          <p:cNvSpPr/>
          <p:nvPr/>
        </p:nvSpPr>
        <p:spPr>
          <a:xfrm>
            <a:off x="4155948" y="4690608"/>
            <a:ext cx="8321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15"/>
          <p:cNvSpPr txBox="1"/>
          <p:nvPr>
            <p:ph idx="1" type="body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861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64350" lvl="6" marL="32004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64350" lvl="7" marL="36576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64350" lvl="8" marL="41148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115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i="0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21" name="Google Shape;321;p1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01433" y="4608166"/>
            <a:ext cx="1915643" cy="457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49.png"/><Relationship Id="rId5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43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YSuiXwQUvf4" TargetMode="External"/><Relationship Id="rId4" Type="http://schemas.openxmlformats.org/officeDocument/2006/relationships/hyperlink" Target="https://youtu.be/YSuiXwQUvf4" TargetMode="External"/><Relationship Id="rId5" Type="http://schemas.openxmlformats.org/officeDocument/2006/relationships/hyperlink" Target="https://youtu.be/YSuiXwQUvf4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Relationship Id="rId4" Type="http://schemas.openxmlformats.org/officeDocument/2006/relationships/image" Target="../media/image5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jpg"/><Relationship Id="rId4" Type="http://schemas.openxmlformats.org/officeDocument/2006/relationships/image" Target="../media/image3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jpg"/><Relationship Id="rId4" Type="http://schemas.openxmlformats.org/officeDocument/2006/relationships/image" Target="../media/image37.jpg"/><Relationship Id="rId5" Type="http://schemas.openxmlformats.org/officeDocument/2006/relationships/image" Target="../media/image4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0.jpg"/><Relationship Id="rId4" Type="http://schemas.openxmlformats.org/officeDocument/2006/relationships/hyperlink" Target="http://www.pbslearningmedia.org/resource/biot11.sci.life.gen.pouragarose/pouring-an-agarose-gel/" TargetMode="External"/><Relationship Id="rId5" Type="http://schemas.openxmlformats.org/officeDocument/2006/relationships/hyperlink" Target="http://www.pbslearningmedia.org/resource/biot11.sci.life.gen.eletrophoresis/using-an-electrophoresis-box/" TargetMode="External"/><Relationship Id="rId6" Type="http://schemas.openxmlformats.org/officeDocument/2006/relationships/hyperlink" Target="http://www.pbslearningmedia.org/resource/biot11.sci.life.gen.loadgel/loading-a-gel/#http://www.pbslearningmedia.org/resource/biot11.sci.life.gen.loadgel/loading-a-gel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hyperlink" Target="http://ca.pbslearningmedia.org/resource/biot11.sci.life.gen.usingmicro/using-a-micropipette/" TargetMode="External"/><Relationship Id="rId5" Type="http://schemas.openxmlformats.org/officeDocument/2006/relationships/hyperlink" Target="http://ca.pbslearningmedia.org/resource/biot11.sci.life.gen.usingmicro/using-a-micropipette/" TargetMode="External"/><Relationship Id="rId6" Type="http://schemas.openxmlformats.org/officeDocument/2006/relationships/hyperlink" Target="http://ca.pbslearningmedia.org/resource/biot11.sci.life.gen.loadmicro/loading-a-micropipett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25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"/>
          <p:cNvSpPr txBox="1"/>
          <p:nvPr>
            <p:ph type="title"/>
          </p:nvPr>
        </p:nvSpPr>
        <p:spPr>
          <a:xfrm>
            <a:off x="571502" y="1490827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AMGEN BIOTECH EXPERIENCE</a:t>
            </a:r>
            <a:endParaRPr/>
          </a:p>
        </p:txBody>
      </p:sp>
      <p:sp>
        <p:nvSpPr>
          <p:cNvPr id="436" name="Google Shape;436;p1"/>
          <p:cNvSpPr txBox="1"/>
          <p:nvPr>
            <p:ph idx="2" type="body"/>
          </p:nvPr>
        </p:nvSpPr>
        <p:spPr>
          <a:xfrm>
            <a:off x="571501" y="4102228"/>
            <a:ext cx="7449344" cy="34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READING A PIPETTE </a:t>
            </a:r>
            <a:endParaRPr/>
          </a:p>
        </p:txBody>
      </p:sp>
      <p:sp>
        <p:nvSpPr>
          <p:cNvPr id="503" name="Google Shape;503;p57"/>
          <p:cNvSpPr txBox="1"/>
          <p:nvPr/>
        </p:nvSpPr>
        <p:spPr>
          <a:xfrm>
            <a:off x="571831" y="1077793"/>
            <a:ext cx="97155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P-20</a:t>
            </a:r>
            <a:endParaRPr/>
          </a:p>
        </p:txBody>
      </p:sp>
      <p:sp>
        <p:nvSpPr>
          <p:cNvPr id="504" name="Google Shape;504;p57"/>
          <p:cNvSpPr txBox="1"/>
          <p:nvPr/>
        </p:nvSpPr>
        <p:spPr>
          <a:xfrm>
            <a:off x="2343481" y="1020643"/>
            <a:ext cx="9715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P-200</a:t>
            </a:r>
            <a:endParaRPr/>
          </a:p>
        </p:txBody>
      </p:sp>
      <p:sp>
        <p:nvSpPr>
          <p:cNvPr id="505" name="Google Shape;505;p57"/>
          <p:cNvSpPr txBox="1"/>
          <p:nvPr/>
        </p:nvSpPr>
        <p:spPr>
          <a:xfrm>
            <a:off x="4000831" y="1020643"/>
            <a:ext cx="142875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P-1000</a:t>
            </a:r>
            <a:endParaRPr/>
          </a:p>
        </p:txBody>
      </p:sp>
      <p:sp>
        <p:nvSpPr>
          <p:cNvPr id="506" name="Google Shape;506;p57"/>
          <p:cNvSpPr txBox="1"/>
          <p:nvPr/>
        </p:nvSpPr>
        <p:spPr>
          <a:xfrm>
            <a:off x="571831" y="3406656"/>
            <a:ext cx="12573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5.0 µL</a:t>
            </a:r>
            <a:endParaRPr/>
          </a:p>
        </p:txBody>
      </p:sp>
      <p:sp>
        <p:nvSpPr>
          <p:cNvPr id="507" name="Google Shape;507;p57"/>
          <p:cNvSpPr txBox="1"/>
          <p:nvPr/>
        </p:nvSpPr>
        <p:spPr>
          <a:xfrm>
            <a:off x="2343481" y="3442375"/>
            <a:ext cx="12573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µL</a:t>
            </a:r>
            <a:endParaRPr/>
          </a:p>
        </p:txBody>
      </p:sp>
      <p:sp>
        <p:nvSpPr>
          <p:cNvPr id="508" name="Google Shape;508;p57"/>
          <p:cNvSpPr txBox="1"/>
          <p:nvPr/>
        </p:nvSpPr>
        <p:spPr>
          <a:xfrm>
            <a:off x="4057981" y="3437612"/>
            <a:ext cx="12573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 µL</a:t>
            </a:r>
            <a:endParaRPr/>
          </a:p>
        </p:txBody>
      </p:sp>
      <p:pic>
        <p:nvPicPr>
          <p:cNvPr id="509" name="Google Shape;50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782" y="1558805"/>
            <a:ext cx="845344" cy="190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5132" y="1544518"/>
            <a:ext cx="845344" cy="190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026" y="1537375"/>
            <a:ext cx="888206" cy="1964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57"/>
          <p:cNvCxnSpPr/>
          <p:nvPr/>
        </p:nvCxnSpPr>
        <p:spPr>
          <a:xfrm>
            <a:off x="274176" y="3647161"/>
            <a:ext cx="1742966" cy="983324"/>
          </a:xfrm>
          <a:prstGeom prst="straightConnector1">
            <a:avLst/>
          </a:prstGeom>
          <a:noFill/>
          <a:ln cap="flat" cmpd="sng" w="9525">
            <a:solidFill>
              <a:srgbClr val="0060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3" name="Google Shape;513;p57"/>
          <p:cNvCxnSpPr>
            <a:stCxn id="507" idx="3"/>
          </p:cNvCxnSpPr>
          <p:nvPr/>
        </p:nvCxnSpPr>
        <p:spPr>
          <a:xfrm flipH="1">
            <a:off x="2017081" y="3696291"/>
            <a:ext cx="1583700" cy="934200"/>
          </a:xfrm>
          <a:prstGeom prst="straightConnector1">
            <a:avLst/>
          </a:prstGeom>
          <a:noFill/>
          <a:ln cap="flat" cmpd="sng" w="9525">
            <a:solidFill>
              <a:srgbClr val="0060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4" name="Google Shape;514;p57"/>
          <p:cNvSpPr txBox="1"/>
          <p:nvPr/>
        </p:nvSpPr>
        <p:spPr>
          <a:xfrm>
            <a:off x="1328933" y="4634157"/>
            <a:ext cx="2322592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3" u="none" cap="none" strike="noStrike">
                <a:solidFill>
                  <a:srgbClr val="0063C3"/>
                </a:solidFill>
                <a:latin typeface="Arial"/>
                <a:ea typeface="Arial"/>
                <a:cs typeface="Arial"/>
                <a:sym typeface="Arial"/>
              </a:rPr>
              <a:t>Uses the same tips!</a:t>
            </a:r>
            <a:endParaRPr/>
          </a:p>
        </p:txBody>
      </p:sp>
      <p:sp>
        <p:nvSpPr>
          <p:cNvPr id="515" name="Google Shape;515;p57"/>
          <p:cNvSpPr txBox="1"/>
          <p:nvPr/>
        </p:nvSpPr>
        <p:spPr>
          <a:xfrm>
            <a:off x="5772482" y="1544518"/>
            <a:ext cx="2592850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350"/>
              <a:buFont typeface="Noto Sans Symbols"/>
              <a:buNone/>
            </a:pPr>
            <a:r>
              <a:rPr b="1" i="0" lang="en-US" sz="1350" u="none" cap="none" strike="noStrike">
                <a:solidFill>
                  <a:srgbClr val="0063C3"/>
                </a:solidFill>
                <a:latin typeface="Lustria"/>
                <a:ea typeface="Lustria"/>
                <a:cs typeface="Lustria"/>
                <a:sym typeface="Lustria"/>
              </a:rPr>
              <a:t>Different pipette sizes measure different amounts </a:t>
            </a:r>
            <a:r>
              <a:rPr b="0" i="0" lang="en-US" sz="1350" u="none" cap="none" strike="noStrike">
                <a:solidFill>
                  <a:srgbClr val="0063C3"/>
                </a:solidFill>
                <a:latin typeface="Lustria"/>
                <a:ea typeface="Lustria"/>
                <a:cs typeface="Lustria"/>
                <a:sym typeface="Lustria"/>
              </a:rPr>
              <a:t>even though the window on the pipette reads the same (“0-5-0” in this example)</a:t>
            </a:r>
            <a:endParaRPr b="0" i="0" sz="1350" u="none" cap="none" strike="noStrike">
              <a:solidFill>
                <a:srgbClr val="0063C3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0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SETTING A PIPETTE</a:t>
            </a:r>
            <a:endParaRPr/>
          </a:p>
        </p:txBody>
      </p:sp>
      <p:sp>
        <p:nvSpPr>
          <p:cNvPr id="522" name="Google Shape;522;p10"/>
          <p:cNvSpPr txBox="1"/>
          <p:nvPr/>
        </p:nvSpPr>
        <p:spPr>
          <a:xfrm>
            <a:off x="2032504" y="3319708"/>
            <a:ext cx="5078993" cy="9649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volumes on a typical P20. NOTE: Some P20s have four boxes.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0732" y="1505914"/>
            <a:ext cx="3122537" cy="1602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1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PIPETTING TECHNIQUES</a:t>
            </a:r>
            <a:endParaRPr/>
          </a:p>
        </p:txBody>
      </p:sp>
      <p:sp>
        <p:nvSpPr>
          <p:cNvPr id="529" name="Google Shape;529;p11"/>
          <p:cNvSpPr txBox="1"/>
          <p:nvPr>
            <p:ph idx="1" type="body"/>
          </p:nvPr>
        </p:nvSpPr>
        <p:spPr>
          <a:xfrm>
            <a:off x="457200" y="3707479"/>
            <a:ext cx="8246225" cy="872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r>
              <a:rPr lang="en-US"/>
              <a:t>Hold the micropipette and microfuge tubes at </a:t>
            </a:r>
            <a:r>
              <a:rPr lang="en-US" u="sng"/>
              <a:t>eye level</a:t>
            </a:r>
            <a:r>
              <a:rPr lang="en-US"/>
              <a:t> when loading or dispensing samples</a:t>
            </a:r>
            <a:endParaRPr/>
          </a:p>
        </p:txBody>
      </p:sp>
      <p:pic>
        <p:nvPicPr>
          <p:cNvPr id="530" name="Google Shape;5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7475" y="1057514"/>
            <a:ext cx="38290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PIPETTING TECHNIQUES CONT.</a:t>
            </a:r>
            <a:endParaRPr/>
          </a:p>
        </p:txBody>
      </p:sp>
      <p:sp>
        <p:nvSpPr>
          <p:cNvPr id="537" name="Google Shape;537;p12"/>
          <p:cNvSpPr txBox="1"/>
          <p:nvPr>
            <p:ph idx="1" type="body"/>
          </p:nvPr>
        </p:nvSpPr>
        <p:spPr>
          <a:xfrm>
            <a:off x="1232882" y="1041202"/>
            <a:ext cx="66782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If </a:t>
            </a:r>
            <a:r>
              <a:rPr lang="en-US" sz="2000">
                <a:solidFill>
                  <a:srgbClr val="FF0000"/>
                </a:solidFill>
              </a:rPr>
              <a:t>you</a:t>
            </a:r>
            <a:r>
              <a:rPr lang="en-US" sz="2000"/>
              <a:t> are pipetting, </a:t>
            </a:r>
            <a:r>
              <a:rPr lang="en-US" sz="2000">
                <a:solidFill>
                  <a:srgbClr val="FF0000"/>
                </a:solidFill>
              </a:rPr>
              <a:t>you</a:t>
            </a:r>
            <a:r>
              <a:rPr lang="en-US" sz="2000"/>
              <a:t> should be holding the tube.</a:t>
            </a:r>
            <a:endParaRPr sz="2000"/>
          </a:p>
        </p:txBody>
      </p:sp>
      <p:pic>
        <p:nvPicPr>
          <p:cNvPr descr="I:\IMG_2791.JPG" id="538" name="Google Shape;5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632347"/>
            <a:ext cx="39433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2"/>
          <p:cNvSpPr txBox="1"/>
          <p:nvPr/>
        </p:nvSpPr>
        <p:spPr>
          <a:xfrm>
            <a:off x="6212682" y="2095095"/>
            <a:ext cx="1388269" cy="963215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FFFF00"/>
              </a:gs>
              <a:gs pos="100000">
                <a:srgbClr val="D7BB00"/>
              </a:gs>
            </a:gsLst>
            <a:lin ang="5400000" scaled="0"/>
          </a:gra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mistake!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p12"/>
          <p:cNvCxnSpPr/>
          <p:nvPr/>
        </p:nvCxnSpPr>
        <p:spPr>
          <a:xfrm flipH="1">
            <a:off x="3571875" y="2607469"/>
            <a:ext cx="2575322" cy="1012031"/>
          </a:xfrm>
          <a:prstGeom prst="straightConnector1">
            <a:avLst/>
          </a:prstGeom>
          <a:noFill/>
          <a:ln cap="flat" cmpd="sng" w="425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PIPETTING TECHNIQUES CONT.</a:t>
            </a:r>
            <a:endParaRPr/>
          </a:p>
        </p:txBody>
      </p:sp>
      <p:sp>
        <p:nvSpPr>
          <p:cNvPr id="546" name="Google Shape;546;p13"/>
          <p:cNvSpPr txBox="1"/>
          <p:nvPr>
            <p:ph idx="1" type="body"/>
          </p:nvPr>
        </p:nvSpPr>
        <p:spPr>
          <a:xfrm>
            <a:off x="465513" y="37719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r>
              <a:rPr lang="en-US"/>
              <a:t>With both elbows on the table, use your other hand to stabilize the bottom of the pipette above the pipette tip.</a:t>
            </a:r>
            <a:endParaRPr/>
          </a:p>
        </p:txBody>
      </p:sp>
      <p:pic>
        <p:nvPicPr>
          <p:cNvPr id="547" name="Google Shape;5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213" y="971550"/>
            <a:ext cx="5383851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4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CRITICAL PIPETTING RULES</a:t>
            </a:r>
            <a:endParaRPr/>
          </a:p>
        </p:txBody>
      </p:sp>
      <p:sp>
        <p:nvSpPr>
          <p:cNvPr id="553" name="Google Shape;553;p14"/>
          <p:cNvSpPr txBox="1"/>
          <p:nvPr>
            <p:ph idx="1" type="body"/>
          </p:nvPr>
        </p:nvSpPr>
        <p:spPr>
          <a:xfrm>
            <a:off x="1885950" y="1200151"/>
            <a:ext cx="2514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12"/>
              <a:buNone/>
            </a:pPr>
            <a:r>
              <a:rPr lang="en-US"/>
              <a:t>NEVER…use without a tip in place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12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12"/>
              <a:buNone/>
            </a:pPr>
            <a:r>
              <a:rPr lang="en-US"/>
              <a:t>NEVER…lay pipette down with sample in the tip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12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12"/>
              <a:buNone/>
            </a:pPr>
            <a:r>
              <a:rPr lang="en-US"/>
              <a:t>NEVER…let the “plunger” button snap back</a:t>
            </a:r>
            <a:endParaRPr/>
          </a:p>
        </p:txBody>
      </p:sp>
      <p:pic>
        <p:nvPicPr>
          <p:cNvPr id="554" name="Google Shape;5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714500"/>
            <a:ext cx="2972124" cy="1977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5"/>
          <p:cNvSpPr txBox="1"/>
          <p:nvPr>
            <p:ph type="title"/>
          </p:nvPr>
        </p:nvSpPr>
        <p:spPr>
          <a:xfrm>
            <a:off x="571502" y="971213"/>
            <a:ext cx="7940731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PROCEED TO STUDENT GUIDE ( pg 13 in 2019 guide) AND COMPLETE LAB 1.1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/>
              <a:t> </a:t>
            </a:r>
            <a:endParaRPr/>
          </a:p>
        </p:txBody>
      </p:sp>
      <p:pic>
        <p:nvPicPr>
          <p:cNvPr id="560" name="Google Shape;5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643" y="1586848"/>
            <a:ext cx="3820715" cy="254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8"/>
          <p:cNvSpPr/>
          <p:nvPr/>
        </p:nvSpPr>
        <p:spPr>
          <a:xfrm>
            <a:off x="4190255" y="2614742"/>
            <a:ext cx="4725958" cy="110574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58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PIPETTING – EXERCISE 1</a:t>
            </a:r>
            <a:endParaRPr/>
          </a:p>
        </p:txBody>
      </p:sp>
      <p:sp>
        <p:nvSpPr>
          <p:cNvPr id="567" name="Google Shape;567;p58"/>
          <p:cNvSpPr txBox="1"/>
          <p:nvPr>
            <p:ph idx="1" type="body"/>
          </p:nvPr>
        </p:nvSpPr>
        <p:spPr>
          <a:xfrm>
            <a:off x="363538" y="1280162"/>
            <a:ext cx="8416782" cy="244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 cap="none">
                <a:latin typeface="Times"/>
                <a:ea typeface="Times"/>
                <a:cs typeface="Times"/>
                <a:sym typeface="Times"/>
              </a:rPr>
              <a:t>Load</a:t>
            </a:r>
            <a:r>
              <a:rPr lang="en-US"/>
              <a:t> 20</a:t>
            </a:r>
            <a:r>
              <a:rPr lang="en-US" cap="none">
                <a:latin typeface="Times"/>
                <a:ea typeface="Times"/>
                <a:cs typeface="Times"/>
                <a:sym typeface="Times"/>
              </a:rPr>
              <a:t>μL of red dye (</a:t>
            </a:r>
            <a:r>
              <a:rPr b="1" lang="en-US" cap="none">
                <a:latin typeface="Times"/>
                <a:ea typeface="Times"/>
                <a:cs typeface="Times"/>
                <a:sym typeface="Times"/>
              </a:rPr>
              <a:t>RD</a:t>
            </a:r>
            <a:r>
              <a:rPr lang="en-US" cap="none">
                <a:latin typeface="Times"/>
                <a:ea typeface="Times"/>
                <a:cs typeface="Times"/>
                <a:sym typeface="Times"/>
              </a:rPr>
              <a:t>) and dispense onto paper towel / laminated sheet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15</a:t>
            </a:r>
            <a:r>
              <a:rPr lang="en-US" cap="none">
                <a:latin typeface="Times"/>
                <a:ea typeface="Times"/>
                <a:cs typeface="Times"/>
                <a:sym typeface="Times"/>
              </a:rPr>
              <a:t>μL of RD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10</a:t>
            </a:r>
            <a:r>
              <a:rPr lang="en-US" cap="none">
                <a:latin typeface="Times"/>
                <a:ea typeface="Times"/>
                <a:cs typeface="Times"/>
                <a:sym typeface="Times"/>
              </a:rPr>
              <a:t>μL of RD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5</a:t>
            </a:r>
            <a:r>
              <a:rPr lang="en-US" cap="none">
                <a:latin typeface="Times"/>
                <a:ea typeface="Times"/>
                <a:cs typeface="Times"/>
                <a:sym typeface="Times"/>
              </a:rPr>
              <a:t>μL of RD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2</a:t>
            </a:r>
            <a:r>
              <a:rPr lang="en-US" cap="none">
                <a:latin typeface="Times"/>
                <a:ea typeface="Times"/>
                <a:cs typeface="Times"/>
                <a:sym typeface="Times"/>
              </a:rPr>
              <a:t>μL of RD</a:t>
            </a:r>
            <a:endParaRPr/>
          </a:p>
        </p:txBody>
      </p:sp>
      <p:sp>
        <p:nvSpPr>
          <p:cNvPr id="568" name="Google Shape;568;p58"/>
          <p:cNvSpPr/>
          <p:nvPr/>
        </p:nvSpPr>
        <p:spPr>
          <a:xfrm>
            <a:off x="4601654" y="2842943"/>
            <a:ext cx="628116" cy="602478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58"/>
          <p:cNvSpPr/>
          <p:nvPr/>
        </p:nvSpPr>
        <p:spPr>
          <a:xfrm>
            <a:off x="5589763" y="2936413"/>
            <a:ext cx="460404" cy="423549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8"/>
          <p:cNvSpPr/>
          <p:nvPr/>
        </p:nvSpPr>
        <p:spPr>
          <a:xfrm>
            <a:off x="6551165" y="2983415"/>
            <a:ext cx="344502" cy="3210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8"/>
          <p:cNvSpPr/>
          <p:nvPr/>
        </p:nvSpPr>
        <p:spPr>
          <a:xfrm>
            <a:off x="8285192" y="3069269"/>
            <a:ext cx="159165" cy="178929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58"/>
          <p:cNvSpPr/>
          <p:nvPr/>
        </p:nvSpPr>
        <p:spPr>
          <a:xfrm>
            <a:off x="7474110" y="3016263"/>
            <a:ext cx="232638" cy="221389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59"/>
          <p:cNvPicPr preferRelativeResize="0"/>
          <p:nvPr/>
        </p:nvPicPr>
        <p:blipFill rotWithShape="1">
          <a:blip r:embed="rId3">
            <a:alphaModFix/>
          </a:blip>
          <a:srcRect b="58133" l="0" r="0" t="0"/>
          <a:stretch/>
        </p:blipFill>
        <p:spPr>
          <a:xfrm>
            <a:off x="195482" y="459350"/>
            <a:ext cx="4655714" cy="233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9"/>
          <p:cNvPicPr preferRelativeResize="0"/>
          <p:nvPr/>
        </p:nvPicPr>
        <p:blipFill rotWithShape="1">
          <a:blip r:embed="rId4">
            <a:alphaModFix/>
          </a:blip>
          <a:srcRect b="6225" l="16557" r="13782" t="43532"/>
          <a:stretch/>
        </p:blipFill>
        <p:spPr>
          <a:xfrm>
            <a:off x="4974966" y="928688"/>
            <a:ext cx="4037531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0"/>
          <p:cNvSpPr txBox="1"/>
          <p:nvPr>
            <p:ph type="ctrTitle"/>
          </p:nvPr>
        </p:nvSpPr>
        <p:spPr>
          <a:xfrm>
            <a:off x="1436346" y="1341340"/>
            <a:ext cx="6270922" cy="1573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 1.2</a:t>
            </a:r>
            <a:endParaRPr/>
          </a:p>
        </p:txBody>
      </p:sp>
      <p:sp>
        <p:nvSpPr>
          <p:cNvPr id="584" name="Google Shape;584;p60"/>
          <p:cNvSpPr txBox="1"/>
          <p:nvPr>
            <p:ph idx="1" type="subTitle"/>
          </p:nvPr>
        </p:nvSpPr>
        <p:spPr>
          <a:xfrm>
            <a:off x="2009930" y="2967210"/>
            <a:ext cx="5123755" cy="81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000">
                <a:solidFill>
                  <a:schemeClr val="lt1"/>
                </a:solidFill>
              </a:rPr>
              <a:t>Gel Electrophoresis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118" y="68577"/>
            <a:ext cx="5498179" cy="487757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5"/>
          <p:cNvSpPr txBox="1"/>
          <p:nvPr/>
        </p:nvSpPr>
        <p:spPr>
          <a:xfrm>
            <a:off x="0" y="2259903"/>
            <a:ext cx="156643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are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443;p55"/>
          <p:cNvCxnSpPr/>
          <p:nvPr/>
        </p:nvCxnSpPr>
        <p:spPr>
          <a:xfrm>
            <a:off x="566948" y="2998567"/>
            <a:ext cx="766330" cy="277171"/>
          </a:xfrm>
          <a:prstGeom prst="straightConnector1">
            <a:avLst/>
          </a:prstGeom>
          <a:noFill/>
          <a:ln cap="flat" cmpd="sng" w="9525">
            <a:solidFill>
              <a:srgbClr val="0060C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1"/>
          <p:cNvSpPr txBox="1"/>
          <p:nvPr>
            <p:ph idx="1" type="body"/>
          </p:nvPr>
        </p:nvSpPr>
        <p:spPr>
          <a:xfrm>
            <a:off x="363538" y="1280162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313" lvl="0" marL="2143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Become familiar with gel electrophoresis</a:t>
            </a:r>
            <a:endParaRPr/>
          </a:p>
          <a:p>
            <a:pPr indent="-214313" lvl="0" marL="214313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Practice using the micropipette to load wells in practice plates</a:t>
            </a:r>
            <a:endParaRPr/>
          </a:p>
          <a:p>
            <a:pPr indent="-214313" lvl="0" marL="214313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Practice running an electrophoresis gel using three dyes</a:t>
            </a:r>
            <a:endParaRPr>
              <a:solidFill>
                <a:srgbClr val="0072BA"/>
              </a:solidFill>
            </a:endParaRPr>
          </a:p>
        </p:txBody>
      </p:sp>
      <p:sp>
        <p:nvSpPr>
          <p:cNvPr id="590" name="Google Shape;590;p61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LAB 1.2 – GEL ELECTROPHORESIS</a:t>
            </a:r>
            <a:endParaRPr/>
          </a:p>
        </p:txBody>
      </p:sp>
      <p:pic>
        <p:nvPicPr>
          <p:cNvPr id="591" name="Google Shape;591;p6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8219" y="1280162"/>
            <a:ext cx="2917065" cy="302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2"/>
          <p:cNvSpPr txBox="1"/>
          <p:nvPr>
            <p:ph idx="1" type="body"/>
          </p:nvPr>
        </p:nvSpPr>
        <p:spPr>
          <a:xfrm>
            <a:off x="363538" y="1159099"/>
            <a:ext cx="8416782" cy="323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Prepare double-combed 0.8% agarose gel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Do this several days prior to lab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store in plastic Ziplock bags with buffer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**Store “wells up” for orientation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Locate dyes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One rack per group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Each group given 1 tube of solutions 1, 2 and 3</a:t>
            </a:r>
            <a:endParaRPr/>
          </a:p>
          <a:p>
            <a:pPr indent="-231763" lvl="2" marL="68894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</a:pPr>
            <a:r>
              <a:rPr lang="en-US"/>
              <a:t>(S1, S2, S3)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Get the 20X SB (sodium borate) to 1X SB</a:t>
            </a:r>
            <a:endParaRPr/>
          </a:p>
        </p:txBody>
      </p:sp>
      <p:sp>
        <p:nvSpPr>
          <p:cNvPr id="597" name="Google Shape;597;p62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WHAT WILL YOU NEED TO DO?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3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SB BUFFER SOLUTION</a:t>
            </a:r>
            <a:endParaRPr/>
          </a:p>
        </p:txBody>
      </p:sp>
      <p:sp>
        <p:nvSpPr>
          <p:cNvPr id="604" name="Google Shape;604;p63"/>
          <p:cNvSpPr txBox="1"/>
          <p:nvPr>
            <p:ph idx="1" type="body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313" lvl="0" marL="2143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"/>
              <a:buChar char="•"/>
            </a:pPr>
            <a:r>
              <a:rPr lang="en-US" sz="2100"/>
              <a:t>1X SB buffer used in agarose gel solution</a:t>
            </a:r>
            <a:endParaRPr/>
          </a:p>
          <a:p>
            <a:pPr indent="-214313" lvl="0" marL="214313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90"/>
              <a:buChar char="•"/>
            </a:pPr>
            <a:r>
              <a:rPr lang="en-US" sz="2100"/>
              <a:t>1X SB buffer used in electrophoresis box</a:t>
            </a:r>
            <a:endParaRPr/>
          </a:p>
          <a:p>
            <a:pPr indent="-214313" lvl="0" marL="214313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90"/>
              <a:buChar char="•"/>
            </a:pPr>
            <a:r>
              <a:rPr lang="en-US" sz="2100"/>
              <a:t>Materials include 20x SB buffer solution</a:t>
            </a:r>
            <a:endParaRPr/>
          </a:p>
          <a:p>
            <a:pPr indent="-214313" lvl="0" marL="214313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90"/>
              <a:buChar char="•"/>
            </a:pPr>
            <a:r>
              <a:rPr lang="en-US" sz="2100"/>
              <a:t>Dilute 20x SB buffer solution with dH</a:t>
            </a:r>
            <a:r>
              <a:rPr baseline="-25000" lang="en-US" sz="2100"/>
              <a:t>2</a:t>
            </a:r>
            <a:r>
              <a:rPr lang="en-US" sz="2100"/>
              <a:t>0 to make the 1x SB buffer solution: </a:t>
            </a:r>
            <a:r>
              <a:rPr lang="en-US" sz="1800"/>
              <a:t>C</a:t>
            </a:r>
            <a:r>
              <a:rPr baseline="-25000" lang="en-US" sz="1800"/>
              <a:t>1</a:t>
            </a:r>
            <a:r>
              <a:rPr lang="en-US" sz="1800"/>
              <a:t>V</a:t>
            </a:r>
            <a:r>
              <a:rPr baseline="-25000" lang="en-US" sz="1800"/>
              <a:t>1</a:t>
            </a:r>
            <a:r>
              <a:rPr lang="en-US" sz="1800"/>
              <a:t> = C</a:t>
            </a:r>
            <a:r>
              <a:rPr baseline="-25000" lang="en-US" sz="1800"/>
              <a:t>2</a:t>
            </a:r>
            <a:r>
              <a:rPr lang="en-US" sz="1800"/>
              <a:t>V</a:t>
            </a:r>
            <a:r>
              <a:rPr baseline="-25000" lang="en-US" sz="1800"/>
              <a:t>2    </a:t>
            </a:r>
            <a:r>
              <a:rPr lang="en-US" sz="1800"/>
              <a:t>i.e. 900mL of dH</a:t>
            </a:r>
            <a:r>
              <a:rPr baseline="-25000" lang="en-US" sz="1800"/>
              <a:t>2</a:t>
            </a:r>
            <a:r>
              <a:rPr lang="en-US" sz="1800"/>
              <a:t>0 to 50mL of 20X SB.</a:t>
            </a:r>
            <a:endParaRPr baseline="-25000" sz="1800"/>
          </a:p>
          <a:p>
            <a:pPr indent="-111443" lvl="0" marL="214313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baseline="-25000" sz="180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4"/>
          <p:cNvSpPr txBox="1"/>
          <p:nvPr>
            <p:ph type="title"/>
          </p:nvPr>
        </p:nvSpPr>
        <p:spPr>
          <a:xfrm>
            <a:off x="248035" y="33038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MAKING GELS</a:t>
            </a:r>
            <a:endParaRPr/>
          </a:p>
        </p:txBody>
      </p:sp>
      <p:sp>
        <p:nvSpPr>
          <p:cNvPr id="610" name="Google Shape;610;p64"/>
          <p:cNvSpPr txBox="1"/>
          <p:nvPr>
            <p:ph idx="1" type="body"/>
          </p:nvPr>
        </p:nvSpPr>
        <p:spPr>
          <a:xfrm>
            <a:off x="308288" y="566330"/>
            <a:ext cx="4708774" cy="3341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-US" sz="1500"/>
              <a:t>Estimate that each gel tray holds 30mL of agarose gel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/>
              <a:t>6</a:t>
            </a:r>
            <a:r>
              <a:rPr lang="en-US" sz="1350"/>
              <a:t> gels = 180 mL  (let's estimate for 6 gels)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/>
              <a:t>.008 x 1</a:t>
            </a:r>
            <a:r>
              <a:rPr lang="en-US" sz="1350"/>
              <a:t>5</a:t>
            </a:r>
            <a:r>
              <a:rPr lang="en-US" sz="1350"/>
              <a:t>0mL = 1.44 grams agarose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/>
              <a:t>A 0.8% gel for a volume of 18</a:t>
            </a:r>
            <a:r>
              <a:rPr lang="en-US" sz="1350"/>
              <a:t>0</a:t>
            </a:r>
            <a:r>
              <a:rPr lang="en-US" sz="1350"/>
              <a:t>mL is :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Font typeface="Noto Sans Symbols"/>
              <a:buNone/>
            </a:pPr>
            <a:r>
              <a:rPr lang="en-US" sz="1500">
                <a:solidFill>
                  <a:schemeClr val="folHlink"/>
                </a:solidFill>
              </a:rPr>
              <a:t>		</a:t>
            </a:r>
            <a:r>
              <a:rPr lang="en-US" sz="1500">
                <a:solidFill>
                  <a:srgbClr val="CC0000"/>
                </a:solidFill>
              </a:rPr>
              <a:t>1.44 grams</a:t>
            </a:r>
            <a:r>
              <a:rPr lang="en-US" sz="1500"/>
              <a:t> of </a:t>
            </a:r>
            <a:r>
              <a:rPr lang="en-US" sz="1500">
                <a:solidFill>
                  <a:srgbClr val="CC0000"/>
                </a:solidFill>
              </a:rPr>
              <a:t>agarose</a:t>
            </a:r>
            <a:r>
              <a:rPr lang="en-US" sz="1500"/>
              <a:t> in </a:t>
            </a:r>
            <a:r>
              <a:rPr lang="en-US" sz="1500">
                <a:solidFill>
                  <a:srgbClr val="6600CC"/>
                </a:solidFill>
              </a:rPr>
              <a:t>180 mL</a:t>
            </a:r>
            <a:r>
              <a:rPr lang="en-US" sz="1500">
                <a:solidFill>
                  <a:schemeClr val="folHlink"/>
                </a:solidFill>
              </a:rPr>
              <a:t> </a:t>
            </a:r>
            <a:r>
              <a:rPr lang="en-US" sz="1500"/>
              <a:t>of</a:t>
            </a:r>
            <a:r>
              <a:rPr lang="en-US" sz="1500">
                <a:solidFill>
                  <a:schemeClr val="folHlink"/>
                </a:solidFill>
              </a:rPr>
              <a:t> </a:t>
            </a:r>
            <a:r>
              <a:rPr lang="en-US" sz="1500">
                <a:solidFill>
                  <a:srgbClr val="6600CC"/>
                </a:solidFill>
              </a:rPr>
              <a:t>1X Buffer</a:t>
            </a:r>
            <a:r>
              <a:rPr lang="en-US" sz="1500"/>
              <a:t>.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i="1" lang="en-US" sz="1500"/>
              <a:t>Alternatively; 1.2 grams of agarose in 150 mL of 1X Buffer = 5 gels ( 5 gels=150mL ); or 1.6 grams of agarose in 200mL of 1X Buffer.</a:t>
            </a:r>
            <a:endParaRPr i="1" sz="1500"/>
          </a:p>
          <a:p>
            <a:pPr indent="-231764" lvl="0" marL="231764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Font typeface="Noto Sans Symbols"/>
              <a:buChar char="▪"/>
            </a:pPr>
            <a:r>
              <a:rPr lang="en-US" sz="1500"/>
              <a:t>Melt agarose in microwave ( or hot plate) until all “flecks” are dissolved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Font typeface="Noto Sans Symbols"/>
              <a:buChar char="▪"/>
            </a:pPr>
            <a:r>
              <a:rPr lang="en-US" sz="1500"/>
              <a:t>Let cool until you can “handle” it (~60°C)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Font typeface="Noto Sans Symbols"/>
              <a:buChar char="▪"/>
            </a:pPr>
            <a:r>
              <a:rPr lang="en-US" sz="1500"/>
              <a:t>Pour gels, let cool, then store in one or more </a:t>
            </a:r>
            <a:r>
              <a:rPr lang="en-US" sz="1500" u="sng"/>
              <a:t>zip lock bags or plastic container</a:t>
            </a:r>
            <a:endParaRPr sz="1500"/>
          </a:p>
          <a:p>
            <a:pPr indent="-231764" lvl="0" marL="231764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Font typeface="Noto Sans Symbols"/>
              <a:buChar char="▪"/>
            </a:pPr>
            <a:r>
              <a:rPr lang="en-US" sz="1500"/>
              <a:t>***When returning gel to electrophoresis box, make sure wells are facing up</a:t>
            </a:r>
            <a:endParaRPr/>
          </a:p>
        </p:txBody>
      </p:sp>
      <p:pic>
        <p:nvPicPr>
          <p:cNvPr id="611" name="Google Shape;61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8601" y="2826873"/>
            <a:ext cx="3471863" cy="164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3791" y="566330"/>
            <a:ext cx="1745456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6230029" id="613" name="Google Shape;613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4551" y="587762"/>
            <a:ext cx="1585913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5"/>
          <p:cNvSpPr txBox="1"/>
          <p:nvPr>
            <p:ph idx="1" type="body"/>
          </p:nvPr>
        </p:nvSpPr>
        <p:spPr>
          <a:xfrm>
            <a:off x="363538" y="1280162"/>
            <a:ext cx="456961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5"/>
              <a:buChar char="•"/>
            </a:pPr>
            <a:r>
              <a:rPr lang="en-US" sz="1950"/>
              <a:t>Leave in water bath @ 60°C until your students are ready to pour them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</a:pPr>
            <a:r>
              <a:rPr lang="en-US" sz="1800"/>
              <a:t>This is after you melt it in an Erlenmeyer flask, in the microwave at a boil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</a:pPr>
            <a:r>
              <a:rPr lang="en-US" sz="1800"/>
              <a:t>A hot water bath is not hot enough to dissolve agarose. </a:t>
            </a:r>
            <a:endParaRPr sz="1800"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55"/>
              <a:buChar char="•"/>
            </a:pPr>
            <a:r>
              <a:rPr lang="en-US" sz="1950"/>
              <a:t>Students can gently slide it into ziplock bag for lab the next day. </a:t>
            </a:r>
            <a:endParaRPr/>
          </a:p>
        </p:txBody>
      </p:sp>
      <p:sp>
        <p:nvSpPr>
          <p:cNvPr id="619" name="Google Shape;619;p65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MAKING GELS</a:t>
            </a:r>
            <a:endParaRPr/>
          </a:p>
        </p:txBody>
      </p:sp>
      <p:pic>
        <p:nvPicPr>
          <p:cNvPr id="620" name="Google Shape;620;p6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446" y="1279961"/>
            <a:ext cx="2511623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2"/>
          <p:cNvPicPr preferRelativeResize="0"/>
          <p:nvPr/>
        </p:nvPicPr>
        <p:blipFill rotWithShape="1">
          <a:blip r:embed="rId3">
            <a:alphaModFix/>
          </a:blip>
          <a:srcRect b="88130" l="41827" r="39561" t="-1"/>
          <a:stretch/>
        </p:blipFill>
        <p:spPr>
          <a:xfrm>
            <a:off x="2815259" y="1627615"/>
            <a:ext cx="833946" cy="395576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"/>
          <p:cNvSpPr txBox="1"/>
          <p:nvPr/>
        </p:nvSpPr>
        <p:spPr>
          <a:xfrm>
            <a:off x="1227064" y="563295"/>
            <a:ext cx="2365827" cy="4154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1.2: </a:t>
            </a:r>
            <a:r>
              <a:rPr b="1" i="0" lang="en-US" sz="105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A</a:t>
            </a:r>
            <a:r>
              <a:rPr b="1" i="0" lang="en-US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0.8% gels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  and Colony: </a:t>
            </a:r>
            <a:r>
              <a:rPr b="1" i="0" lang="en-US" sz="1050" u="sng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A</a:t>
            </a:r>
            <a:r>
              <a:rPr b="1" i="0" lang="en-US" sz="105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0.8 % gels</a:t>
            </a:r>
            <a:endParaRPr/>
          </a:p>
        </p:txBody>
      </p:sp>
      <p:pic>
        <p:nvPicPr>
          <p:cNvPr id="627" name="Google Shape;627;p2"/>
          <p:cNvPicPr preferRelativeResize="0"/>
          <p:nvPr/>
        </p:nvPicPr>
        <p:blipFill rotWithShape="1">
          <a:blip r:embed="rId4">
            <a:alphaModFix/>
          </a:blip>
          <a:srcRect b="38543" l="0" r="51892" t="0"/>
          <a:stretch/>
        </p:blipFill>
        <p:spPr>
          <a:xfrm>
            <a:off x="1424054" y="1212818"/>
            <a:ext cx="1389177" cy="155053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"/>
          <p:cNvSpPr txBox="1"/>
          <p:nvPr/>
        </p:nvSpPr>
        <p:spPr>
          <a:xfrm>
            <a:off x="1266690" y="2727919"/>
            <a:ext cx="66676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750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i="0" lang="en-US" sz="7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1X Sodium Borate buffer </a:t>
            </a:r>
            <a:endParaRPr/>
          </a:p>
        </p:txBody>
      </p:sp>
      <p:sp>
        <p:nvSpPr>
          <p:cNvPr id="629" name="Google Shape;629;p2"/>
          <p:cNvSpPr txBox="1"/>
          <p:nvPr/>
        </p:nvSpPr>
        <p:spPr>
          <a:xfrm>
            <a:off x="1303732" y="1892865"/>
            <a:ext cx="569281" cy="213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lang="en-US" sz="788"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b="1" i="0" lang="en-US" sz="7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630" name="Google Shape;630;p2"/>
          <p:cNvSpPr/>
          <p:nvPr/>
        </p:nvSpPr>
        <p:spPr>
          <a:xfrm rot="2449117">
            <a:off x="3374457" y="1929140"/>
            <a:ext cx="146976" cy="273324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">
            <a:solidFill>
              <a:srgbClr val="7F7F7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"/>
          <p:cNvSpPr txBox="1"/>
          <p:nvPr/>
        </p:nvSpPr>
        <p:spPr>
          <a:xfrm>
            <a:off x="3697510" y="1055223"/>
            <a:ext cx="1237592" cy="57708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4A, Colony PCR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sng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B</a:t>
            </a:r>
            <a:endParaRPr/>
          </a:p>
        </p:txBody>
      </p:sp>
      <p:pic>
        <p:nvPicPr>
          <p:cNvPr id="632" name="Google Shape;632;p2"/>
          <p:cNvPicPr preferRelativeResize="0"/>
          <p:nvPr/>
        </p:nvPicPr>
        <p:blipFill rotWithShape="1">
          <a:blip r:embed="rId4">
            <a:alphaModFix/>
          </a:blip>
          <a:srcRect b="62713" l="49019" r="41366" t="527"/>
          <a:stretch/>
        </p:blipFill>
        <p:spPr>
          <a:xfrm>
            <a:off x="5322910" y="983713"/>
            <a:ext cx="291051" cy="906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3" name="Google Shape;633;p2"/>
          <p:cNvCxnSpPr/>
          <p:nvPr/>
        </p:nvCxnSpPr>
        <p:spPr>
          <a:xfrm>
            <a:off x="3697510" y="1772776"/>
            <a:ext cx="1407403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34" name="Google Shape;634;p2"/>
          <p:cNvSpPr txBox="1"/>
          <p:nvPr/>
        </p:nvSpPr>
        <p:spPr>
          <a:xfrm>
            <a:off x="6001771" y="862927"/>
            <a:ext cx="8406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1</a:t>
            </a:r>
            <a:r>
              <a:rPr b="1" lang="en-US" sz="788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i="0" lang="en-US" sz="7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µL SyberSafe® to 1</a:t>
            </a:r>
            <a:r>
              <a:rPr b="1" lang="en-US" sz="788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i="0" lang="en-US" sz="7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0mL of 1X SB or 1µL to 10mL of 1X SB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Gently swirl</a:t>
            </a:r>
            <a:endParaRPr/>
          </a:p>
        </p:txBody>
      </p:sp>
      <p:pic>
        <p:nvPicPr>
          <p:cNvPr id="635" name="Google Shape;635;p2"/>
          <p:cNvPicPr preferRelativeResize="0"/>
          <p:nvPr/>
        </p:nvPicPr>
        <p:blipFill rotWithShape="1">
          <a:blip r:embed="rId5">
            <a:alphaModFix/>
          </a:blip>
          <a:srcRect b="0" l="33147" r="0" t="0"/>
          <a:stretch/>
        </p:blipFill>
        <p:spPr>
          <a:xfrm>
            <a:off x="2721788" y="3521851"/>
            <a:ext cx="2469430" cy="1393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2"/>
          <p:cNvCxnSpPr/>
          <p:nvPr/>
        </p:nvCxnSpPr>
        <p:spPr>
          <a:xfrm flipH="1">
            <a:off x="4894212" y="2442615"/>
            <a:ext cx="656899" cy="1021981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7" name="Google Shape;637;p2"/>
          <p:cNvCxnSpPr/>
          <p:nvPr/>
        </p:nvCxnSpPr>
        <p:spPr>
          <a:xfrm>
            <a:off x="2760985" y="2452582"/>
            <a:ext cx="661988" cy="1030622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38" name="Google Shape;638;p2"/>
          <p:cNvSpPr/>
          <p:nvPr/>
        </p:nvSpPr>
        <p:spPr>
          <a:xfrm>
            <a:off x="2500373" y="2394301"/>
            <a:ext cx="171446" cy="1384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1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"/>
          <p:cNvSpPr/>
          <p:nvPr/>
        </p:nvSpPr>
        <p:spPr>
          <a:xfrm flipH="1">
            <a:off x="7210912" y="3263873"/>
            <a:ext cx="209735" cy="1384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1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0" name="Google Shape;640;p2"/>
          <p:cNvCxnSpPr/>
          <p:nvPr/>
        </p:nvCxnSpPr>
        <p:spPr>
          <a:xfrm>
            <a:off x="1482571" y="1055223"/>
            <a:ext cx="0" cy="76248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41" name="Google Shape;641;p2"/>
          <p:cNvSpPr txBox="1"/>
          <p:nvPr/>
        </p:nvSpPr>
        <p:spPr>
          <a:xfrm>
            <a:off x="2167012" y="2811754"/>
            <a:ext cx="833946" cy="4154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B</a:t>
            </a:r>
            <a:endParaRPr/>
          </a:p>
        </p:txBody>
      </p:sp>
      <p:sp>
        <p:nvSpPr>
          <p:cNvPr id="642" name="Google Shape;642;p2"/>
          <p:cNvSpPr txBox="1"/>
          <p:nvPr/>
        </p:nvSpPr>
        <p:spPr>
          <a:xfrm>
            <a:off x="5660340" y="2442614"/>
            <a:ext cx="1760306" cy="2539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4A/Colony PCR: </a:t>
            </a:r>
            <a:r>
              <a:rPr b="1" i="0" lang="en-US" sz="1050" u="sng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C</a:t>
            </a:r>
            <a:endParaRPr/>
          </a:p>
        </p:txBody>
      </p:sp>
      <p:sp>
        <p:nvSpPr>
          <p:cNvPr id="643" name="Google Shape;643;p2"/>
          <p:cNvSpPr txBox="1"/>
          <p:nvPr/>
        </p:nvSpPr>
        <p:spPr>
          <a:xfrm>
            <a:off x="3509596" y="3413875"/>
            <a:ext cx="1237592" cy="507831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 the solution cool down to about 60 °C at room temperature.</a:t>
            </a:r>
            <a:endParaRPr/>
          </a:p>
        </p:txBody>
      </p:sp>
      <p:sp>
        <p:nvSpPr>
          <p:cNvPr id="644" name="Google Shape;644;p2"/>
          <p:cNvSpPr txBox="1"/>
          <p:nvPr/>
        </p:nvSpPr>
        <p:spPr>
          <a:xfrm>
            <a:off x="2500374" y="-87541"/>
            <a:ext cx="3700894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Agarose Gels</a:t>
            </a: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3345254" y="592451"/>
            <a:ext cx="137067" cy="105074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"/>
          <p:cNvSpPr/>
          <p:nvPr/>
        </p:nvSpPr>
        <p:spPr>
          <a:xfrm>
            <a:off x="2710820" y="2966011"/>
            <a:ext cx="139212" cy="170027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"/>
          <p:cNvSpPr/>
          <p:nvPr/>
        </p:nvSpPr>
        <p:spPr>
          <a:xfrm>
            <a:off x="3382040" y="798497"/>
            <a:ext cx="137066" cy="1321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"/>
          <p:cNvSpPr/>
          <p:nvPr/>
        </p:nvSpPr>
        <p:spPr>
          <a:xfrm>
            <a:off x="4651693" y="1270637"/>
            <a:ext cx="190991" cy="15621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"/>
          <p:cNvSpPr/>
          <p:nvPr/>
        </p:nvSpPr>
        <p:spPr>
          <a:xfrm>
            <a:off x="7307216" y="2511237"/>
            <a:ext cx="113431" cy="1210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"/>
          <p:cNvSpPr txBox="1"/>
          <p:nvPr/>
        </p:nvSpPr>
        <p:spPr>
          <a:xfrm>
            <a:off x="5757683" y="3623745"/>
            <a:ext cx="2094306" cy="92333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35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Running Buffer for all labs: 1X Sodium Borate;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35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ie:10 mL 20X SB to 190 mL dH</a:t>
            </a:r>
            <a:r>
              <a:rPr b="1" baseline="-25000" i="1" lang="en-US" sz="135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1" lang="en-US" sz="135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51" name="Google Shape;651;p2"/>
          <p:cNvSpPr txBox="1"/>
          <p:nvPr/>
        </p:nvSpPr>
        <p:spPr>
          <a:xfrm>
            <a:off x="1273442" y="4053202"/>
            <a:ext cx="1361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(30mLs of agarose per plate; ~ </a:t>
            </a:r>
            <a:r>
              <a:rPr b="1" lang="en-US" sz="105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en-U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gels per flask for lab 1.2 and 4A and Colony PCR.</a:t>
            </a:r>
            <a:endParaRPr/>
          </a:p>
        </p:txBody>
      </p:sp>
      <p:sp>
        <p:nvSpPr>
          <p:cNvPr id="652" name="Google Shape;652;p2"/>
          <p:cNvSpPr txBox="1"/>
          <p:nvPr/>
        </p:nvSpPr>
        <p:spPr>
          <a:xfrm>
            <a:off x="3845968" y="264552"/>
            <a:ext cx="3057458" cy="461665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 SyberSafe®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 4A and Colony PCR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add SyberSafe®</a:t>
            </a: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6557043" y="291764"/>
            <a:ext cx="203072" cy="144064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"/>
          <p:cNvSpPr/>
          <p:nvPr/>
        </p:nvSpPr>
        <p:spPr>
          <a:xfrm>
            <a:off x="6572902" y="495879"/>
            <a:ext cx="203073" cy="1602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1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7823" y="4692750"/>
            <a:ext cx="2117889" cy="428936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"/>
          <p:cNvSpPr txBox="1"/>
          <p:nvPr/>
        </p:nvSpPr>
        <p:spPr>
          <a:xfrm>
            <a:off x="3014092" y="2012881"/>
            <a:ext cx="635114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 in microwave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6"/>
          <p:cNvSpPr txBox="1"/>
          <p:nvPr>
            <p:ph idx="1" type="body"/>
          </p:nvPr>
        </p:nvSpPr>
        <p:spPr>
          <a:xfrm>
            <a:off x="363538" y="1280162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AutoNum type="arabicPeriod"/>
            </a:pPr>
            <a:r>
              <a:rPr lang="en-US" sz="2400"/>
              <a:t>Load RD into pipettes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AutoNum type="arabicPeriod"/>
            </a:pPr>
            <a:r>
              <a:rPr lang="en-US" sz="2400"/>
              <a:t>Dispense into practice gels/plates  </a:t>
            </a:r>
            <a:endParaRPr/>
          </a:p>
        </p:txBody>
      </p:sp>
      <p:sp>
        <p:nvSpPr>
          <p:cNvPr id="662" name="Google Shape;662;p66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PART A </a:t>
            </a:r>
            <a:r>
              <a:rPr lang="en-US"/>
              <a:t>– PIPETTING INTO WELLS</a:t>
            </a:r>
            <a:endParaRPr/>
          </a:p>
        </p:txBody>
      </p:sp>
      <p:pic>
        <p:nvPicPr>
          <p:cNvPr id="663" name="Google Shape;663;p6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235" y="1018278"/>
            <a:ext cx="3574085" cy="35215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664" name="Google Shape;66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0805" y="2975372"/>
            <a:ext cx="1700213" cy="1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7"/>
          <p:cNvSpPr txBox="1"/>
          <p:nvPr>
            <p:ph idx="1" type="body"/>
          </p:nvPr>
        </p:nvSpPr>
        <p:spPr>
          <a:xfrm>
            <a:off x="363538" y="1280162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90"/>
              <a:buFont typeface="Calibri"/>
              <a:buAutoNum type="arabicPeriod"/>
            </a:pPr>
            <a:r>
              <a:rPr lang="en-US" sz="2100"/>
              <a:t>Centrifuge solutions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90"/>
              <a:buFont typeface="Calibri"/>
              <a:buAutoNum type="arabicPeriod"/>
            </a:pPr>
            <a:r>
              <a:rPr lang="en-US" sz="2100"/>
              <a:t>Set pipette to 10 </a:t>
            </a:r>
            <a:r>
              <a:rPr lang="en-US" sz="2100">
                <a:latin typeface="Trebuchet MS"/>
                <a:ea typeface="Trebuchet MS"/>
                <a:cs typeface="Trebuchet MS"/>
                <a:sym typeface="Trebuchet MS"/>
              </a:rPr>
              <a:t>μL</a:t>
            </a:r>
            <a:r>
              <a:rPr lang="en-US" sz="2100"/>
              <a:t>, fresh tip, and check volume of each tube</a:t>
            </a:r>
            <a:endParaRPr/>
          </a:p>
          <a:p>
            <a:pPr indent="-225413" lvl="1" marL="45717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90"/>
              <a:buChar char="–"/>
            </a:pPr>
            <a:r>
              <a:rPr lang="en-US" sz="2100"/>
              <a:t>Load into pipette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90"/>
              <a:buFont typeface="Calibri"/>
              <a:buAutoNum type="arabicPeriod"/>
            </a:pPr>
            <a:r>
              <a:rPr lang="en-US" sz="2100"/>
              <a:t>Dispense into corresponding and labeled well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90"/>
              <a:buFont typeface="Calibri"/>
              <a:buAutoNum type="arabicPeriod"/>
            </a:pPr>
            <a:r>
              <a:rPr lang="en-US" sz="2100"/>
              <a:t>Run gel electrophoresis</a:t>
            </a:r>
            <a:endParaRPr/>
          </a:p>
        </p:txBody>
      </p:sp>
      <p:sp>
        <p:nvSpPr>
          <p:cNvPr id="670" name="Google Shape;670;p67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PART B </a:t>
            </a:r>
            <a:r>
              <a:rPr lang="en-US"/>
              <a:t>– SEPARATING DYES WITH GEL ELECTROPHORESIS</a:t>
            </a:r>
            <a:endParaRPr/>
          </a:p>
        </p:txBody>
      </p:sp>
      <p:pic>
        <p:nvPicPr>
          <p:cNvPr id="671" name="Google Shape;671;p6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7914" y="1280162"/>
            <a:ext cx="3152406" cy="31144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68"/>
          <p:cNvPicPr preferRelativeResize="0"/>
          <p:nvPr/>
        </p:nvPicPr>
        <p:blipFill rotWithShape="1">
          <a:blip r:embed="rId3">
            <a:alphaModFix/>
          </a:blip>
          <a:srcRect b="45923" l="2954" r="12152" t="2391"/>
          <a:stretch/>
        </p:blipFill>
        <p:spPr>
          <a:xfrm>
            <a:off x="2370636" y="-1"/>
            <a:ext cx="4658814" cy="461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69"/>
          <p:cNvPicPr preferRelativeResize="0"/>
          <p:nvPr/>
        </p:nvPicPr>
        <p:blipFill rotWithShape="1">
          <a:blip r:embed="rId3">
            <a:alphaModFix/>
          </a:blip>
          <a:srcRect b="2081" l="0" r="0" t="56080"/>
          <a:stretch/>
        </p:blipFill>
        <p:spPr>
          <a:xfrm>
            <a:off x="1400175" y="171451"/>
            <a:ext cx="6343650" cy="43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9"/>
          <p:cNvPicPr preferRelativeResize="0"/>
          <p:nvPr/>
        </p:nvPicPr>
        <p:blipFill rotWithShape="1">
          <a:blip r:embed="rId3">
            <a:alphaModFix/>
          </a:blip>
          <a:srcRect b="95456" l="-1014" r="1013" t="2189"/>
          <a:stretch/>
        </p:blipFill>
        <p:spPr>
          <a:xfrm>
            <a:off x="1400175" y="0"/>
            <a:ext cx="6343650" cy="24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"/>
          <p:cNvSpPr txBox="1"/>
          <p:nvPr>
            <p:ph type="title"/>
          </p:nvPr>
        </p:nvSpPr>
        <p:spPr>
          <a:xfrm>
            <a:off x="363538" y="440248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CHAPTER 1: OVERVIEW</a:t>
            </a:r>
            <a:endParaRPr/>
          </a:p>
        </p:txBody>
      </p:sp>
      <p:sp>
        <p:nvSpPr>
          <p:cNvPr id="449" name="Google Shape;449;p4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0" lvl="0" marL="231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Cloning a gene requires being able to dispense small and accurate volumes of enzymes, plasmids and media.</a:t>
            </a:r>
            <a:endParaRPr/>
          </a:p>
          <a:p>
            <a:pPr indent="-23177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In order to fully mimic the processes used by industry professionals, students should become proficient in these techniques during this first laboratory. </a:t>
            </a:r>
            <a:endParaRPr/>
          </a:p>
          <a:p>
            <a:pPr indent="-23177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This proficiency will help ensure that they can perform the remaining laboratories with confidence and accuracy.</a:t>
            </a:r>
            <a:endParaRPr/>
          </a:p>
        </p:txBody>
      </p:sp>
      <p:sp>
        <p:nvSpPr>
          <p:cNvPr id="450" name="Google Shape;450;p4"/>
          <p:cNvSpPr txBox="1"/>
          <p:nvPr/>
        </p:nvSpPr>
        <p:spPr>
          <a:xfrm>
            <a:off x="563409" y="4632629"/>
            <a:ext cx="7449344" cy="34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CHAPTER 1: </a:t>
            </a:r>
            <a:r>
              <a:rPr b="1" i="1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SOME TOOLS OF THE TRADE</a:t>
            </a:r>
            <a:endParaRPr b="1" i="0" sz="16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0"/>
          <p:cNvSpPr txBox="1"/>
          <p:nvPr>
            <p:ph idx="1" type="body"/>
          </p:nvPr>
        </p:nvSpPr>
        <p:spPr>
          <a:xfrm>
            <a:off x="363538" y="1280162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-US" sz="1800"/>
              <a:t>Method uses an electrical current and gel matrix to separate DNA</a:t>
            </a:r>
            <a:endParaRPr/>
          </a:p>
          <a:p>
            <a:pPr indent="-225412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85"/>
              <a:buChar char="–"/>
            </a:pPr>
            <a:r>
              <a:rPr lang="en-US" sz="1650"/>
              <a:t>Molecules are negatively charged</a:t>
            </a:r>
            <a:endParaRPr/>
          </a:p>
          <a:p>
            <a:pPr indent="-231764" lvl="2" marL="68894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•"/>
            </a:pPr>
            <a:r>
              <a:rPr lang="en-US" sz="1500"/>
              <a:t>Move towards positive (red) electrode</a:t>
            </a:r>
            <a:endParaRPr/>
          </a:p>
          <a:p>
            <a:pPr indent="-231764" lvl="2" marL="68894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•"/>
            </a:pPr>
            <a:r>
              <a:rPr lang="en-US" sz="1500"/>
              <a:t>More negative = move faster</a:t>
            </a:r>
            <a:endParaRPr/>
          </a:p>
          <a:p>
            <a:pPr indent="-231764" lvl="2" marL="68894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•"/>
            </a:pPr>
            <a:r>
              <a:rPr lang="en-US" sz="1500"/>
              <a:t>How does this relate to DNA??</a:t>
            </a:r>
            <a:endParaRPr/>
          </a:p>
          <a:p>
            <a:pPr indent="-225412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85"/>
              <a:buChar char="–"/>
            </a:pPr>
            <a:r>
              <a:rPr lang="en-US" sz="1650"/>
              <a:t>Sort out according to size </a:t>
            </a:r>
            <a:endParaRPr/>
          </a:p>
          <a:p>
            <a:pPr indent="-231764" lvl="2" marL="68894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•"/>
            </a:pPr>
            <a:r>
              <a:rPr lang="en-US" sz="1500"/>
              <a:t>Shape </a:t>
            </a:r>
            <a:endParaRPr/>
          </a:p>
          <a:p>
            <a:pPr indent="-231764" lvl="2" marL="68894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•"/>
            </a:pPr>
            <a:r>
              <a:rPr lang="en-US" sz="1500"/>
              <a:t>Degree of electro-negativity </a:t>
            </a:r>
            <a:endParaRPr/>
          </a:p>
        </p:txBody>
      </p:sp>
      <p:sp>
        <p:nvSpPr>
          <p:cNvPr id="688" name="Google Shape;688;p70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GEL ELECTROPHORESIS</a:t>
            </a:r>
            <a:endParaRPr/>
          </a:p>
        </p:txBody>
      </p:sp>
      <p:pic>
        <p:nvPicPr>
          <p:cNvPr id="689" name="Google Shape;689;p7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3786" t="0"/>
          <a:stretch/>
        </p:blipFill>
        <p:spPr>
          <a:xfrm>
            <a:off x="4628087" y="1632292"/>
            <a:ext cx="4377371" cy="24102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1"/>
          <p:cNvSpPr txBox="1"/>
          <p:nvPr>
            <p:ph idx="1" type="body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Remove tape before placing in the gel box (if needed)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Wells should be at the negative (black) end (run to red)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Buffer should just cover the gel – no dimples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Cover with 1X </a:t>
            </a:r>
            <a:r>
              <a:rPr lang="en-US">
                <a:solidFill>
                  <a:srgbClr val="FF0000"/>
                </a:solidFill>
              </a:rPr>
              <a:t>SB</a:t>
            </a:r>
            <a:r>
              <a:rPr lang="en-US"/>
              <a:t> buffer</a:t>
            </a:r>
            <a:endParaRPr/>
          </a:p>
          <a:p>
            <a:pPr indent="-231763" lvl="2" marL="68894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</a:pPr>
            <a:r>
              <a:rPr lang="en-US"/>
              <a:t>Sodium borate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Put the gel box in position </a:t>
            </a: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loading the wells</a:t>
            </a:r>
            <a:endParaRPr/>
          </a:p>
        </p:txBody>
      </p:sp>
      <p:sp>
        <p:nvSpPr>
          <p:cNvPr id="695" name="Google Shape;695;p71"/>
          <p:cNvSpPr txBox="1"/>
          <p:nvPr>
            <p:ph type="title"/>
          </p:nvPr>
        </p:nvSpPr>
        <p:spPr>
          <a:xfrm>
            <a:off x="363538" y="471027"/>
            <a:ext cx="84167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/>
              <a:t>SETTING UP THE GEL BOX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2"/>
          <p:cNvSpPr txBox="1"/>
          <p:nvPr>
            <p:ph idx="1" type="body"/>
          </p:nvPr>
        </p:nvSpPr>
        <p:spPr>
          <a:xfrm>
            <a:off x="363538" y="1188076"/>
            <a:ext cx="4132262" cy="320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55"/>
              <a:buChar char="•"/>
            </a:pPr>
            <a:r>
              <a:rPr lang="en-US" sz="1950"/>
              <a:t>Set micropipette to 10 </a:t>
            </a:r>
            <a:r>
              <a:rPr lang="en-US" sz="1950">
                <a:latin typeface="Trebuchet MS"/>
                <a:ea typeface="Trebuchet MS"/>
                <a:cs typeface="Trebuchet MS"/>
                <a:sym typeface="Trebuchet MS"/>
              </a:rPr>
              <a:t>μL </a:t>
            </a:r>
            <a:r>
              <a:rPr lang="en-US" sz="1950"/>
              <a:t>and load each sample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55"/>
              <a:buChar char="–"/>
            </a:pPr>
            <a:r>
              <a:rPr lang="en-US" sz="1950"/>
              <a:t>Record the wells and what is put into each well:</a:t>
            </a:r>
            <a:endParaRPr/>
          </a:p>
          <a:p>
            <a:pPr indent="-231764" lvl="0" marL="231764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755"/>
              <a:buChar char="•"/>
            </a:pPr>
            <a:r>
              <a:rPr lang="en-US" sz="1950"/>
              <a:t>Loading samples: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55"/>
              <a:buChar char="–"/>
            </a:pPr>
            <a:r>
              <a:rPr lang="en-US" sz="1950"/>
              <a:t>Center pipette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55"/>
              <a:buChar char="–"/>
            </a:pPr>
            <a:r>
              <a:rPr lang="en-US" sz="1950"/>
              <a:t>Depress plunger slowly 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55"/>
              <a:buChar char="–"/>
            </a:pPr>
            <a:r>
              <a:rPr lang="en-US" sz="1950"/>
              <a:t>Use two hands!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55"/>
              <a:buChar char="–"/>
            </a:pPr>
            <a:r>
              <a:rPr lang="en-US" sz="1950">
                <a:solidFill>
                  <a:srgbClr val="0070C0"/>
                </a:solidFill>
              </a:rPr>
              <a:t>Under buffer level, above gel well</a:t>
            </a:r>
            <a:endParaRPr/>
          </a:p>
          <a:p>
            <a:pPr indent="-231764" lvl="0" marL="231764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755"/>
              <a:buChar char="•"/>
            </a:pPr>
            <a:r>
              <a:rPr lang="en-US" sz="1950"/>
              <a:t>May be able to skip lanes</a:t>
            </a:r>
            <a:endParaRPr/>
          </a:p>
        </p:txBody>
      </p:sp>
      <p:sp>
        <p:nvSpPr>
          <p:cNvPr id="701" name="Google Shape;701;p72"/>
          <p:cNvSpPr txBox="1"/>
          <p:nvPr>
            <p:ph type="title"/>
          </p:nvPr>
        </p:nvSpPr>
        <p:spPr>
          <a:xfrm>
            <a:off x="363538" y="424860"/>
            <a:ext cx="8416782" cy="507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</a:pPr>
            <a:r>
              <a:rPr lang="en-US" sz="2700"/>
              <a:t>USING GEL ELECTROPHORESIS TO SEPARATE MOLECULES</a:t>
            </a:r>
            <a:endParaRPr/>
          </a:p>
        </p:txBody>
      </p:sp>
      <p:pic>
        <p:nvPicPr>
          <p:cNvPr id="702" name="Google Shape;70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5982" y="3115967"/>
            <a:ext cx="3958410" cy="1278670"/>
          </a:xfrm>
          <a:prstGeom prst="rect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3" name="Google Shape;703;p72"/>
          <p:cNvPicPr preferRelativeResize="0"/>
          <p:nvPr/>
        </p:nvPicPr>
        <p:blipFill rotWithShape="1">
          <a:blip r:embed="rId4">
            <a:alphaModFix/>
          </a:blip>
          <a:srcRect b="52203" l="0" r="0" t="0"/>
          <a:stretch/>
        </p:blipFill>
        <p:spPr>
          <a:xfrm>
            <a:off x="5776354" y="1069447"/>
            <a:ext cx="2277666" cy="19097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1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PIPETTING TECHNIQUE</a:t>
            </a:r>
            <a:endParaRPr/>
          </a:p>
        </p:txBody>
      </p:sp>
      <p:sp>
        <p:nvSpPr>
          <p:cNvPr id="709" name="Google Shape;709;p21"/>
          <p:cNvSpPr txBox="1"/>
          <p:nvPr>
            <p:ph idx="1" type="body"/>
          </p:nvPr>
        </p:nvSpPr>
        <p:spPr>
          <a:xfrm>
            <a:off x="465513" y="914400"/>
            <a:ext cx="8229599" cy="302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81" lvl="0" marL="1190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r>
              <a:rPr lang="en-US">
                <a:solidFill>
                  <a:srgbClr val="000000"/>
                </a:solidFill>
              </a:rPr>
              <a:t>Stability is the key to loading gels:</a:t>
            </a:r>
            <a:endParaRPr/>
          </a:p>
        </p:txBody>
      </p:sp>
      <p:pic>
        <p:nvPicPr>
          <p:cNvPr id="710" name="Google Shape;7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485900"/>
            <a:ext cx="19812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485900"/>
            <a:ext cx="1981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2"/>
          <p:cNvSpPr txBox="1"/>
          <p:nvPr>
            <p:ph type="title"/>
          </p:nvPr>
        </p:nvSpPr>
        <p:spPr>
          <a:xfrm>
            <a:off x="363538" y="290533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COMMON LOADING ERRORS</a:t>
            </a:r>
            <a:endParaRPr/>
          </a:p>
        </p:txBody>
      </p:sp>
      <p:sp>
        <p:nvSpPr>
          <p:cNvPr id="717" name="Google Shape;717;p22"/>
          <p:cNvSpPr txBox="1"/>
          <p:nvPr>
            <p:ph idx="1" type="body"/>
          </p:nvPr>
        </p:nvSpPr>
        <p:spPr>
          <a:xfrm>
            <a:off x="5010150" y="1314450"/>
            <a:ext cx="264795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1770" lvl="0" marL="23177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 should be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b="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not in well</a:t>
            </a:r>
            <a:endParaRPr/>
          </a:p>
          <a:p>
            <a:pPr indent="-92070" lvl="0" marL="23177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t/>
            </a:r>
            <a:endParaRPr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1770" lvl="0" marL="23177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punch the tip through gel</a:t>
            </a:r>
            <a:endParaRPr/>
          </a:p>
          <a:p>
            <a:pPr indent="-92070" lvl="0" marL="23177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t/>
            </a:r>
            <a:endParaRPr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1770" lvl="0" marL="23177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Dye spreading under well = punctured well</a:t>
            </a:r>
            <a:endParaRPr/>
          </a:p>
        </p:txBody>
      </p:sp>
      <p:pic>
        <p:nvPicPr>
          <p:cNvPr descr="mpa" id="718" name="Google Shape;7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055" y="857254"/>
            <a:ext cx="3120390" cy="4190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22"/>
          <p:cNvCxnSpPr/>
          <p:nvPr/>
        </p:nvCxnSpPr>
        <p:spPr>
          <a:xfrm flipH="1">
            <a:off x="3939194" y="2335661"/>
            <a:ext cx="971550" cy="997744"/>
          </a:xfrm>
          <a:prstGeom prst="straightConnector1">
            <a:avLst/>
          </a:prstGeom>
          <a:noFill/>
          <a:ln cap="flat" cmpd="sng" w="42500">
            <a:solidFill>
              <a:srgbClr val="FFC000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720" name="Google Shape;720;p22"/>
          <p:cNvCxnSpPr/>
          <p:nvPr/>
        </p:nvCxnSpPr>
        <p:spPr>
          <a:xfrm rot="10800000">
            <a:off x="2647462" y="3536191"/>
            <a:ext cx="2489803" cy="88158"/>
          </a:xfrm>
          <a:prstGeom prst="straightConnector1">
            <a:avLst/>
          </a:prstGeom>
          <a:noFill/>
          <a:ln cap="flat" cmpd="sng" w="42500">
            <a:solidFill>
              <a:srgbClr val="FFC00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21" name="Google Shape;721;p22"/>
          <p:cNvSpPr txBox="1"/>
          <p:nvPr/>
        </p:nvSpPr>
        <p:spPr>
          <a:xfrm>
            <a:off x="4663445" y="4844610"/>
            <a:ext cx="1982390" cy="2309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Courtesy: K. Schramm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3"/>
          <p:cNvSpPr txBox="1"/>
          <p:nvPr>
            <p:ph type="title"/>
          </p:nvPr>
        </p:nvSpPr>
        <p:spPr>
          <a:xfrm>
            <a:off x="363538" y="307157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PROPER LOADING OF THE GEL</a:t>
            </a:r>
            <a:endParaRPr/>
          </a:p>
        </p:txBody>
      </p:sp>
      <p:sp>
        <p:nvSpPr>
          <p:cNvPr id="727" name="Google Shape;727;p23"/>
          <p:cNvSpPr txBox="1"/>
          <p:nvPr>
            <p:ph idx="1" type="body"/>
          </p:nvPr>
        </p:nvSpPr>
        <p:spPr>
          <a:xfrm>
            <a:off x="4994563" y="1924916"/>
            <a:ext cx="3206981" cy="2040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81" lvl="0" marL="1190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r>
              <a:rPr b="0" lang="en-US">
                <a:solidFill>
                  <a:srgbClr val="000000"/>
                </a:solidFill>
              </a:rPr>
              <a:t>Tip in buffer, above well</a:t>
            </a:r>
            <a:endParaRPr/>
          </a:p>
          <a:p>
            <a:pPr indent="-2381" lvl="0" marL="1190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  <a:p>
            <a:pPr indent="-2381" lvl="0" marL="1190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  <a:p>
            <a:pPr indent="-2381" lvl="0" marL="1190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r>
              <a:rPr b="0" lang="en-US">
                <a:solidFill>
                  <a:srgbClr val="000000"/>
                </a:solidFill>
              </a:rPr>
              <a:t>Sample in well</a:t>
            </a:r>
            <a:endParaRPr/>
          </a:p>
        </p:txBody>
      </p:sp>
      <p:pic>
        <p:nvPicPr>
          <p:cNvPr descr="mpb" id="728" name="Google Shape;7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614" y="843028"/>
            <a:ext cx="3120390" cy="4190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23"/>
          <p:cNvCxnSpPr/>
          <p:nvPr/>
        </p:nvCxnSpPr>
        <p:spPr>
          <a:xfrm flipH="1">
            <a:off x="2857500" y="3132859"/>
            <a:ext cx="2137063" cy="611304"/>
          </a:xfrm>
          <a:prstGeom prst="straightConnector1">
            <a:avLst/>
          </a:prstGeom>
          <a:noFill/>
          <a:ln cap="flat" cmpd="sng" w="42500">
            <a:solidFill>
              <a:srgbClr val="FFC000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730" name="Google Shape;730;p23"/>
          <p:cNvCxnSpPr/>
          <p:nvPr/>
        </p:nvCxnSpPr>
        <p:spPr>
          <a:xfrm flipH="1">
            <a:off x="2814205" y="2368721"/>
            <a:ext cx="2223654" cy="1194481"/>
          </a:xfrm>
          <a:prstGeom prst="straightConnector1">
            <a:avLst/>
          </a:prstGeom>
          <a:noFill/>
          <a:ln cap="flat" cmpd="sng" w="42500">
            <a:solidFill>
              <a:srgbClr val="FFC00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31" name="Google Shape;731;p23"/>
          <p:cNvSpPr txBox="1"/>
          <p:nvPr/>
        </p:nvSpPr>
        <p:spPr>
          <a:xfrm>
            <a:off x="4705004" y="4802928"/>
            <a:ext cx="1982390" cy="2309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Courtesy: K. Schramm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8"/>
          <p:cNvSpPr txBox="1"/>
          <p:nvPr>
            <p:ph type="title"/>
          </p:nvPr>
        </p:nvSpPr>
        <p:spPr>
          <a:xfrm>
            <a:off x="261561" y="209644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SETTING UP GEL BOX</a:t>
            </a:r>
            <a:endParaRPr/>
          </a:p>
        </p:txBody>
      </p:sp>
      <p:sp>
        <p:nvSpPr>
          <p:cNvPr id="737" name="Google Shape;737;p18"/>
          <p:cNvSpPr txBox="1"/>
          <p:nvPr>
            <p:ph idx="1" type="body"/>
          </p:nvPr>
        </p:nvSpPr>
        <p:spPr>
          <a:xfrm>
            <a:off x="312548" y="702087"/>
            <a:ext cx="8831452" cy="2225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97644" lvl="0" marL="1976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/>
              <a:t>Different sites may use different gel boxes</a:t>
            </a:r>
            <a:endParaRPr/>
          </a:p>
          <a:p>
            <a:pPr indent="-197644" lvl="0" marL="197644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/>
              <a:t>Wells should be at the negative (black) end</a:t>
            </a:r>
            <a:endParaRPr/>
          </a:p>
          <a:p>
            <a:pPr indent="-197644" lvl="0" marL="197644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/>
              <a:t>Buffer should just cover the gel–no dimples.</a:t>
            </a:r>
            <a:endParaRPr/>
          </a:p>
          <a:p>
            <a:pPr indent="-197644" lvl="0" marL="197644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/>
              <a:t>Put the gel box in position </a:t>
            </a:r>
            <a:r>
              <a:rPr i="1" lang="en-US"/>
              <a:t>before</a:t>
            </a:r>
            <a:r>
              <a:rPr lang="en-US"/>
              <a:t> loading the wells.</a:t>
            </a:r>
            <a:endParaRPr/>
          </a:p>
          <a:p>
            <a:pPr indent="-197644" lvl="0" marL="197644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/>
              <a:t>Power supplies set to instructions from site</a:t>
            </a:r>
            <a:endParaRPr/>
          </a:p>
          <a:p>
            <a:pPr indent="-197644" lvl="0" marL="197644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/>
              <a:t>Always turn power supply off before opening gel box</a:t>
            </a:r>
            <a:endParaRPr/>
          </a:p>
        </p:txBody>
      </p:sp>
      <p:pic>
        <p:nvPicPr>
          <p:cNvPr id="738" name="Google Shape;7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7754" y="3029051"/>
            <a:ext cx="2500894" cy="1412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rmo Scientific Owl EasyCast B1A Mini Gel Electrophoresis Systems EasyCast:Gel" id="739" name="Google Shape;73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980" y="2998275"/>
            <a:ext cx="2162522" cy="1876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wl™ EC300XL2 Compact Power Supply" id="740" name="Google Shape;74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8212" y="2833630"/>
            <a:ext cx="1900062" cy="1607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3"/>
          <p:cNvSpPr txBox="1"/>
          <p:nvPr>
            <p:ph type="title"/>
          </p:nvPr>
        </p:nvSpPr>
        <p:spPr>
          <a:xfrm>
            <a:off x="363539" y="439717"/>
            <a:ext cx="8416925" cy="4928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3"/>
              <a:buFont typeface="Calibri"/>
              <a:buNone/>
            </a:pPr>
            <a:r>
              <a:rPr lang="en-US" sz="2603">
                <a:solidFill>
                  <a:schemeClr val="accent1"/>
                </a:solidFill>
              </a:rPr>
              <a:t>USING GEL ELECTROPHORESIS TO SEPARATE MOLECULES</a:t>
            </a:r>
            <a:endParaRPr/>
          </a:p>
        </p:txBody>
      </p:sp>
      <p:sp>
        <p:nvSpPr>
          <p:cNvPr id="746" name="Google Shape;746;p73"/>
          <p:cNvSpPr txBox="1"/>
          <p:nvPr>
            <p:ph idx="1" type="body"/>
          </p:nvPr>
        </p:nvSpPr>
        <p:spPr>
          <a:xfrm>
            <a:off x="525565" y="1139780"/>
            <a:ext cx="4555150" cy="3260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85"/>
              <a:buChar char="•"/>
            </a:pPr>
            <a:r>
              <a:rPr lang="en-US" sz="1650">
                <a:solidFill>
                  <a:schemeClr val="dk1"/>
                </a:solidFill>
              </a:rPr>
              <a:t>Close cover</a:t>
            </a:r>
            <a:endParaRPr/>
          </a:p>
          <a:p>
            <a:pPr indent="-231764" lvl="0" marL="231764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5"/>
              <a:buChar char="•"/>
            </a:pPr>
            <a:r>
              <a:rPr lang="en-US" sz="1650">
                <a:solidFill>
                  <a:schemeClr val="dk1"/>
                </a:solidFill>
              </a:rPr>
              <a:t>Connect electrical leads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Negative – black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solidFill>
                  <a:srgbClr val="FF0000"/>
                </a:solidFill>
              </a:rPr>
              <a:t>Positive - red</a:t>
            </a:r>
            <a:endParaRPr/>
          </a:p>
          <a:p>
            <a:pPr indent="-231764" lvl="0" marL="231764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5"/>
              <a:buChar char="•"/>
            </a:pPr>
            <a:r>
              <a:rPr lang="en-US" sz="1650">
                <a:solidFill>
                  <a:schemeClr val="dk1"/>
                </a:solidFill>
              </a:rPr>
              <a:t>Turn on power and set voltage to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5"/>
              <a:buNone/>
            </a:pPr>
            <a:r>
              <a:rPr lang="en-US" sz="1650">
                <a:solidFill>
                  <a:schemeClr val="dk1"/>
                </a:solidFill>
              </a:rPr>
              <a:t>	</a:t>
            </a:r>
            <a:r>
              <a:rPr lang="en-US" sz="1650">
                <a:solidFill>
                  <a:schemeClr val="accent1"/>
                </a:solidFill>
              </a:rPr>
              <a:t>130-135v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Check for bubbles 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</a:pPr>
            <a:r>
              <a:rPr lang="en-US" sz="1800">
                <a:solidFill>
                  <a:schemeClr val="dk1"/>
                </a:solidFill>
              </a:rPr>
              <a:t>After 3 minutes, check that dyes are moving</a:t>
            </a:r>
            <a:endParaRPr/>
          </a:p>
          <a:p>
            <a:pPr indent="-225413" lvl="1" marL="45717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</a:pPr>
            <a:r>
              <a:rPr lang="en-US" sz="1800">
                <a:solidFill>
                  <a:schemeClr val="dk1"/>
                </a:solidFill>
              </a:rPr>
              <a:t>Turn off after roughly 10-15 minutes</a:t>
            </a:r>
            <a:endParaRPr/>
          </a:p>
          <a:p>
            <a:pPr indent="-231764" lvl="2" marL="688941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3"/>
              <a:buChar char="•"/>
            </a:pPr>
            <a:r>
              <a:rPr lang="en-US" sz="1425">
                <a:solidFill>
                  <a:schemeClr val="dk1"/>
                </a:solidFill>
              </a:rPr>
              <a:t>Should see all three dyes</a:t>
            </a:r>
            <a:endParaRPr/>
          </a:p>
          <a:p>
            <a:pPr indent="-231764" lvl="0" marL="231764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5"/>
              <a:buChar char="•"/>
            </a:pPr>
            <a:r>
              <a:rPr lang="en-US" sz="1650">
                <a:solidFill>
                  <a:schemeClr val="dk1"/>
                </a:solidFill>
              </a:rPr>
              <a:t>Turn off power and record results</a:t>
            </a:r>
            <a:endParaRPr/>
          </a:p>
        </p:txBody>
      </p:sp>
      <p:pic>
        <p:nvPicPr>
          <p:cNvPr id="747" name="Google Shape;74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4831" y="1018600"/>
            <a:ext cx="1637109" cy="218360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748" name="Google Shape;74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5397" y="3288198"/>
            <a:ext cx="2735067" cy="1208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4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SOLUTIONS</a:t>
            </a:r>
            <a:endParaRPr/>
          </a:p>
        </p:txBody>
      </p:sp>
      <p:sp>
        <p:nvSpPr>
          <p:cNvPr id="754" name="Google Shape;754;p74"/>
          <p:cNvSpPr txBox="1"/>
          <p:nvPr>
            <p:ph idx="1" type="body"/>
          </p:nvPr>
        </p:nvSpPr>
        <p:spPr>
          <a:xfrm>
            <a:off x="363539" y="1011133"/>
            <a:ext cx="5856957" cy="3389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Dyes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rgbClr val="FF9900"/>
                </a:solidFill>
              </a:rPr>
              <a:t>Orange G = 408.40 atomic units (au)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rgbClr val="9933FF"/>
                </a:solidFill>
              </a:rPr>
              <a:t>Bromophenol blue = 669.98 au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rgbClr val="00A5CC"/>
                </a:solidFill>
              </a:rPr>
              <a:t>Xylene cyanole = 538.62 au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accent1"/>
                </a:solidFill>
              </a:rPr>
              <a:t>Heavier molecules move slower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Molecules with more negative electric charge will move faster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Solution 1: 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chemeClr val="dk1"/>
                </a:solidFill>
              </a:rPr>
              <a:t>bromophenol blue, xylene cyanole, glycerin, water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Solution 2: 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chemeClr val="dk1"/>
                </a:solidFill>
              </a:rPr>
              <a:t>bromophenol blue, xylene cyanole, orange G, glycerin, water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Solution 3: 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chemeClr val="dk1"/>
                </a:solidFill>
              </a:rPr>
              <a:t>xylene cyanole, glycerin, water</a:t>
            </a:r>
            <a:endParaRPr/>
          </a:p>
        </p:txBody>
      </p:sp>
      <p:pic>
        <p:nvPicPr>
          <p:cNvPr id="755" name="Google Shape;75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669" y="0"/>
            <a:ext cx="2521331" cy="4400551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74"/>
          <p:cNvSpPr/>
          <p:nvPr/>
        </p:nvSpPr>
        <p:spPr>
          <a:xfrm>
            <a:off x="8229601" y="4903149"/>
            <a:ext cx="1017907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K. Schramm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5"/>
          <p:cNvSpPr txBox="1"/>
          <p:nvPr>
            <p:ph idx="1" type="body"/>
          </p:nvPr>
        </p:nvSpPr>
        <p:spPr>
          <a:xfrm>
            <a:off x="5225603" y="1280162"/>
            <a:ext cx="364150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r>
              <a:rPr lang="en-US"/>
              <a:t>Which dye do you predict has the largest molecular weight?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500"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95"/>
              <a:buFont typeface="Calibri"/>
              <a:buAutoNum type="alphaUcPeriod"/>
            </a:pPr>
            <a:r>
              <a:rPr lang="en-US" sz="1550">
                <a:solidFill>
                  <a:srgbClr val="FF9900"/>
                </a:solidFill>
              </a:rPr>
              <a:t>Orange 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95"/>
              <a:buFont typeface="Calibri"/>
              <a:buAutoNum type="alphaUcPeriod"/>
            </a:pPr>
            <a:r>
              <a:rPr lang="en-US" sz="1550">
                <a:solidFill>
                  <a:srgbClr val="9933FF"/>
                </a:solidFill>
              </a:rPr>
              <a:t>Bromophenol blue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95"/>
              <a:buFont typeface="Calibri"/>
              <a:buAutoNum type="alphaUcPeriod"/>
            </a:pPr>
            <a:r>
              <a:rPr lang="en-US" sz="1550">
                <a:solidFill>
                  <a:srgbClr val="00A5CC"/>
                </a:solidFill>
              </a:rPr>
              <a:t>Xylene cyanole</a:t>
            </a:r>
            <a:endParaRPr sz="1550">
              <a:solidFill>
                <a:srgbClr val="00A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  <a:p>
            <a:pPr indent="-10603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sp>
        <p:nvSpPr>
          <p:cNvPr id="763" name="Google Shape;763;p75"/>
          <p:cNvSpPr txBox="1"/>
          <p:nvPr>
            <p:ph type="title"/>
          </p:nvPr>
        </p:nvSpPr>
        <p:spPr>
          <a:xfrm>
            <a:off x="363538" y="440249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91425" spcFirstLastPara="1" rIns="9142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3"/>
              <a:buFont typeface="Calibri"/>
              <a:buNone/>
            </a:pPr>
            <a:r>
              <a:rPr lang="en-US" sz="2603">
                <a:latin typeface="Calibri"/>
                <a:ea typeface="Calibri"/>
                <a:cs typeface="Calibri"/>
                <a:sym typeface="Calibri"/>
              </a:rPr>
              <a:t>LET’S PLAY</a:t>
            </a:r>
            <a:endParaRPr sz="2603"/>
          </a:p>
        </p:txBody>
      </p:sp>
      <p:sp>
        <p:nvSpPr>
          <p:cNvPr id="764" name="Google Shape;764;p75"/>
          <p:cNvSpPr/>
          <p:nvPr/>
        </p:nvSpPr>
        <p:spPr>
          <a:xfrm>
            <a:off x="1035297" y="2095399"/>
            <a:ext cx="542925" cy="2428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pic>
        <p:nvPicPr>
          <p:cNvPr id="765" name="Google Shape;765;p75"/>
          <p:cNvPicPr preferRelativeResize="0"/>
          <p:nvPr/>
        </p:nvPicPr>
        <p:blipFill rotWithShape="1">
          <a:blip r:embed="rId3">
            <a:alphaModFix/>
          </a:blip>
          <a:srcRect b="17734" l="17917" r="6091" t="7620"/>
          <a:stretch/>
        </p:blipFill>
        <p:spPr>
          <a:xfrm>
            <a:off x="363538" y="1514546"/>
            <a:ext cx="4137025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75"/>
          <p:cNvSpPr/>
          <p:nvPr/>
        </p:nvSpPr>
        <p:spPr>
          <a:xfrm>
            <a:off x="592385" y="2995513"/>
            <a:ext cx="442912" cy="26074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 scaled="0"/>
          </a:gra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67" name="Google Shape;767;p75"/>
          <p:cNvSpPr/>
          <p:nvPr/>
        </p:nvSpPr>
        <p:spPr>
          <a:xfrm>
            <a:off x="592385" y="2631182"/>
            <a:ext cx="442912" cy="21669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 scaled="0"/>
          </a:gra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68" name="Google Shape;768;p75"/>
          <p:cNvSpPr/>
          <p:nvPr/>
        </p:nvSpPr>
        <p:spPr>
          <a:xfrm>
            <a:off x="614610" y="2270422"/>
            <a:ext cx="442912" cy="27027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 scaled="0"/>
          </a:gra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69" name="Google Shape;769;p75"/>
          <p:cNvSpPr/>
          <p:nvPr/>
        </p:nvSpPr>
        <p:spPr>
          <a:xfrm>
            <a:off x="444321" y="3869021"/>
            <a:ext cx="4056242" cy="3037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"/>
          <p:cNvSpPr txBox="1"/>
          <p:nvPr>
            <p:ph type="title"/>
          </p:nvPr>
        </p:nvSpPr>
        <p:spPr>
          <a:xfrm>
            <a:off x="363538" y="440248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CHAPTER 1: LEARNING GOALS</a:t>
            </a:r>
            <a:endParaRPr/>
          </a:p>
        </p:txBody>
      </p:sp>
      <p:sp>
        <p:nvSpPr>
          <p:cNvPr id="456" name="Google Shape;456;p5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0" lvl="0" marL="231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Use micropipettes and technique of gel electrophoresis correctly </a:t>
            </a:r>
            <a:endParaRPr/>
          </a:p>
          <a:p>
            <a:pPr indent="-23177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Explain importance of micropipettes and gel electrophoresis in genetic engineering </a:t>
            </a:r>
            <a:endParaRPr/>
          </a:p>
          <a:p>
            <a:pPr indent="-23177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Describe how gel electrophoresis separates DNA</a:t>
            </a:r>
            <a:endParaRPr/>
          </a:p>
          <a:p>
            <a:pPr indent="-23177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Explain how genetic engineering can be used to treat some genetic diseases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6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SOLUTIONS</a:t>
            </a:r>
            <a:endParaRPr/>
          </a:p>
        </p:txBody>
      </p:sp>
      <p:sp>
        <p:nvSpPr>
          <p:cNvPr id="775" name="Google Shape;775;p76"/>
          <p:cNvSpPr txBox="1"/>
          <p:nvPr>
            <p:ph idx="1" type="body"/>
          </p:nvPr>
        </p:nvSpPr>
        <p:spPr>
          <a:xfrm>
            <a:off x="363539" y="1011133"/>
            <a:ext cx="5856957" cy="3389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Dyes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rgbClr val="FF9900"/>
                </a:solidFill>
              </a:rPr>
              <a:t>Orange G = 408.40 atomic units (au)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rgbClr val="9933FF"/>
                </a:solidFill>
              </a:rPr>
              <a:t>Bromophenol blue = 669.98 au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rgbClr val="00A5CC"/>
                </a:solidFill>
              </a:rPr>
              <a:t>Xylene cyanole = 538.62 au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accent1"/>
                </a:solidFill>
              </a:rPr>
              <a:t>Heavier molecules move slower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Molecules with more negative electric charge will move faster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Solution 1: 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chemeClr val="dk1"/>
                </a:solidFill>
              </a:rPr>
              <a:t>bromophenol blue, xylene cyanole, glycerin, water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Solution 2: 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chemeClr val="dk1"/>
                </a:solidFill>
              </a:rPr>
              <a:t>bromophenol blue, xylene cyanole, orange G, glycerin, water</a:t>
            </a:r>
            <a:endParaRPr/>
          </a:p>
          <a:p>
            <a:pPr indent="-231764" lvl="0" marL="231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</a:pPr>
            <a:r>
              <a:rPr lang="en-US" sz="1500">
                <a:solidFill>
                  <a:schemeClr val="dk1"/>
                </a:solidFill>
              </a:rPr>
              <a:t>Solution 3: </a:t>
            </a:r>
            <a:endParaRPr/>
          </a:p>
          <a:p>
            <a:pPr indent="-225413" lvl="1" marL="45717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Char char="–"/>
            </a:pPr>
            <a:r>
              <a:rPr lang="en-US" sz="1350">
                <a:solidFill>
                  <a:schemeClr val="dk1"/>
                </a:solidFill>
              </a:rPr>
              <a:t>xylene cyanole, glycerin, water</a:t>
            </a:r>
            <a:endParaRPr/>
          </a:p>
        </p:txBody>
      </p:sp>
      <p:pic>
        <p:nvPicPr>
          <p:cNvPr id="776" name="Google Shape;77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669" y="0"/>
            <a:ext cx="2521331" cy="4400551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76"/>
          <p:cNvSpPr/>
          <p:nvPr/>
        </p:nvSpPr>
        <p:spPr>
          <a:xfrm>
            <a:off x="8229601" y="4903149"/>
            <a:ext cx="1017907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K. Schramm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7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91425" spcFirstLastPara="1" rIns="9142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3"/>
              <a:buFont typeface="Calibri"/>
              <a:buNone/>
            </a:pPr>
            <a:r>
              <a:rPr lang="en-US" sz="2603">
                <a:latin typeface="Calibri"/>
                <a:ea typeface="Calibri"/>
                <a:cs typeface="Calibri"/>
                <a:sym typeface="Calibri"/>
              </a:rPr>
              <a:t> SOLUTION</a:t>
            </a:r>
            <a:endParaRPr/>
          </a:p>
        </p:txBody>
      </p:sp>
      <p:sp>
        <p:nvSpPr>
          <p:cNvPr id="784" name="Google Shape;784;p77"/>
          <p:cNvSpPr/>
          <p:nvPr/>
        </p:nvSpPr>
        <p:spPr>
          <a:xfrm>
            <a:off x="1170567" y="2066422"/>
            <a:ext cx="542925" cy="2428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85" name="Google Shape;785;p77"/>
          <p:cNvSpPr txBox="1"/>
          <p:nvPr/>
        </p:nvSpPr>
        <p:spPr>
          <a:xfrm>
            <a:off x="5195885" y="1507595"/>
            <a:ext cx="387508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Bromophenol blue (</a:t>
            </a:r>
            <a:r>
              <a:rPr b="0" i="0" lang="en-US" sz="2100" u="none" cap="none" strike="noStrike">
                <a:solidFill>
                  <a:srgbClr val="9933FF"/>
                </a:solidFill>
                <a:latin typeface="Calibri"/>
                <a:ea typeface="Calibri"/>
                <a:cs typeface="Calibri"/>
                <a:sym typeface="Calibri"/>
              </a:rPr>
              <a:t>purple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is more negatively charged than xylene cyanole (</a:t>
            </a:r>
            <a:r>
              <a:rPr b="0" i="0" lang="en-US" sz="2100" u="none" cap="none" strike="noStrike">
                <a:solidFill>
                  <a:srgbClr val="00A5CC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due to negatively charged bromine ions. Therefore, it travels farther than the smaller xylene cyanole.</a:t>
            </a:r>
            <a:endParaRPr/>
          </a:p>
        </p:txBody>
      </p:sp>
      <p:pic>
        <p:nvPicPr>
          <p:cNvPr id="786" name="Google Shape;786;p77"/>
          <p:cNvPicPr preferRelativeResize="0"/>
          <p:nvPr/>
        </p:nvPicPr>
        <p:blipFill rotWithShape="1">
          <a:blip r:embed="rId3">
            <a:alphaModFix/>
          </a:blip>
          <a:srcRect b="17734" l="17917" r="6091" t="7620"/>
          <a:stretch/>
        </p:blipFill>
        <p:spPr>
          <a:xfrm>
            <a:off x="403926" y="1476379"/>
            <a:ext cx="4137024" cy="2190749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77"/>
          <p:cNvSpPr/>
          <p:nvPr/>
        </p:nvSpPr>
        <p:spPr>
          <a:xfrm>
            <a:off x="727655" y="2966536"/>
            <a:ext cx="442912" cy="26074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 scaled="0"/>
          </a:gra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88" name="Google Shape;788;p77"/>
          <p:cNvSpPr/>
          <p:nvPr/>
        </p:nvSpPr>
        <p:spPr>
          <a:xfrm>
            <a:off x="727655" y="2602204"/>
            <a:ext cx="442912" cy="21669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 scaled="0"/>
          </a:gra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89" name="Google Shape;789;p77"/>
          <p:cNvSpPr/>
          <p:nvPr/>
        </p:nvSpPr>
        <p:spPr>
          <a:xfrm>
            <a:off x="749880" y="2241444"/>
            <a:ext cx="442912" cy="27027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 scaled="0"/>
          </a:gra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90" name="Google Shape;790;p77"/>
          <p:cNvSpPr/>
          <p:nvPr/>
        </p:nvSpPr>
        <p:spPr>
          <a:xfrm>
            <a:off x="444321" y="3869021"/>
            <a:ext cx="4056242" cy="3037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0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VIDEO RESOURCES</a:t>
            </a:r>
            <a:endParaRPr/>
          </a:p>
        </p:txBody>
      </p:sp>
      <p:pic>
        <p:nvPicPr>
          <p:cNvPr id="796" name="Google Shape;7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3495" y="2400300"/>
            <a:ext cx="2503147" cy="1665628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30"/>
          <p:cNvSpPr txBox="1"/>
          <p:nvPr/>
        </p:nvSpPr>
        <p:spPr>
          <a:xfrm>
            <a:off x="363537" y="1063229"/>
            <a:ext cx="833157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variety of video resources are available to help explain the finer points of the techniques used by both teachers and students during this laboratory.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0"/>
          <p:cNvSpPr txBox="1"/>
          <p:nvPr>
            <p:ph idx="1" type="body"/>
          </p:nvPr>
        </p:nvSpPr>
        <p:spPr>
          <a:xfrm>
            <a:off x="737754" y="2418913"/>
            <a:ext cx="5029200" cy="1767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083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Pouring a Gel</a:t>
            </a:r>
            <a:endParaRPr sz="1800">
              <a:solidFill>
                <a:srgbClr val="000000"/>
              </a:solidFill>
            </a:endParaRPr>
          </a:p>
          <a:p>
            <a:pPr indent="-342900" lvl="0" marL="50839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Using an Electrophoresis Box</a:t>
            </a:r>
            <a:endParaRPr sz="1800">
              <a:solidFill>
                <a:srgbClr val="000000"/>
              </a:solidFill>
            </a:endParaRPr>
          </a:p>
          <a:p>
            <a:pPr indent="-342900" lvl="0" marL="50839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u="sng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Loading a Gel</a:t>
            </a:r>
            <a:endParaRPr sz="1800"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"/>
          <p:cNvSpPr txBox="1"/>
          <p:nvPr>
            <p:ph type="title"/>
          </p:nvPr>
        </p:nvSpPr>
        <p:spPr>
          <a:xfrm>
            <a:off x="363538" y="440248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CHAPTER 1: KEY IDEAS</a:t>
            </a:r>
            <a:endParaRPr/>
          </a:p>
        </p:txBody>
      </p:sp>
      <p:sp>
        <p:nvSpPr>
          <p:cNvPr id="462" name="Google Shape;462;p6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0" lvl="0" marL="231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Core of genetic engineering: carefully planned changes to DNA lead to production of specific proteins.</a:t>
            </a:r>
            <a:endParaRPr/>
          </a:p>
          <a:p>
            <a:pPr indent="-23177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Genetic disease can be treated using proteins produced by bacteria whose DNA has been changed by the addition of the corresponding human gene. </a:t>
            </a:r>
            <a:endParaRPr/>
          </a:p>
          <a:p>
            <a:pPr indent="-23177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Those who carry out genetic engineering use very specific tools and have well-honed laboratory skills. </a:t>
            </a:r>
            <a:endParaRPr/>
          </a:p>
          <a:p>
            <a:pPr indent="-23177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Micropipettes are used to measure and transfer very small volumes of liquids.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0" lvl="0" marL="231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The tools and techniques learned in this laboratory are fundamental to molecular biology and the biotechnology industry. </a:t>
            </a:r>
            <a:endParaRPr/>
          </a:p>
          <a:p>
            <a:pPr indent="-23177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Creating recombinant DNA relies on research and development teams employing these tools and techniques on a daily basis. </a:t>
            </a:r>
            <a:endParaRPr/>
          </a:p>
        </p:txBody>
      </p:sp>
      <p:sp>
        <p:nvSpPr>
          <p:cNvPr id="468" name="Google Shape;468;p28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CHAPTER 1: CONNECTIONS TO INDUSTRY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"/>
          <p:cNvSpPr txBox="1"/>
          <p:nvPr>
            <p:ph idx="1" type="body"/>
          </p:nvPr>
        </p:nvSpPr>
        <p:spPr>
          <a:xfrm>
            <a:off x="363538" y="932608"/>
            <a:ext cx="8416782" cy="3462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1800"/>
              <a:t>Instruct students on the proper use of pipettes by employing a variety of available curriculum resources including hands-on practice laboratories and videos. </a:t>
            </a:r>
            <a:endParaRPr/>
          </a:p>
          <a:p>
            <a:pPr indent="-106040" lvl="0" marL="2317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sp>
        <p:nvSpPr>
          <p:cNvPr id="474" name="Google Shape;474;p7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USING THE MICROPIPETTE</a:t>
            </a:r>
            <a:endParaRPr/>
          </a:p>
        </p:txBody>
      </p:sp>
      <p:pic>
        <p:nvPicPr>
          <p:cNvPr id="475" name="Google Shape;4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078" y="1849695"/>
            <a:ext cx="3566160" cy="2004398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"/>
          <p:cNvSpPr txBox="1"/>
          <p:nvPr/>
        </p:nvSpPr>
        <p:spPr>
          <a:xfrm>
            <a:off x="3092595" y="4124365"/>
            <a:ext cx="2781126" cy="540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431"/>
              </a:buClr>
              <a:buSzPts val="731"/>
              <a:buFont typeface="Arial"/>
              <a:buNone/>
            </a:pPr>
            <a:r>
              <a:rPr b="0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b="0" i="0" lang="en-US" sz="2175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Video 1</a:t>
            </a:r>
            <a:r>
              <a:rPr b="0" i="0" lang="en-US" sz="2175" u="none" cap="none" strike="noStrike">
                <a:solidFill>
                  <a:srgbClr val="3B643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US" sz="2175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Video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"/>
          <p:cNvSpPr/>
          <p:nvPr/>
        </p:nvSpPr>
        <p:spPr>
          <a:xfrm>
            <a:off x="6034322" y="4290276"/>
            <a:ext cx="463832" cy="374631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25400">
            <a:solidFill>
              <a:srgbClr val="0048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TYPES OF MICROPIPETTES</a:t>
            </a:r>
            <a:endParaRPr/>
          </a:p>
        </p:txBody>
      </p:sp>
      <p:pic>
        <p:nvPicPr>
          <p:cNvPr id="484" name="Google Shape;4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35" y="1068563"/>
            <a:ext cx="2363391" cy="315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3108" y="1931171"/>
            <a:ext cx="1901428" cy="142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0385" y="742927"/>
            <a:ext cx="2106216" cy="380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6"/>
          <p:cNvSpPr txBox="1"/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THE DIGITAL MICROPIPETTE</a:t>
            </a:r>
            <a:endParaRPr/>
          </a:p>
        </p:txBody>
      </p:sp>
      <p:sp>
        <p:nvSpPr>
          <p:cNvPr id="492" name="Google Shape;492;p56"/>
          <p:cNvSpPr txBox="1"/>
          <p:nvPr/>
        </p:nvSpPr>
        <p:spPr>
          <a:xfrm>
            <a:off x="363538" y="1085851"/>
            <a:ext cx="4738301" cy="327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64" lvl="0" marL="23176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980"/>
              <a:buFont typeface="Arial"/>
              <a:buChar char="•"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Micropipettes</a:t>
            </a:r>
            <a:endParaRPr/>
          </a:p>
          <a:p>
            <a:pPr indent="-225413" lvl="1" marL="45717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 small quantities of liquid</a:t>
            </a:r>
            <a:endParaRPr/>
          </a:p>
          <a:p>
            <a:pPr indent="-225413" lvl="1" marL="45717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with proper tip</a:t>
            </a:r>
            <a:endParaRPr/>
          </a:p>
          <a:p>
            <a:pPr indent="-231763" lvl="2" marL="68894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3C3"/>
              </a:buClr>
              <a:buSzPts val="162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 connection!</a:t>
            </a:r>
            <a:endParaRPr/>
          </a:p>
          <a:p>
            <a:pPr indent="-225413" lvl="1" marL="45717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lay down or point tip upward with fluid inside</a:t>
            </a:r>
            <a:endParaRPr/>
          </a:p>
          <a:p>
            <a:pPr indent="-231764" lvl="0" marL="23176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3C3"/>
              </a:buClr>
              <a:buSzPts val="1980"/>
              <a:buFont typeface="Arial"/>
              <a:buChar char="•"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P-20</a:t>
            </a:r>
            <a:endParaRPr/>
          </a:p>
          <a:p>
            <a:pPr indent="-225413" lvl="1" marL="45717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Dispense liquid </a:t>
            </a:r>
            <a:r>
              <a:rPr b="1" i="1" lang="en-US" sz="2000" u="none" cap="none" strike="noStrike">
                <a:solidFill>
                  <a:srgbClr val="0063C3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2 and 20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μL</a:t>
            </a:r>
            <a:endParaRPr b="1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5413" lvl="1" marL="45717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 much quantity can contaminate the barrel </a:t>
            </a:r>
            <a:endParaRPr/>
          </a:p>
          <a:p>
            <a:pPr indent="-111113" lvl="1" marL="45717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56"/>
          <p:cNvPicPr preferRelativeResize="0"/>
          <p:nvPr/>
        </p:nvPicPr>
        <p:blipFill rotWithShape="1">
          <a:blip r:embed="rId3">
            <a:alphaModFix/>
          </a:blip>
          <a:srcRect b="6250" l="0" r="1249" t="11110"/>
          <a:stretch/>
        </p:blipFill>
        <p:spPr>
          <a:xfrm rot="5400000">
            <a:off x="6095223" y="1975110"/>
            <a:ext cx="1917408" cy="123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6"/>
          <p:cNvPicPr preferRelativeResize="0"/>
          <p:nvPr/>
        </p:nvPicPr>
        <p:blipFill rotWithShape="1">
          <a:blip r:embed="rId4">
            <a:alphaModFix/>
          </a:blip>
          <a:srcRect b="-3283" l="0" r="21887" t="1"/>
          <a:stretch/>
        </p:blipFill>
        <p:spPr>
          <a:xfrm rot="-5400000">
            <a:off x="4805137" y="2387065"/>
            <a:ext cx="1926856" cy="140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6"/>
          <p:cNvPicPr preferRelativeResize="0"/>
          <p:nvPr/>
        </p:nvPicPr>
        <p:blipFill rotWithShape="1">
          <a:blip r:embed="rId5">
            <a:alphaModFix/>
          </a:blip>
          <a:srcRect b="6544" l="-1037" r="4103" t="0"/>
          <a:stretch/>
        </p:blipFill>
        <p:spPr>
          <a:xfrm rot="5400000">
            <a:off x="7364129" y="1389634"/>
            <a:ext cx="2004169" cy="1396603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56"/>
          <p:cNvSpPr txBox="1"/>
          <p:nvPr/>
        </p:nvSpPr>
        <p:spPr>
          <a:xfrm>
            <a:off x="8065294" y="3201432"/>
            <a:ext cx="71517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Locked</a:t>
            </a:r>
            <a:endParaRPr/>
          </a:p>
        </p:txBody>
      </p:sp>
      <p:sp>
        <p:nvSpPr>
          <p:cNvPr id="497" name="Google Shape;497;p56"/>
          <p:cNvSpPr txBox="1"/>
          <p:nvPr/>
        </p:nvSpPr>
        <p:spPr>
          <a:xfrm>
            <a:off x="5473114" y="4093723"/>
            <a:ext cx="91176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Unlocked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ABE_PowerPoint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BE_PowerPoint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2017-12-07T00:03:58Z</dcterms:created>
  <dc:creator>Ross, Angela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0x010100844DCD056099374F9240A2183AC53A7C</vt:lpwstr>
  </property>
  <property fmtid="{D5CDD505-2E9C-101B-9397-08002B2CF9AE}" pid="3" name="Order">
    <vt:r8>576500.0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