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  <p:sldMasterId id="2147483673" r:id="rId5"/>
    <p:sldMasterId id="214748368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6" roundtripDataSignature="AMtx7mjFYw2TZ4ooPHf1jPERB4F+KYws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1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1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1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1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1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2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2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 txBox="1"/>
          <p:nvPr>
            <p:ph idx="1" type="body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0"/>
          <p:cNvSpPr txBox="1"/>
          <p:nvPr>
            <p:ph idx="1" type="body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667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2" type="body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b="1" sz="32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7267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Section Slide_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1"/>
          <p:cNvSpPr txBox="1"/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b="1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/>
          <p:nvPr/>
        </p:nvSpPr>
        <p:spPr>
          <a:xfrm>
            <a:off x="0" y="1343611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2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3"/>
          <p:cNvSpPr txBox="1"/>
          <p:nvPr>
            <p:ph idx="1" type="body"/>
          </p:nvPr>
        </p:nvSpPr>
        <p:spPr>
          <a:xfrm>
            <a:off x="484719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43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3"/>
          <p:cNvSpPr txBox="1"/>
          <p:nvPr>
            <p:ph idx="2" type="body"/>
          </p:nvPr>
        </p:nvSpPr>
        <p:spPr>
          <a:xfrm>
            <a:off x="6197414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ntent">
  <p:cSld name="Sub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4"/>
          <p:cNvSpPr txBox="1"/>
          <p:nvPr>
            <p:ph idx="1" type="body"/>
          </p:nvPr>
        </p:nvSpPr>
        <p:spPr>
          <a:xfrm>
            <a:off x="484721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44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4"/>
          <p:cNvSpPr txBox="1"/>
          <p:nvPr>
            <p:ph idx="2" type="body"/>
          </p:nvPr>
        </p:nvSpPr>
        <p:spPr>
          <a:xfrm>
            <a:off x="484721" y="1528236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ubtitle and Content">
  <p:cSld name="Two Subtitle and Conte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5"/>
          <p:cNvSpPr txBox="1"/>
          <p:nvPr>
            <p:ph idx="1" type="body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5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5"/>
          <p:cNvSpPr txBox="1"/>
          <p:nvPr>
            <p:ph idx="2" type="body"/>
          </p:nvPr>
        </p:nvSpPr>
        <p:spPr>
          <a:xfrm>
            <a:off x="484717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45"/>
          <p:cNvSpPr txBox="1"/>
          <p:nvPr>
            <p:ph idx="3" type="body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5"/>
          <p:cNvSpPr txBox="1"/>
          <p:nvPr>
            <p:ph idx="4" type="body"/>
          </p:nvPr>
        </p:nvSpPr>
        <p:spPr>
          <a:xfrm>
            <a:off x="6196499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">
  <p:cSld name="Image and Takeaway (right)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/>
          <p:nvPr>
            <p:ph idx="2" type="pic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6"/>
          <p:cNvSpPr txBox="1"/>
          <p:nvPr>
            <p:ph idx="1" type="body"/>
          </p:nvPr>
        </p:nvSpPr>
        <p:spPr>
          <a:xfrm>
            <a:off x="8093325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indent="-38101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indent="-350501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indent="-335299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46"/>
          <p:cNvSpPr txBox="1"/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b="1" sz="3466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(bottom)">
  <p:cSld name="Takeaway (bottom)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7"/>
          <p:cNvSpPr txBox="1"/>
          <p:nvPr>
            <p:ph idx="1" type="body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47"/>
          <p:cNvSpPr txBox="1"/>
          <p:nvPr>
            <p:ph idx="2" type="body"/>
          </p:nvPr>
        </p:nvSpPr>
        <p:spPr>
          <a:xfrm>
            <a:off x="484721" y="1706881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47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Takeaway">
  <p:cSld name="Subtitle and Takeawa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8"/>
          <p:cNvSpPr txBox="1"/>
          <p:nvPr>
            <p:ph idx="1" type="body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48"/>
          <p:cNvSpPr txBox="1"/>
          <p:nvPr>
            <p:ph idx="2" type="body"/>
          </p:nvPr>
        </p:nvSpPr>
        <p:spPr>
          <a:xfrm>
            <a:off x="484721" y="2072642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48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48"/>
          <p:cNvSpPr txBox="1"/>
          <p:nvPr>
            <p:ph idx="3" type="body"/>
          </p:nvPr>
        </p:nvSpPr>
        <p:spPr>
          <a:xfrm>
            <a:off x="484721" y="1528236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left)">
  <p:cSld name="Content and Takeaway (left)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3452094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 txBox="1"/>
          <p:nvPr>
            <p:ph idx="1" type="body"/>
          </p:nvPr>
        </p:nvSpPr>
        <p:spPr>
          <a:xfrm>
            <a:off x="3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274300" spcFirstLastPara="1" rIns="91425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indent="-350501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indent="-335299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49"/>
          <p:cNvSpPr txBox="1"/>
          <p:nvPr>
            <p:ph idx="2" type="body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4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49"/>
          <p:cNvSpPr txBox="1"/>
          <p:nvPr>
            <p:ph idx="3" type="body"/>
          </p:nvPr>
        </p:nvSpPr>
        <p:spPr>
          <a:xfrm>
            <a:off x="3599150" y="1528236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/>
          <p:nvPr>
            <p:ph idx="2" type="pic"/>
          </p:nvPr>
        </p:nvSpPr>
        <p:spPr>
          <a:xfrm>
            <a:off x="6151422" y="1343611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0"/>
          <p:cNvSpPr/>
          <p:nvPr>
            <p:ph idx="3" type="pic"/>
          </p:nvPr>
        </p:nvSpPr>
        <p:spPr>
          <a:xfrm>
            <a:off x="3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0"/>
          <p:cNvSpPr/>
          <p:nvPr>
            <p:ph idx="4" type="pic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0"/>
          <p:cNvSpPr/>
          <p:nvPr>
            <p:ph idx="5" type="pic"/>
          </p:nvPr>
        </p:nvSpPr>
        <p:spPr>
          <a:xfrm>
            <a:off x="9188726" y="3777426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50"/>
          <p:cNvSpPr/>
          <p:nvPr>
            <p:ph idx="6" type="pic"/>
          </p:nvPr>
        </p:nvSpPr>
        <p:spPr>
          <a:xfrm>
            <a:off x="9186297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0"/>
          <p:cNvSpPr/>
          <p:nvPr>
            <p:ph idx="7" type="pic"/>
          </p:nvPr>
        </p:nvSpPr>
        <p:spPr>
          <a:xfrm>
            <a:off x="3075711" y="3777426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0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 w/Label">
  <p:cSld name="Two Photo w/Label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1"/>
          <p:cNvSpPr/>
          <p:nvPr>
            <p:ph idx="2" type="pic"/>
          </p:nvPr>
        </p:nvSpPr>
        <p:spPr>
          <a:xfrm>
            <a:off x="2318714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51"/>
          <p:cNvSpPr/>
          <p:nvPr>
            <p:ph idx="3" type="pic"/>
          </p:nvPr>
        </p:nvSpPr>
        <p:spPr>
          <a:xfrm>
            <a:off x="6206838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1"/>
          <p:cNvSpPr txBox="1"/>
          <p:nvPr>
            <p:ph idx="1" type="body"/>
          </p:nvPr>
        </p:nvSpPr>
        <p:spPr>
          <a:xfrm>
            <a:off x="2318714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51"/>
          <p:cNvSpPr txBox="1"/>
          <p:nvPr>
            <p:ph idx="4" type="body"/>
          </p:nvPr>
        </p:nvSpPr>
        <p:spPr>
          <a:xfrm>
            <a:off x="6207223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51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 and Takeaway">
  <p:cSld name="Two Photos and Takeawa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/>
          <p:nvPr>
            <p:ph idx="2" type="pic"/>
          </p:nvPr>
        </p:nvSpPr>
        <p:spPr>
          <a:xfrm>
            <a:off x="4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2"/>
          <p:cNvSpPr/>
          <p:nvPr>
            <p:ph idx="3" type="pic"/>
          </p:nvPr>
        </p:nvSpPr>
        <p:spPr>
          <a:xfrm>
            <a:off x="8146477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2"/>
          <p:cNvSpPr txBox="1"/>
          <p:nvPr>
            <p:ph idx="1" type="body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52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right)">
  <p:cSld name="Photo and Content (right)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/>
          <p:nvPr>
            <p:ph idx="2" type="pic"/>
          </p:nvPr>
        </p:nvSpPr>
        <p:spPr>
          <a:xfrm>
            <a:off x="8064403" y="1343223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3"/>
          <p:cNvSpPr txBox="1"/>
          <p:nvPr>
            <p:ph idx="1" type="body"/>
          </p:nvPr>
        </p:nvSpPr>
        <p:spPr>
          <a:xfrm>
            <a:off x="8064399" y="5160726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53"/>
          <p:cNvSpPr txBox="1"/>
          <p:nvPr>
            <p:ph idx="3" type="body"/>
          </p:nvPr>
        </p:nvSpPr>
        <p:spPr>
          <a:xfrm>
            <a:off x="484719" y="1706883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53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left)">
  <p:cSld name="Photo and Content (left)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4"/>
          <p:cNvSpPr/>
          <p:nvPr>
            <p:ph idx="2" type="pic"/>
          </p:nvPr>
        </p:nvSpPr>
        <p:spPr>
          <a:xfrm>
            <a:off x="-411" y="1343223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4"/>
          <p:cNvSpPr txBox="1"/>
          <p:nvPr>
            <p:ph idx="1" type="body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54"/>
          <p:cNvSpPr txBox="1"/>
          <p:nvPr>
            <p:ph idx="3" type="body"/>
          </p:nvPr>
        </p:nvSpPr>
        <p:spPr>
          <a:xfrm>
            <a:off x="4300606" y="1706883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54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5"/>
          <p:cNvSpPr txBox="1"/>
          <p:nvPr>
            <p:ph type="title"/>
          </p:nvPr>
        </p:nvSpPr>
        <p:spPr>
          <a:xfrm>
            <a:off x="963084" y="4406901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5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2" name="Google Shape;132;p5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5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5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6"/>
          <p:cNvSpPr txBox="1"/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5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8" name="Google Shape;148;p5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5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5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5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5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5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58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0" name="Google Shape;160;p5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5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5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5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5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5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5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9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0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60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3" name="Google Shape;173;p60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" name="Google Shape;174;p60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60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6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6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6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6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62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7" name="Google Shape;187;p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8" name="Google Shape;188;p6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63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6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95" name="Google Shape;195;p6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6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6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4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6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6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6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6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5"/>
          <p:cNvSpPr txBox="1"/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65"/>
          <p:cNvSpPr txBox="1"/>
          <p:nvPr>
            <p:ph idx="1" type="body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6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6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6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7"/>
          <p:cNvSpPr txBox="1"/>
          <p:nvPr>
            <p:ph idx="1" type="body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sz="2667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67"/>
          <p:cNvSpPr txBox="1"/>
          <p:nvPr>
            <p:ph idx="2" type="body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b="1" sz="32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67"/>
          <p:cNvSpPr txBox="1"/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0" name="Google Shape;22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7267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Section Slide_3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8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8"/>
          <p:cNvSpPr txBox="1"/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b="1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4" name="Google Shape;224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9"/>
          <p:cNvSpPr/>
          <p:nvPr/>
        </p:nvSpPr>
        <p:spPr>
          <a:xfrm>
            <a:off x="0" y="1343611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0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0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70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right)">
  <p:cSld name="Content and Takeaway (right)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/>
          <p:nvPr/>
        </p:nvSpPr>
        <p:spPr>
          <a:xfrm>
            <a:off x="2" y="1343610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9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3"/>
          <p:cNvSpPr txBox="1"/>
          <p:nvPr>
            <p:ph idx="1" type="body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1"/>
          <p:cNvSpPr txBox="1"/>
          <p:nvPr>
            <p:ph idx="1" type="body"/>
          </p:nvPr>
        </p:nvSpPr>
        <p:spPr>
          <a:xfrm>
            <a:off x="484719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71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71"/>
          <p:cNvSpPr txBox="1"/>
          <p:nvPr>
            <p:ph idx="2" type="body"/>
          </p:nvPr>
        </p:nvSpPr>
        <p:spPr>
          <a:xfrm>
            <a:off x="6197414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ntent">
  <p:cSld name="Subtitle and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2"/>
          <p:cNvSpPr txBox="1"/>
          <p:nvPr>
            <p:ph idx="1" type="body"/>
          </p:nvPr>
        </p:nvSpPr>
        <p:spPr>
          <a:xfrm>
            <a:off x="484721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" name="Google Shape;240;p72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72"/>
          <p:cNvSpPr txBox="1"/>
          <p:nvPr>
            <p:ph idx="2" type="body"/>
          </p:nvPr>
        </p:nvSpPr>
        <p:spPr>
          <a:xfrm>
            <a:off x="484721" y="1528236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ubtitle and Content">
  <p:cSld name="Two Subtitle and Content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3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3"/>
          <p:cNvSpPr txBox="1"/>
          <p:nvPr>
            <p:ph idx="1" type="body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73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73"/>
          <p:cNvSpPr txBox="1"/>
          <p:nvPr>
            <p:ph idx="2" type="body"/>
          </p:nvPr>
        </p:nvSpPr>
        <p:spPr>
          <a:xfrm>
            <a:off x="484717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73"/>
          <p:cNvSpPr txBox="1"/>
          <p:nvPr>
            <p:ph idx="3" type="body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73"/>
          <p:cNvSpPr txBox="1"/>
          <p:nvPr>
            <p:ph idx="4" type="body"/>
          </p:nvPr>
        </p:nvSpPr>
        <p:spPr>
          <a:xfrm>
            <a:off x="6196499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anel Image">
  <p:cSld name="Three Panel Imag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4"/>
          <p:cNvSpPr/>
          <p:nvPr>
            <p:ph idx="2" type="pic"/>
          </p:nvPr>
        </p:nvSpPr>
        <p:spPr>
          <a:xfrm>
            <a:off x="4161395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74"/>
          <p:cNvSpPr/>
          <p:nvPr>
            <p:ph idx="3" type="pic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74"/>
          <p:cNvSpPr/>
          <p:nvPr>
            <p:ph idx="4" type="pic"/>
          </p:nvPr>
        </p:nvSpPr>
        <p:spPr>
          <a:xfrm>
            <a:off x="4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74"/>
          <p:cNvSpPr txBox="1"/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b="1" sz="3466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">
  <p:cSld name="Image and Takeaway (right)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5"/>
          <p:cNvSpPr/>
          <p:nvPr>
            <p:ph idx="2" type="pic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75"/>
          <p:cNvSpPr txBox="1"/>
          <p:nvPr>
            <p:ph idx="1" type="body"/>
          </p:nvPr>
        </p:nvSpPr>
        <p:spPr>
          <a:xfrm>
            <a:off x="8093325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indent="-38101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indent="-36576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indent="-350501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indent="-335299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75"/>
          <p:cNvSpPr txBox="1"/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b="1" sz="3466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right)">
  <p:cSld name="Content and Takeaway (right)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6"/>
          <p:cNvSpPr/>
          <p:nvPr/>
        </p:nvSpPr>
        <p:spPr>
          <a:xfrm>
            <a:off x="2" y="1343610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6"/>
          <p:cNvSpPr txBox="1"/>
          <p:nvPr>
            <p:ph idx="1" type="body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76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" name="Google Shape;262;p76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(bottom)">
  <p:cSld name="Takeaway (bottom)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7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7"/>
          <p:cNvSpPr txBox="1"/>
          <p:nvPr>
            <p:ph idx="1" type="body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6" name="Google Shape;266;p77"/>
          <p:cNvSpPr txBox="1"/>
          <p:nvPr>
            <p:ph idx="2" type="body"/>
          </p:nvPr>
        </p:nvSpPr>
        <p:spPr>
          <a:xfrm>
            <a:off x="484721" y="1706881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77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Takeaway">
  <p:cSld name="Subtitle and Takeaway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8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8"/>
          <p:cNvSpPr txBox="1"/>
          <p:nvPr>
            <p:ph idx="1" type="body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78"/>
          <p:cNvSpPr txBox="1"/>
          <p:nvPr>
            <p:ph idx="2" type="body"/>
          </p:nvPr>
        </p:nvSpPr>
        <p:spPr>
          <a:xfrm>
            <a:off x="484721" y="2072642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" name="Google Shape;272;p78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78"/>
          <p:cNvSpPr txBox="1"/>
          <p:nvPr>
            <p:ph idx="3" type="body"/>
          </p:nvPr>
        </p:nvSpPr>
        <p:spPr>
          <a:xfrm>
            <a:off x="484721" y="1528236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left)">
  <p:cSld name="Content and Takeaway (left)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9"/>
          <p:cNvSpPr/>
          <p:nvPr/>
        </p:nvSpPr>
        <p:spPr>
          <a:xfrm>
            <a:off x="3452094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9"/>
          <p:cNvSpPr txBox="1"/>
          <p:nvPr>
            <p:ph idx="1" type="body"/>
          </p:nvPr>
        </p:nvSpPr>
        <p:spPr>
          <a:xfrm>
            <a:off x="3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274300" spcFirstLastPara="1" rIns="91425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indent="-350501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indent="-335299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79"/>
          <p:cNvSpPr txBox="1"/>
          <p:nvPr>
            <p:ph idx="2" type="body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" name="Google Shape;278;p7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79"/>
          <p:cNvSpPr txBox="1"/>
          <p:nvPr>
            <p:ph idx="3" type="body"/>
          </p:nvPr>
        </p:nvSpPr>
        <p:spPr>
          <a:xfrm>
            <a:off x="3599150" y="1528236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0"/>
          <p:cNvSpPr/>
          <p:nvPr>
            <p:ph idx="2" type="pic"/>
          </p:nvPr>
        </p:nvSpPr>
        <p:spPr>
          <a:xfrm>
            <a:off x="6151422" y="1343611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80"/>
          <p:cNvSpPr/>
          <p:nvPr>
            <p:ph idx="3" type="pic"/>
          </p:nvPr>
        </p:nvSpPr>
        <p:spPr>
          <a:xfrm>
            <a:off x="3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80"/>
          <p:cNvSpPr/>
          <p:nvPr>
            <p:ph idx="4" type="pic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80"/>
          <p:cNvSpPr/>
          <p:nvPr>
            <p:ph idx="5" type="pic"/>
          </p:nvPr>
        </p:nvSpPr>
        <p:spPr>
          <a:xfrm>
            <a:off x="9188726" y="3777426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80"/>
          <p:cNvSpPr/>
          <p:nvPr>
            <p:ph idx="6" type="pic"/>
          </p:nvPr>
        </p:nvSpPr>
        <p:spPr>
          <a:xfrm>
            <a:off x="9186297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80"/>
          <p:cNvSpPr/>
          <p:nvPr>
            <p:ph idx="7" type="pic"/>
          </p:nvPr>
        </p:nvSpPr>
        <p:spPr>
          <a:xfrm>
            <a:off x="3075711" y="3777426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80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3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to">
  <p:cSld name="Single Photo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1"/>
          <p:cNvSpPr/>
          <p:nvPr>
            <p:ph idx="2" type="pic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81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 w/Label">
  <p:cSld name="Two Photo w/Label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2"/>
          <p:cNvSpPr/>
          <p:nvPr>
            <p:ph idx="2" type="pic"/>
          </p:nvPr>
        </p:nvSpPr>
        <p:spPr>
          <a:xfrm>
            <a:off x="2318714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82"/>
          <p:cNvSpPr/>
          <p:nvPr>
            <p:ph idx="3" type="pic"/>
          </p:nvPr>
        </p:nvSpPr>
        <p:spPr>
          <a:xfrm>
            <a:off x="6206838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82"/>
          <p:cNvSpPr txBox="1"/>
          <p:nvPr>
            <p:ph idx="1" type="body"/>
          </p:nvPr>
        </p:nvSpPr>
        <p:spPr>
          <a:xfrm>
            <a:off x="2318714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2"/>
          <p:cNvSpPr txBox="1"/>
          <p:nvPr>
            <p:ph idx="4" type="body"/>
          </p:nvPr>
        </p:nvSpPr>
        <p:spPr>
          <a:xfrm>
            <a:off x="6207223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7" name="Google Shape;297;p82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 and Takeaway">
  <p:cSld name="Two Photos and Takeaway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3"/>
          <p:cNvSpPr/>
          <p:nvPr>
            <p:ph idx="2" type="pic"/>
          </p:nvPr>
        </p:nvSpPr>
        <p:spPr>
          <a:xfrm>
            <a:off x="4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83"/>
          <p:cNvSpPr/>
          <p:nvPr>
            <p:ph idx="3" type="pic"/>
          </p:nvPr>
        </p:nvSpPr>
        <p:spPr>
          <a:xfrm>
            <a:off x="8146477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83"/>
          <p:cNvSpPr txBox="1"/>
          <p:nvPr>
            <p:ph idx="1" type="body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83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right)">
  <p:cSld name="Photo and Content (right)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4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4"/>
          <p:cNvSpPr/>
          <p:nvPr>
            <p:ph idx="2" type="pic"/>
          </p:nvPr>
        </p:nvSpPr>
        <p:spPr>
          <a:xfrm>
            <a:off x="8064403" y="1343223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84"/>
          <p:cNvSpPr txBox="1"/>
          <p:nvPr>
            <p:ph idx="1" type="body"/>
          </p:nvPr>
        </p:nvSpPr>
        <p:spPr>
          <a:xfrm>
            <a:off x="8064399" y="5160726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7" name="Google Shape;307;p84"/>
          <p:cNvSpPr txBox="1"/>
          <p:nvPr>
            <p:ph idx="3" type="body"/>
          </p:nvPr>
        </p:nvSpPr>
        <p:spPr>
          <a:xfrm>
            <a:off x="484719" y="1706883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8" name="Google Shape;308;p84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left)">
  <p:cSld name="Photo and Content (left)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5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5"/>
          <p:cNvSpPr/>
          <p:nvPr>
            <p:ph idx="2" type="pic"/>
          </p:nvPr>
        </p:nvSpPr>
        <p:spPr>
          <a:xfrm>
            <a:off x="-411" y="1343223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85"/>
          <p:cNvSpPr txBox="1"/>
          <p:nvPr>
            <p:ph idx="1" type="body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3" name="Google Shape;313;p85"/>
          <p:cNvSpPr txBox="1"/>
          <p:nvPr>
            <p:ph idx="3" type="body"/>
          </p:nvPr>
        </p:nvSpPr>
        <p:spPr>
          <a:xfrm>
            <a:off x="4300606" y="1706883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4" name="Google Shape;314;p85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">
  <p:cSld name="Title Only - White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6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8"/>
          <p:cNvSpPr txBox="1"/>
          <p:nvPr>
            <p:ph type="ctrTitle"/>
          </p:nvPr>
        </p:nvSpPr>
        <p:spPr>
          <a:xfrm>
            <a:off x="914400" y="2974575"/>
            <a:ext cx="10363200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88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1" name="Google Shape;321;p8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8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8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89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7" name="Google Shape;327;p8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8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8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0"/>
          <p:cNvSpPr txBox="1"/>
          <p:nvPr>
            <p:ph type="title"/>
          </p:nvPr>
        </p:nvSpPr>
        <p:spPr>
          <a:xfrm>
            <a:off x="963084" y="4406901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9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3" name="Google Shape;333;p9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9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9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 type="title">
  <p:cSld name="TITLE">
    <p:bg>
      <p:bgPr>
        <a:solidFill>
          <a:schemeClr val="accen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Calibri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" type="subTitle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i="0" sz="200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35"/>
          <p:cNvSpPr txBox="1"/>
          <p:nvPr>
            <p:ph idx="10" type="dt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5"/>
          <p:cNvSpPr txBox="1"/>
          <p:nvPr>
            <p:ph idx="11" type="ftr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5"/>
          <p:cNvSpPr txBox="1"/>
          <p:nvPr>
            <p:ph idx="12" type="sldNum"/>
          </p:nvPr>
        </p:nvSpPr>
        <p:spPr>
          <a:xfrm>
            <a:off x="9067220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1"/>
          <p:cNvSpPr txBox="1"/>
          <p:nvPr>
            <p:ph type="title"/>
          </p:nvPr>
        </p:nvSpPr>
        <p:spPr>
          <a:xfrm>
            <a:off x="609601" y="1034990"/>
            <a:ext cx="4011084" cy="4001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91"/>
          <p:cNvSpPr txBox="1"/>
          <p:nvPr>
            <p:ph idx="1" type="body"/>
          </p:nvPr>
        </p:nvSpPr>
        <p:spPr>
          <a:xfrm>
            <a:off x="4766735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Char char="•"/>
              <a:defRPr sz="3200"/>
            </a:lvl1pPr>
            <a:lvl2pPr indent="-388619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520"/>
              <a:buChar char="–"/>
              <a:defRPr sz="2800"/>
            </a:lvl2pPr>
            <a:lvl3pPr indent="-36576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•"/>
              <a:defRPr sz="2400"/>
            </a:lvl3pPr>
            <a:lvl4pPr indent="-3429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2000"/>
            </a:lvl4pPr>
            <a:lvl5pPr indent="-3429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39" name="Google Shape;339;p9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40" name="Google Shape;340;p9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Google Shape;341;p9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9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anel Image">
  <p:cSld name="Three Panel Imag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/>
          <p:nvPr>
            <p:ph idx="2" type="pic"/>
          </p:nvPr>
        </p:nvSpPr>
        <p:spPr>
          <a:xfrm>
            <a:off x="4161395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8"/>
          <p:cNvSpPr/>
          <p:nvPr>
            <p:ph idx="3" type="pic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8"/>
          <p:cNvSpPr/>
          <p:nvPr>
            <p:ph idx="4" type="pic"/>
          </p:nvPr>
        </p:nvSpPr>
        <p:spPr>
          <a:xfrm>
            <a:off x="4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8"/>
          <p:cNvSpPr txBox="1"/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b="1" sz="3466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">
  <p:cSld name="Title Only - Whit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to">
  <p:cSld name="Single Phot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/>
          <p:nvPr>
            <p:ph idx="2" type="pic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0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5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59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5541264" y="6254145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933" u="none" cap="none" strike="noStrik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933" u="none" cap="none" strike="noStrik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2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b="1" i="0" sz="29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19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b="1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01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b="1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5299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1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6288" lvl="6" marL="32004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6288" lvl="7" marL="36576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6288" lvl="8" marL="41148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b="1" i="0" sz="3466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335245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3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3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3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6"/>
          <p:cNvSpPr/>
          <p:nvPr/>
        </p:nvSpPr>
        <p:spPr>
          <a:xfrm>
            <a:off x="5541264" y="6254145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933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sz="933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6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622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b="1" i="0" sz="29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19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b="1" i="0" sz="26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576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0501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b="1" i="0" sz="213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5299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b="1" i="0" sz="186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6288" lvl="6" marL="32004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6288" lvl="7" marL="36576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6288" lvl="8" marL="4114800" marR="0" rtl="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b="0" i="0" sz="75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66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b="1" i="0" sz="3466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214" name="Google Shape;214;p6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335245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dn.embedly.com/widgets/media.html?src=https%3A%2F%2Fwww.youtube.com%2Fembed%2FcAKk31zdt2w%3Ffeature%3Doembed&amp;display_name=YouTube&amp;url=https%3A%2F%2Fwww.youtube.com%2Fwatch%3Fv%3DcAKk31zdt2w&amp;image=https%3A%2F%2Fi.ytimg.com%2Fvi%2FcAKk31zdt2w%2Fhqdefault.jpg&amp;key=40cb30655a7f4a46adaaf18efb05db21&amp;type=text%2Fhtml&amp;schema=youtub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30.png"/><Relationship Id="rId6" Type="http://schemas.openxmlformats.org/officeDocument/2006/relationships/image" Target="../media/image3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"/>
          <p:cNvSpPr txBox="1"/>
          <p:nvPr>
            <p:ph idx="1" type="body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LAB 4/4A VIDEO</a:t>
            </a:r>
            <a:endParaRPr/>
          </a:p>
        </p:txBody>
      </p:sp>
      <p:sp>
        <p:nvSpPr>
          <p:cNvPr id="348" name="Google Shape;348;p1"/>
          <p:cNvSpPr txBox="1"/>
          <p:nvPr>
            <p:ph idx="2" type="body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/>
              <a:t>LABORATORY 4A</a:t>
            </a:r>
            <a:endParaRPr/>
          </a:p>
        </p:txBody>
      </p:sp>
      <p:sp>
        <p:nvSpPr>
          <p:cNvPr id="349" name="Google Shape;349;p1"/>
          <p:cNvSpPr txBox="1"/>
          <p:nvPr>
            <p:ph type="title"/>
          </p:nvPr>
        </p:nvSpPr>
        <p:spPr>
          <a:xfrm>
            <a:off x="762005" y="1522212"/>
            <a:ext cx="9921913" cy="1616914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MAKING SURE YOU’VE GOT A RECOMBINANT PLASMID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67"/>
              <a:buFont typeface="Calibri"/>
              <a:buNone/>
            </a:pPr>
            <a:r>
              <a:rPr lang="en-US"/>
              <a:t>WHAT IS THE ORDER OF FRAGMENTS FROM SMALLEST TO LARGEST?</a:t>
            </a:r>
            <a:endParaRPr/>
          </a:p>
        </p:txBody>
      </p:sp>
      <p:pic>
        <p:nvPicPr>
          <p:cNvPr id="408" name="Google Shape;408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3844" y="1706563"/>
            <a:ext cx="422431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0"/>
          <p:cNvSpPr txBox="1"/>
          <p:nvPr/>
        </p:nvSpPr>
        <p:spPr>
          <a:xfrm>
            <a:off x="5192260" y="5859464"/>
            <a:ext cx="1793002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B, G, D, F, A, C, &amp; E</a:t>
            </a:r>
            <a:endParaRPr/>
          </a:p>
        </p:txBody>
      </p:sp>
      <p:sp>
        <p:nvSpPr>
          <p:cNvPr id="410" name="Google Shape;410;p10"/>
          <p:cNvSpPr/>
          <p:nvPr/>
        </p:nvSpPr>
        <p:spPr>
          <a:xfrm>
            <a:off x="2234154" y="1855694"/>
            <a:ext cx="546754" cy="40037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1"/>
          <p:cNvPicPr preferRelativeResize="0"/>
          <p:nvPr/>
        </p:nvPicPr>
        <p:blipFill rotWithShape="1">
          <a:blip r:embed="rId3">
            <a:alphaModFix/>
          </a:blip>
          <a:srcRect b="0" l="65662" r="0" t="10343"/>
          <a:stretch/>
        </p:blipFill>
        <p:spPr>
          <a:xfrm>
            <a:off x="9534925" y="3316942"/>
            <a:ext cx="2679224" cy="254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1"/>
          <p:cNvPicPr preferRelativeResize="0"/>
          <p:nvPr/>
        </p:nvPicPr>
        <p:blipFill rotWithShape="1">
          <a:blip r:embed="rId3">
            <a:alphaModFix/>
          </a:blip>
          <a:srcRect b="416" l="34802" r="34792" t="11147"/>
          <a:stretch/>
        </p:blipFill>
        <p:spPr>
          <a:xfrm>
            <a:off x="7066250" y="3316942"/>
            <a:ext cx="2423318" cy="256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1"/>
          <p:cNvPicPr preferRelativeResize="0"/>
          <p:nvPr/>
        </p:nvPicPr>
        <p:blipFill rotWithShape="1">
          <a:blip r:embed="rId3">
            <a:alphaModFix/>
          </a:blip>
          <a:srcRect b="0" l="0" r="65046" t="12106"/>
          <a:stretch/>
        </p:blipFill>
        <p:spPr>
          <a:xfrm>
            <a:off x="8313525" y="1243478"/>
            <a:ext cx="2696862" cy="246919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1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</a:t>
            </a:r>
            <a:endParaRPr/>
          </a:p>
        </p:txBody>
      </p:sp>
      <p:sp>
        <p:nvSpPr>
          <p:cNvPr id="419" name="Google Shape;419;p11"/>
          <p:cNvSpPr txBox="1"/>
          <p:nvPr>
            <p:ph idx="1" type="body"/>
          </p:nvPr>
        </p:nvSpPr>
        <p:spPr>
          <a:xfrm>
            <a:off x="484717" y="1706882"/>
            <a:ext cx="6409142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Will affect movement through gel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Exist in different configurations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Supercoiled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Nicked circle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Multidimer 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Linear </a:t>
            </a:r>
            <a:endParaRPr/>
          </a:p>
          <a:p>
            <a:pPr indent="-14813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20" name="Google Shape;420;p11"/>
          <p:cNvPicPr preferRelativeResize="0"/>
          <p:nvPr/>
        </p:nvPicPr>
        <p:blipFill rotWithShape="1">
          <a:blip r:embed="rId3">
            <a:alphaModFix/>
          </a:blip>
          <a:srcRect b="87204" l="11665" r="9825" t="-84"/>
          <a:stretch/>
        </p:blipFill>
        <p:spPr>
          <a:xfrm>
            <a:off x="7226770" y="1574081"/>
            <a:ext cx="4870373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"/>
          <p:cNvSpPr txBox="1"/>
          <p:nvPr>
            <p:ph idx="1" type="body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6" name="Google Shape;426;p12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Most common configuration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Twisted rubber band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Twisting results in compact molecule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Move through gel quickly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Result of an enzyme in bacteria – only seen in replicated bacteria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Default configuration in bacteria</a:t>
            </a:r>
            <a:endParaRPr/>
          </a:p>
        </p:txBody>
      </p:sp>
      <p:sp>
        <p:nvSpPr>
          <p:cNvPr id="427" name="Google Shape;427;p12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- SUPERCOILED</a:t>
            </a:r>
            <a:endParaRPr/>
          </a:p>
        </p:txBody>
      </p:sp>
      <p:pic>
        <p:nvPicPr>
          <p:cNvPr id="428" name="Google Shape;428;p12"/>
          <p:cNvPicPr preferRelativeResize="0"/>
          <p:nvPr/>
        </p:nvPicPr>
        <p:blipFill rotWithShape="1">
          <a:blip r:embed="rId3">
            <a:alphaModFix/>
          </a:blip>
          <a:srcRect b="0" l="0" r="65011" t="13440"/>
          <a:stretch/>
        </p:blipFill>
        <p:spPr>
          <a:xfrm>
            <a:off x="8070852" y="1716765"/>
            <a:ext cx="4174936" cy="37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"/>
          <p:cNvSpPr txBox="1"/>
          <p:nvPr>
            <p:ph idx="1" type="body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34" name="Google Shape;434;p13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Floppy circle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Has a break in one of the covalent bonds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/>
              <a:t>Does not move through gel easily</a:t>
            </a:r>
            <a:endParaRPr/>
          </a:p>
        </p:txBody>
      </p:sp>
      <p:sp>
        <p:nvSpPr>
          <p:cNvPr id="435" name="Google Shape;435;p13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– NICKED CIRCLE</a:t>
            </a:r>
            <a:endParaRPr/>
          </a:p>
        </p:txBody>
      </p:sp>
      <p:pic>
        <p:nvPicPr>
          <p:cNvPr id="436" name="Google Shape;436;p13"/>
          <p:cNvPicPr preferRelativeResize="0"/>
          <p:nvPr/>
        </p:nvPicPr>
        <p:blipFill rotWithShape="1">
          <a:blip r:embed="rId3">
            <a:alphaModFix/>
          </a:blip>
          <a:srcRect b="0" l="34629" r="32882" t="11924"/>
          <a:stretch/>
        </p:blipFill>
        <p:spPr>
          <a:xfrm>
            <a:off x="8070977" y="1670072"/>
            <a:ext cx="4133340" cy="408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 txBox="1"/>
          <p:nvPr>
            <p:ph idx="1" type="body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42" name="Google Shape;442;p14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Think “magic” rings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Plasmid replicated so fast they remain attached to each other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Twice as large as single plasmid = moves slowest through gel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r>
              <a:t/>
            </a:r>
            <a:endParaRPr/>
          </a:p>
        </p:txBody>
      </p:sp>
      <p:sp>
        <p:nvSpPr>
          <p:cNvPr id="443" name="Google Shape;443;p14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- MULTIMER</a:t>
            </a:r>
            <a:endParaRPr/>
          </a:p>
        </p:txBody>
      </p:sp>
      <p:pic>
        <p:nvPicPr>
          <p:cNvPr id="444" name="Google Shape;444;p14"/>
          <p:cNvPicPr preferRelativeResize="0"/>
          <p:nvPr/>
        </p:nvPicPr>
        <p:blipFill rotWithShape="1">
          <a:blip r:embed="rId3">
            <a:alphaModFix/>
          </a:blip>
          <a:srcRect b="0" l="65349" r="0" t="11284"/>
          <a:stretch/>
        </p:blipFill>
        <p:spPr>
          <a:xfrm>
            <a:off x="8076063" y="1771814"/>
            <a:ext cx="4128128" cy="387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"/>
          <p:cNvSpPr txBox="1"/>
          <p:nvPr>
            <p:ph type="ctrTitle"/>
          </p:nvPr>
        </p:nvSpPr>
        <p:spPr>
          <a:xfrm>
            <a:off x="775631" y="1089424"/>
            <a:ext cx="9231167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LABORATORY 4A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VERIFICATION OF THE RECOMBINANT PLASMID USING GEL ELECTROPHORESIS</a:t>
            </a:r>
            <a:endParaRPr/>
          </a:p>
        </p:txBody>
      </p:sp>
      <p:sp>
        <p:nvSpPr>
          <p:cNvPr id="450" name="Google Shape;450;p15"/>
          <p:cNvSpPr txBox="1"/>
          <p:nvPr>
            <p:ph idx="1" type="subTitle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451" name="Google Shape;45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6798" y="0"/>
            <a:ext cx="21852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Use gel electrophoresis to examine products from restriction digest of pARA-R 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From laboratory 2A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By BamHI and HindIII</a:t>
            </a:r>
            <a:endParaRPr sz="2400"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Understand the use of a DNA ladder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Mixture of DNA fragments with known sizes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Loading dye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Set of dyes added to DNA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Move farther than sample = time to stop running the gel</a:t>
            </a:r>
            <a:endParaRPr/>
          </a:p>
        </p:txBody>
      </p:sp>
      <p:sp>
        <p:nvSpPr>
          <p:cNvPr id="457" name="Google Shape;457;p16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PURPOSE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Take digested and undigested plasmid samples (R- &amp; R+)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Undigested = control </a:t>
            </a:r>
            <a:r>
              <a:rPr lang="en-US">
                <a:solidFill>
                  <a:srgbClr val="FF0000"/>
                </a:solidFill>
              </a:rPr>
              <a:t>(R-)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Digested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R+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2-3 bands may appear</a:t>
            </a:r>
            <a:endParaRPr/>
          </a:p>
        </p:txBody>
      </p:sp>
      <p:sp>
        <p:nvSpPr>
          <p:cNvPr id="463" name="Google Shape;463;p17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TEACHER PREPARATION </a:t>
            </a:r>
            <a:endParaRPr/>
          </a:p>
        </p:txBody>
      </p:sp>
      <p:sp>
        <p:nvSpPr>
          <p:cNvPr id="469" name="Google Shape;469;p18"/>
          <p:cNvSpPr txBox="1"/>
          <p:nvPr>
            <p:ph idx="1" type="body"/>
          </p:nvPr>
        </p:nvSpPr>
        <p:spPr>
          <a:xfrm>
            <a:off x="484717" y="1706882"/>
            <a:ext cx="11222376" cy="22111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Page C-25 through C-29    2015 manual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Make agarose gels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Aliquot reagents for lab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Gather remainder materials</a:t>
            </a:r>
            <a:endParaRPr/>
          </a:p>
          <a:p>
            <a:pPr indent="-14813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470" name="Google Shape;470;p18"/>
          <p:cNvPicPr preferRelativeResize="0"/>
          <p:nvPr/>
        </p:nvPicPr>
        <p:blipFill rotWithShape="1">
          <a:blip r:embed="rId3">
            <a:alphaModFix/>
          </a:blip>
          <a:srcRect b="0" l="0" r="0" t="43873"/>
          <a:stretch/>
        </p:blipFill>
        <p:spPr>
          <a:xfrm>
            <a:off x="399326" y="3918030"/>
            <a:ext cx="11566967" cy="194428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9"/>
          <p:cNvPicPr preferRelativeResize="0"/>
          <p:nvPr/>
        </p:nvPicPr>
        <p:blipFill rotWithShape="1">
          <a:blip r:embed="rId3">
            <a:alphaModFix/>
          </a:blip>
          <a:srcRect b="88130" l="41827" r="39561" t="-1"/>
          <a:stretch/>
        </p:blipFill>
        <p:spPr>
          <a:xfrm>
            <a:off x="3753679" y="2170153"/>
            <a:ext cx="1111928" cy="52743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9"/>
          <p:cNvSpPr txBox="1"/>
          <p:nvPr/>
        </p:nvSpPr>
        <p:spPr>
          <a:xfrm>
            <a:off x="1636085" y="751060"/>
            <a:ext cx="3154436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 </a:t>
            </a:r>
            <a:r>
              <a:rPr b="1" lang="en-US" sz="1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0.8% gels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  and Colony: </a:t>
            </a:r>
            <a:r>
              <a:rPr b="1" lang="en-US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b="1" lang="en-US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0.8 % gels</a:t>
            </a:r>
            <a:endParaRPr/>
          </a:p>
        </p:txBody>
      </p:sp>
      <p:pic>
        <p:nvPicPr>
          <p:cNvPr id="477" name="Google Shape;477;p19"/>
          <p:cNvPicPr preferRelativeResize="0"/>
          <p:nvPr/>
        </p:nvPicPr>
        <p:blipFill rotWithShape="1">
          <a:blip r:embed="rId4">
            <a:alphaModFix/>
          </a:blip>
          <a:srcRect b="38543" l="0" r="51892" t="0"/>
          <a:stretch/>
        </p:blipFill>
        <p:spPr>
          <a:xfrm>
            <a:off x="1898739" y="1617090"/>
            <a:ext cx="1852236" cy="20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1688919" y="3637226"/>
            <a:ext cx="888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latin typeface="Calibri"/>
                <a:ea typeface="Calibri"/>
                <a:cs typeface="Calibri"/>
                <a:sym typeface="Calibri"/>
              </a:rPr>
              <a:t>180 </a:t>
            </a: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1X Sodium Borate buffer </a:t>
            </a:r>
            <a:endParaRPr/>
          </a:p>
        </p:txBody>
      </p:sp>
      <p:sp>
        <p:nvSpPr>
          <p:cNvPr id="479" name="Google Shape;479;p19"/>
          <p:cNvSpPr txBox="1"/>
          <p:nvPr/>
        </p:nvSpPr>
        <p:spPr>
          <a:xfrm>
            <a:off x="1738309" y="2523819"/>
            <a:ext cx="759041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lang="en-US" sz="1050"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 rot="2449117">
            <a:off x="4499276" y="2572187"/>
            <a:ext cx="195968" cy="364432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">
            <a:solidFill>
              <a:srgbClr val="7F7F7F"/>
            </a:solidFill>
            <a:prstDash val="solid"/>
            <a:miter lim="800000"/>
            <a:headEnd len="sm" w="sm" type="none"/>
            <a:tailEnd len="med" w="med" type="stealth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4930013" y="1406964"/>
            <a:ext cx="1650122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4A, Colony PCR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pic>
        <p:nvPicPr>
          <p:cNvPr id="482" name="Google Shape;482;p19"/>
          <p:cNvPicPr preferRelativeResize="0"/>
          <p:nvPr/>
        </p:nvPicPr>
        <p:blipFill rotWithShape="1">
          <a:blip r:embed="rId4">
            <a:alphaModFix/>
          </a:blip>
          <a:srcRect b="62713" l="49019" r="41366" t="527"/>
          <a:stretch/>
        </p:blipFill>
        <p:spPr>
          <a:xfrm>
            <a:off x="7097213" y="1311618"/>
            <a:ext cx="388068" cy="1208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19"/>
          <p:cNvCxnSpPr/>
          <p:nvPr/>
        </p:nvCxnSpPr>
        <p:spPr>
          <a:xfrm>
            <a:off x="4309644" y="2046802"/>
            <a:ext cx="1876537" cy="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4" name="Google Shape;484;p19"/>
          <p:cNvSpPr txBox="1"/>
          <p:nvPr/>
        </p:nvSpPr>
        <p:spPr>
          <a:xfrm>
            <a:off x="8002360" y="1150570"/>
            <a:ext cx="11208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b="1" lang="en-US" sz="1050"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µL SyberSafe® to </a:t>
            </a:r>
            <a:r>
              <a:rPr b="1" lang="en-US" sz="1050">
                <a:latin typeface="Calibri"/>
                <a:ea typeface="Calibri"/>
                <a:cs typeface="Calibri"/>
                <a:sym typeface="Calibri"/>
              </a:rPr>
              <a:t>180 mL</a:t>
            </a: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1X SB or 1µL to </a:t>
            </a:r>
            <a:r>
              <a:rPr b="1" lang="en-US" sz="1050">
                <a:latin typeface="Calibri"/>
                <a:ea typeface="Calibri"/>
                <a:cs typeface="Calibri"/>
                <a:sym typeface="Calibri"/>
              </a:rPr>
              <a:t>10 mL</a:t>
            </a: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1X SB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Gently swirl</a:t>
            </a:r>
            <a:endParaRPr/>
          </a:p>
        </p:txBody>
      </p:sp>
      <p:pic>
        <p:nvPicPr>
          <p:cNvPr id="485" name="Google Shape;485;p19"/>
          <p:cNvPicPr preferRelativeResize="0"/>
          <p:nvPr/>
        </p:nvPicPr>
        <p:blipFill rotWithShape="1">
          <a:blip r:embed="rId5">
            <a:alphaModFix/>
          </a:blip>
          <a:srcRect b="0" l="33147" r="0" t="0"/>
          <a:stretch/>
        </p:blipFill>
        <p:spPr>
          <a:xfrm>
            <a:off x="3629050" y="4695800"/>
            <a:ext cx="3292573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19"/>
          <p:cNvCxnSpPr/>
          <p:nvPr/>
        </p:nvCxnSpPr>
        <p:spPr>
          <a:xfrm flipH="1">
            <a:off x="6525616" y="3256819"/>
            <a:ext cx="875865" cy="1362641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87" name="Google Shape;487;p19"/>
          <p:cNvCxnSpPr/>
          <p:nvPr/>
        </p:nvCxnSpPr>
        <p:spPr>
          <a:xfrm>
            <a:off x="3681313" y="3270109"/>
            <a:ext cx="882651" cy="1374162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88" name="Google Shape;488;p19"/>
          <p:cNvSpPr/>
          <p:nvPr/>
        </p:nvSpPr>
        <p:spPr>
          <a:xfrm>
            <a:off x="3333831" y="3192400"/>
            <a:ext cx="228594" cy="1846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/>
          <p:nvPr/>
        </p:nvSpPr>
        <p:spPr>
          <a:xfrm flipH="1">
            <a:off x="9614548" y="4351830"/>
            <a:ext cx="279647" cy="1846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19"/>
          <p:cNvCxnSpPr/>
          <p:nvPr/>
        </p:nvCxnSpPr>
        <p:spPr>
          <a:xfrm>
            <a:off x="1976761" y="1406964"/>
            <a:ext cx="0" cy="1016640"/>
          </a:xfrm>
          <a:prstGeom prst="straightConnector1">
            <a:avLst/>
          </a:prstGeom>
          <a:noFill/>
          <a:ln cap="rnd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91" name="Google Shape;491;p19"/>
          <p:cNvSpPr txBox="1"/>
          <p:nvPr/>
        </p:nvSpPr>
        <p:spPr>
          <a:xfrm>
            <a:off x="2889349" y="3749006"/>
            <a:ext cx="1111928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sp>
        <p:nvSpPr>
          <p:cNvPr id="492" name="Google Shape;492;p19"/>
          <p:cNvSpPr txBox="1"/>
          <p:nvPr/>
        </p:nvSpPr>
        <p:spPr>
          <a:xfrm>
            <a:off x="7547120" y="3256819"/>
            <a:ext cx="2347074" cy="30777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4A/Colony PCR: </a:t>
            </a:r>
            <a:r>
              <a:rPr b="1" lang="en-US" sz="1400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C</a:t>
            </a:r>
            <a:endParaRPr/>
          </a:p>
        </p:txBody>
      </p:sp>
      <p:sp>
        <p:nvSpPr>
          <p:cNvPr id="493" name="Google Shape;493;p19"/>
          <p:cNvSpPr txBox="1"/>
          <p:nvPr/>
        </p:nvSpPr>
        <p:spPr>
          <a:xfrm>
            <a:off x="4679462" y="4551833"/>
            <a:ext cx="1650122" cy="646331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 the solution cool down to about 60 °C at room temperature.</a:t>
            </a:r>
            <a:endParaRPr/>
          </a:p>
        </p:txBody>
      </p:sp>
      <p:sp>
        <p:nvSpPr>
          <p:cNvPr id="494" name="Google Shape;494;p19"/>
          <p:cNvSpPr txBox="1"/>
          <p:nvPr/>
        </p:nvSpPr>
        <p:spPr>
          <a:xfrm>
            <a:off x="3333832" y="-116721"/>
            <a:ext cx="493452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Agarose Gels</a:t>
            </a:r>
            <a:endParaRPr/>
          </a:p>
        </p:txBody>
      </p:sp>
      <p:sp>
        <p:nvSpPr>
          <p:cNvPr id="495" name="Google Shape;495;p19"/>
          <p:cNvSpPr/>
          <p:nvPr/>
        </p:nvSpPr>
        <p:spPr>
          <a:xfrm>
            <a:off x="4460338" y="789935"/>
            <a:ext cx="182756" cy="140098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3614427" y="3954680"/>
            <a:ext cx="185616" cy="226703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4509386" y="1064662"/>
            <a:ext cx="182755" cy="1761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6202257" y="1694183"/>
            <a:ext cx="254655" cy="2082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9"/>
          <p:cNvSpPr/>
          <p:nvPr/>
        </p:nvSpPr>
        <p:spPr>
          <a:xfrm>
            <a:off x="9742954" y="3348316"/>
            <a:ext cx="151241" cy="1613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9"/>
          <p:cNvSpPr txBox="1"/>
          <p:nvPr/>
        </p:nvSpPr>
        <p:spPr>
          <a:xfrm>
            <a:off x="7676911" y="4831659"/>
            <a:ext cx="2792408" cy="1200329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Running Buffer for all labs: 1X Sodium Borate;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ie:10 mL 20X SB to 190 mL dH</a:t>
            </a:r>
            <a:r>
              <a:rPr b="1" baseline="-25000" i="1"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i="1" lang="en-US" sz="18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01" name="Google Shape;501;p19"/>
          <p:cNvSpPr txBox="1"/>
          <p:nvPr/>
        </p:nvSpPr>
        <p:spPr>
          <a:xfrm>
            <a:off x="1697922" y="5404269"/>
            <a:ext cx="1815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(30mLs of agarose per plate; ~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1" lang="en-US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gels per flask for lab 1.2 and 4A and Colony PCR.</a:t>
            </a:r>
            <a:endParaRPr/>
          </a:p>
        </p:txBody>
      </p:sp>
      <p:sp>
        <p:nvSpPr>
          <p:cNvPr id="502" name="Google Shape;502;p19"/>
          <p:cNvSpPr txBox="1"/>
          <p:nvPr/>
        </p:nvSpPr>
        <p:spPr>
          <a:xfrm>
            <a:off x="5127956" y="352735"/>
            <a:ext cx="4076611" cy="584775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</a:t>
            </a: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SyberSafe®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 4A and Colony PCR</a:t>
            </a:r>
            <a:r>
              <a:rPr b="1" lang="en-US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add SyberSafe®</a:t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8742723" y="389018"/>
            <a:ext cx="270763" cy="192085"/>
          </a:xfrm>
          <a:prstGeom prst="triangle">
            <a:avLst>
              <a:gd fmla="val 50000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8763869" y="661172"/>
            <a:ext cx="270764" cy="21365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83764" y="6257000"/>
            <a:ext cx="2823852" cy="57191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9"/>
          <p:cNvSpPr txBox="1"/>
          <p:nvPr/>
        </p:nvSpPr>
        <p:spPr>
          <a:xfrm>
            <a:off x="4018789" y="2683841"/>
            <a:ext cx="846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 in microwave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4532" y="39607"/>
            <a:ext cx="8965017" cy="650343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"/>
          <p:cNvSpPr txBox="1"/>
          <p:nvPr/>
        </p:nvSpPr>
        <p:spPr>
          <a:xfrm>
            <a:off x="9255760" y="583880"/>
            <a:ext cx="2088573" cy="9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63C3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2"/>
          <p:cNvCxnSpPr/>
          <p:nvPr/>
        </p:nvCxnSpPr>
        <p:spPr>
          <a:xfrm flipH="1">
            <a:off x="9045416" y="1199149"/>
            <a:ext cx="1087683" cy="369561"/>
          </a:xfrm>
          <a:prstGeom prst="straightConnector1">
            <a:avLst/>
          </a:prstGeom>
          <a:noFill/>
          <a:ln cap="flat" cmpd="sng" w="9525">
            <a:solidFill>
              <a:srgbClr val="0060C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685" l="4185" r="12895" t="44132"/>
          <a:stretch/>
        </p:blipFill>
        <p:spPr>
          <a:xfrm>
            <a:off x="6051487" y="1537962"/>
            <a:ext cx="5575737" cy="263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2545" l="4461" r="4013" t="74437"/>
          <a:stretch/>
        </p:blipFill>
        <p:spPr>
          <a:xfrm>
            <a:off x="6051487" y="3885929"/>
            <a:ext cx="6140514" cy="187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0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56286" l="3909" r="9173" t="4992"/>
          <a:stretch/>
        </p:blipFill>
        <p:spPr>
          <a:xfrm>
            <a:off x="484719" y="1324660"/>
            <a:ext cx="5566767" cy="301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0"/>
          <p:cNvSpPr txBox="1"/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MATERIALS - STUDENTS</a:t>
            </a:r>
            <a:endParaRPr/>
          </a:p>
        </p:txBody>
      </p:sp>
      <p:sp>
        <p:nvSpPr>
          <p:cNvPr id="515" name="Google Shape;515;p20"/>
          <p:cNvSpPr txBox="1"/>
          <p:nvPr/>
        </p:nvSpPr>
        <p:spPr>
          <a:xfrm>
            <a:off x="5028375" y="137425"/>
            <a:ext cx="5110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 4A</a:t>
            </a:r>
            <a:endParaRPr b="1" sz="3133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METHODS- STUDENTS</a:t>
            </a:r>
            <a:endParaRPr/>
          </a:p>
        </p:txBody>
      </p:sp>
      <p:pic>
        <p:nvPicPr>
          <p:cNvPr id="521" name="Google Shape;5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17" y="1559859"/>
            <a:ext cx="6351163" cy="16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1"/>
          <p:cNvPicPr preferRelativeResize="0"/>
          <p:nvPr/>
        </p:nvPicPr>
        <p:blipFill rotWithShape="1">
          <a:blip r:embed="rId4">
            <a:alphaModFix/>
          </a:blip>
          <a:srcRect b="64336" l="3449" r="5311" t="856"/>
          <a:stretch/>
        </p:blipFill>
        <p:spPr>
          <a:xfrm>
            <a:off x="685800" y="2971350"/>
            <a:ext cx="6035536" cy="340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1"/>
          <p:cNvPicPr preferRelativeResize="0"/>
          <p:nvPr/>
        </p:nvPicPr>
        <p:blipFill rotWithShape="1">
          <a:blip r:embed="rId4">
            <a:alphaModFix/>
          </a:blip>
          <a:srcRect b="6900" l="3449" r="5311" t="37223"/>
          <a:stretch/>
        </p:blipFill>
        <p:spPr>
          <a:xfrm>
            <a:off x="6830911" y="1559860"/>
            <a:ext cx="4876374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1"/>
          <p:cNvSpPr txBox="1"/>
          <p:nvPr/>
        </p:nvSpPr>
        <p:spPr>
          <a:xfrm>
            <a:off x="5242925" y="84350"/>
            <a:ext cx="30000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 4A</a:t>
            </a:r>
            <a:endParaRPr b="1" sz="3133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2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METHODS - STUDENTS</a:t>
            </a:r>
            <a:endParaRPr/>
          </a:p>
        </p:txBody>
      </p:sp>
      <p:pic>
        <p:nvPicPr>
          <p:cNvPr id="530" name="Google Shape;530;p22"/>
          <p:cNvPicPr preferRelativeResize="0"/>
          <p:nvPr/>
        </p:nvPicPr>
        <p:blipFill rotWithShape="1">
          <a:blip r:embed="rId3">
            <a:alphaModFix/>
          </a:blip>
          <a:srcRect b="69383" l="0" r="0" t="0"/>
          <a:stretch/>
        </p:blipFill>
        <p:spPr>
          <a:xfrm>
            <a:off x="6096002" y="2377967"/>
            <a:ext cx="5640311" cy="289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 rotWithShape="1">
          <a:blip r:embed="rId3">
            <a:alphaModFix/>
          </a:blip>
          <a:srcRect b="4049" l="3405" r="3757" t="47476"/>
          <a:stretch/>
        </p:blipFill>
        <p:spPr>
          <a:xfrm>
            <a:off x="484718" y="1429667"/>
            <a:ext cx="5471946" cy="479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/>
          <p:nvPr>
            <p:ph type="title"/>
          </p:nvPr>
        </p:nvSpPr>
        <p:spPr>
          <a:xfrm>
            <a:off x="484716" y="533263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LABORATORY 4A - FLOW CHART</a:t>
            </a:r>
            <a:endParaRPr/>
          </a:p>
        </p:txBody>
      </p:sp>
      <p:pic>
        <p:nvPicPr>
          <p:cNvPr id="537" name="Google Shape;537;p23"/>
          <p:cNvPicPr preferRelativeResize="0"/>
          <p:nvPr/>
        </p:nvPicPr>
        <p:blipFill rotWithShape="1">
          <a:blip r:embed="rId3">
            <a:alphaModFix/>
          </a:blip>
          <a:srcRect b="58094" l="30678" r="14174" t="25952"/>
          <a:stretch/>
        </p:blipFill>
        <p:spPr>
          <a:xfrm>
            <a:off x="6664959" y="1452880"/>
            <a:ext cx="4768003" cy="202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 rotWithShape="1">
          <a:blip r:embed="rId4">
            <a:alphaModFix/>
          </a:blip>
          <a:srcRect b="69663" l="19677" r="-1845" t="-4977"/>
          <a:stretch/>
        </p:blipFill>
        <p:spPr>
          <a:xfrm>
            <a:off x="203200" y="3860212"/>
            <a:ext cx="4869186" cy="171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/>
          <p:cNvPicPr preferRelativeResize="0"/>
          <p:nvPr/>
        </p:nvPicPr>
        <p:blipFill rotWithShape="1">
          <a:blip r:embed="rId4">
            <a:alphaModFix/>
          </a:blip>
          <a:srcRect b="42145" l="13853" r="-886" t="30311"/>
          <a:stretch/>
        </p:blipFill>
        <p:spPr>
          <a:xfrm>
            <a:off x="3749457" y="3772636"/>
            <a:ext cx="5157473" cy="171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 rotWithShape="1">
          <a:blip r:embed="rId5">
            <a:alphaModFix/>
          </a:blip>
          <a:srcRect b="12282" l="24454" r="22224" t="57738"/>
          <a:stretch/>
        </p:blipFill>
        <p:spPr>
          <a:xfrm>
            <a:off x="8547523" y="4118665"/>
            <a:ext cx="3159760" cy="155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3"/>
          <p:cNvPicPr preferRelativeResize="0"/>
          <p:nvPr/>
        </p:nvPicPr>
        <p:blipFill rotWithShape="1">
          <a:blip r:embed="rId6">
            <a:alphaModFix/>
          </a:blip>
          <a:srcRect b="0" l="0" r="0" t="11009"/>
          <a:stretch/>
        </p:blipFill>
        <p:spPr>
          <a:xfrm>
            <a:off x="285233" y="1280161"/>
            <a:ext cx="6053853" cy="219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"/>
          <p:cNvSpPr txBox="1"/>
          <p:nvPr>
            <p:ph idx="1" type="body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10 bands of known sizes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Ask students to predict the positions of the DNA bands produced by possible products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R-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R+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Indicate their position on the diagram </a:t>
            </a:r>
            <a:endParaRPr/>
          </a:p>
        </p:txBody>
      </p:sp>
      <p:sp>
        <p:nvSpPr>
          <p:cNvPr id="548" name="Google Shape;548;p24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DNA LADDER DIAGRAM</a:t>
            </a:r>
            <a:endParaRPr/>
          </a:p>
        </p:txBody>
      </p:sp>
      <p:pic>
        <p:nvPicPr>
          <p:cNvPr id="549" name="Google Shape;549;p24"/>
          <p:cNvPicPr preferRelativeResize="0"/>
          <p:nvPr/>
        </p:nvPicPr>
        <p:blipFill rotWithShape="1">
          <a:blip r:embed="rId3">
            <a:alphaModFix/>
          </a:blip>
          <a:srcRect b="235" l="7634" r="10407" t="21373"/>
          <a:stretch/>
        </p:blipFill>
        <p:spPr>
          <a:xfrm>
            <a:off x="8388676" y="1945342"/>
            <a:ext cx="3497943" cy="418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4"/>
          <p:cNvPicPr preferRelativeResize="0"/>
          <p:nvPr/>
        </p:nvPicPr>
        <p:blipFill rotWithShape="1">
          <a:blip r:embed="rId3">
            <a:alphaModFix/>
          </a:blip>
          <a:srcRect b="86460" l="14565" r="3476" t="2381"/>
          <a:stretch/>
        </p:blipFill>
        <p:spPr>
          <a:xfrm>
            <a:off x="8388425" y="1341122"/>
            <a:ext cx="3497943" cy="60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5"/>
          <p:cNvPicPr preferRelativeResize="0"/>
          <p:nvPr/>
        </p:nvPicPr>
        <p:blipFill rotWithShape="1">
          <a:blip r:embed="rId3">
            <a:alphaModFix/>
          </a:blip>
          <a:srcRect b="0" l="0" r="0" t="1373"/>
          <a:stretch/>
        </p:blipFill>
        <p:spPr>
          <a:xfrm>
            <a:off x="3943604" y="0"/>
            <a:ext cx="3816377" cy="685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59030"/>
            <a:ext cx="12192000" cy="393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6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WHAT SHOULD THEY GET?</a:t>
            </a:r>
            <a:endParaRPr/>
          </a:p>
        </p:txBody>
      </p:sp>
      <p:pic>
        <p:nvPicPr>
          <p:cNvPr id="567" name="Google Shape;567;p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667" l="23130" r="13663" t="5465"/>
          <a:stretch/>
        </p:blipFill>
        <p:spPr>
          <a:xfrm>
            <a:off x="3329959" y="1546413"/>
            <a:ext cx="454596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7"/>
          <p:cNvSpPr txBox="1"/>
          <p:nvPr/>
        </p:nvSpPr>
        <p:spPr>
          <a:xfrm>
            <a:off x="2056970" y="3173506"/>
            <a:ext cx="1272989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807bp</a:t>
            </a:r>
            <a:endParaRPr/>
          </a:p>
        </p:txBody>
      </p:sp>
      <p:cxnSp>
        <p:nvCxnSpPr>
          <p:cNvPr id="569" name="Google Shape;569;p27"/>
          <p:cNvCxnSpPr/>
          <p:nvPr/>
        </p:nvCxnSpPr>
        <p:spPr>
          <a:xfrm>
            <a:off x="2693463" y="3358172"/>
            <a:ext cx="120127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0" name="Google Shape;570;p27"/>
          <p:cNvSpPr txBox="1"/>
          <p:nvPr/>
        </p:nvSpPr>
        <p:spPr>
          <a:xfrm>
            <a:off x="1748118" y="2499554"/>
            <a:ext cx="1581840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4,495bp</a:t>
            </a:r>
            <a:endParaRPr/>
          </a:p>
        </p:txBody>
      </p:sp>
      <p:cxnSp>
        <p:nvCxnSpPr>
          <p:cNvPr id="571" name="Google Shape;571;p27"/>
          <p:cNvCxnSpPr/>
          <p:nvPr/>
        </p:nvCxnSpPr>
        <p:spPr>
          <a:xfrm flipH="1" rot="10800000">
            <a:off x="2805953" y="2671484"/>
            <a:ext cx="1174376" cy="127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72" name="Google Shape;572;p27"/>
          <p:cNvSpPr txBox="1"/>
          <p:nvPr/>
        </p:nvSpPr>
        <p:spPr>
          <a:xfrm>
            <a:off x="2693464" y="3542839"/>
            <a:ext cx="10219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500bp</a:t>
            </a:r>
            <a:endParaRPr/>
          </a:p>
        </p:txBody>
      </p:sp>
      <p:sp>
        <p:nvSpPr>
          <p:cNvPr id="573" name="Google Shape;573;p27"/>
          <p:cNvSpPr txBox="1"/>
          <p:nvPr/>
        </p:nvSpPr>
        <p:spPr>
          <a:xfrm>
            <a:off x="2722813" y="3051974"/>
            <a:ext cx="10080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1000bp</a:t>
            </a:r>
            <a:endParaRPr/>
          </a:p>
        </p:txBody>
      </p:sp>
      <p:sp>
        <p:nvSpPr>
          <p:cNvPr id="574" name="Google Shape;574;p27"/>
          <p:cNvSpPr txBox="1"/>
          <p:nvPr/>
        </p:nvSpPr>
        <p:spPr>
          <a:xfrm>
            <a:off x="3814051" y="1297359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5" name="Google Shape;575;p27"/>
          <p:cNvSpPr txBox="1"/>
          <p:nvPr/>
        </p:nvSpPr>
        <p:spPr>
          <a:xfrm>
            <a:off x="4338918" y="1297359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76" name="Google Shape;576;p27"/>
          <p:cNvSpPr txBox="1"/>
          <p:nvPr/>
        </p:nvSpPr>
        <p:spPr>
          <a:xfrm>
            <a:off x="5079368" y="1278927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7" name="Google Shape;577;p27"/>
          <p:cNvSpPr txBox="1"/>
          <p:nvPr/>
        </p:nvSpPr>
        <p:spPr>
          <a:xfrm>
            <a:off x="5555296" y="1278927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78" name="Google Shape;578;p27"/>
          <p:cNvSpPr txBox="1"/>
          <p:nvPr/>
        </p:nvSpPr>
        <p:spPr>
          <a:xfrm>
            <a:off x="6647759" y="1284864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9" name="Google Shape;579;p27"/>
          <p:cNvSpPr txBox="1"/>
          <p:nvPr/>
        </p:nvSpPr>
        <p:spPr>
          <a:xfrm>
            <a:off x="7171034" y="1269781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80" name="Google Shape;580;p27"/>
          <p:cNvSpPr txBox="1"/>
          <p:nvPr/>
        </p:nvSpPr>
        <p:spPr>
          <a:xfrm>
            <a:off x="8059271" y="2229923"/>
            <a:ext cx="115644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5,302 bp, pARA-R</a:t>
            </a:r>
            <a:endParaRPr/>
          </a:p>
        </p:txBody>
      </p:sp>
      <p:cxnSp>
        <p:nvCxnSpPr>
          <p:cNvPr id="581" name="Google Shape;581;p27"/>
          <p:cNvCxnSpPr>
            <a:stCxn id="580" idx="1"/>
          </p:cNvCxnSpPr>
          <p:nvPr/>
        </p:nvCxnSpPr>
        <p:spPr>
          <a:xfrm flipH="1">
            <a:off x="7503371" y="2483839"/>
            <a:ext cx="555900" cy="7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82" name="Google Shape;582;p27"/>
          <p:cNvSpPr/>
          <p:nvPr/>
        </p:nvSpPr>
        <p:spPr>
          <a:xfrm>
            <a:off x="304805" y="4901957"/>
            <a:ext cx="25011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3ul of Sybrsafe to 30 ml of (melted) 0.8% agarose gel in 1X Sodium Borate Buffer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 txBox="1"/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NOW ONTO LAB!</a:t>
            </a:r>
            <a:endParaRPr/>
          </a:p>
        </p:txBody>
      </p:sp>
      <p:sp>
        <p:nvSpPr>
          <p:cNvPr id="588" name="Google Shape;588;p28"/>
          <p:cNvSpPr txBox="1"/>
          <p:nvPr>
            <p:ph idx="1" type="subTitle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/>
              <a:t>Student Guide: Starts on page 51</a:t>
            </a:r>
            <a:endParaRPr/>
          </a:p>
          <a:p>
            <a:pPr indent="0" lvl="1" marL="309027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Char char="•"/>
            </a:pPr>
            <a:r>
              <a:rPr lang="en-US" sz="3200"/>
              <a:t>Teacher Guide: pg 87</a:t>
            </a:r>
            <a:endParaRPr/>
          </a:p>
        </p:txBody>
      </p:sp>
      <p:sp>
        <p:nvSpPr>
          <p:cNvPr id="362" name="Google Shape;362;p3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2019 GUIDES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Tab C -  abridged sequence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Starts on page C-23 (Teacher guide does as well!)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Student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Introduction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Reading - Verification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Laboratory 4a: Verification of the recombinant plasmid using gel electrophoresis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Questions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Glossary</a:t>
            </a:r>
            <a:endParaRPr/>
          </a:p>
        </p:txBody>
      </p:sp>
      <p:sp>
        <p:nvSpPr>
          <p:cNvPr id="368" name="Google Shape;368;p4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2015 STUDENT GUIDES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Previous knowledge the same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Learning goals: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Describe why it is important to verify products created in the genetic engineering process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Predict the relative speed of DNA restriction fragments and plasmids through gel electrophoresis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Separate and identify DNA restriction fragments and plasmids using gel electrophoresis </a:t>
            </a:r>
            <a:endParaRPr/>
          </a:p>
        </p:txBody>
      </p:sp>
      <p:sp>
        <p:nvSpPr>
          <p:cNvPr id="374" name="Google Shape;374;p5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CHAPTER 4A GOALS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"/>
          <p:cNvSpPr txBox="1"/>
          <p:nvPr>
            <p:ph idx="1" type="body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1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Review Intro and Goals – 5 minutes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answer the What do you already know questions – 10 minutes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read Verification and answer the CONSIDER questions – 15 minutes 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Lead a discussion on student answers – 5 minutes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prep for Laboratory 4A – 10 minutes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2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complete laboratory 4A – 45 minutes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3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discuss Chapter 4A questions and lead a discussion on answers – 45 minutes</a:t>
            </a:r>
            <a:endParaRPr/>
          </a:p>
        </p:txBody>
      </p:sp>
      <p:sp>
        <p:nvSpPr>
          <p:cNvPr id="380" name="Google Shape;380;p6"/>
          <p:cNvSpPr txBox="1"/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PROPOSED SEQUENCE OF ACTIVITIES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"/>
          <p:cNvSpPr txBox="1"/>
          <p:nvPr>
            <p:ph idx="2" type="body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Why do scientists have to verify what they have done in lab?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Many sources of potential error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Ligation of DNA sometimes results in different combinations 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Confirmation that you made the recombinant plasmid that is needed</a:t>
            </a:r>
            <a:endParaRPr/>
          </a:p>
          <a:p>
            <a:pPr indent="-309026" lvl="2" marL="91861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Restriction digest &amp; ligation procedure was successful 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Biotech companies</a:t>
            </a:r>
            <a:endParaRPr/>
          </a:p>
          <a:p>
            <a:pPr indent="-300558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QC</a:t>
            </a:r>
            <a:endParaRPr/>
          </a:p>
        </p:txBody>
      </p:sp>
      <p:sp>
        <p:nvSpPr>
          <p:cNvPr id="386" name="Google Shape;386;p7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VERIFICATION </a:t>
            </a:r>
            <a:endParaRPr/>
          </a:p>
        </p:txBody>
      </p:sp>
      <p:pic>
        <p:nvPicPr>
          <p:cNvPr id="387" name="Google Shape;3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75111" y="-9705"/>
            <a:ext cx="3412089" cy="608877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/>
          <p:nvPr>
            <p:ph idx="1" type="body"/>
          </p:nvPr>
        </p:nvSpPr>
        <p:spPr>
          <a:xfrm>
            <a:off x="7352909" y="1341122"/>
            <a:ext cx="4851283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93" name="Google Shape;393;p8"/>
          <p:cNvSpPr txBox="1"/>
          <p:nvPr>
            <p:ph idx="2" type="body"/>
          </p:nvPr>
        </p:nvSpPr>
        <p:spPr>
          <a:xfrm>
            <a:off x="484720" y="1706880"/>
            <a:ext cx="6868188" cy="4157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026" lvl="0" marL="30902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Used in DNA verification and purification</a:t>
            </a:r>
            <a:endParaRPr/>
          </a:p>
          <a:p>
            <a:pPr indent="-309026" lvl="0" marL="30902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Separation technique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According to molecular size – number of base pairs</a:t>
            </a:r>
            <a:endParaRPr/>
          </a:p>
          <a:p>
            <a:pPr indent="-309026" lvl="2" marL="91861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Smaller will move faster!!</a:t>
            </a:r>
            <a:endParaRPr/>
          </a:p>
          <a:p>
            <a:pPr indent="-300557" lvl="1" marL="609585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DNA negatively charged</a:t>
            </a:r>
            <a:endParaRPr/>
          </a:p>
          <a:p>
            <a:pPr indent="-309026" lvl="2" marL="91861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Due to phosphate groups</a:t>
            </a:r>
            <a:endParaRPr/>
          </a:p>
          <a:p>
            <a:pPr indent="-309026" lvl="2" marL="91861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Will move away from negative (black) electrode</a:t>
            </a:r>
            <a:endParaRPr/>
          </a:p>
          <a:p>
            <a:pPr indent="-309026" lvl="2" marL="91861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Will move towards the </a:t>
            </a:r>
            <a:r>
              <a:rPr lang="en-US" sz="2000">
                <a:solidFill>
                  <a:srgbClr val="FF0000"/>
                </a:solidFill>
              </a:rPr>
              <a:t>positive (red) electrode</a:t>
            </a:r>
            <a:endParaRPr/>
          </a:p>
        </p:txBody>
      </p:sp>
      <p:sp>
        <p:nvSpPr>
          <p:cNvPr id="394" name="Google Shape;394;p8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GEL ELECTROPHORESIS </a:t>
            </a:r>
            <a:endParaRPr/>
          </a:p>
        </p:txBody>
      </p:sp>
      <p:pic>
        <p:nvPicPr>
          <p:cNvPr id="395" name="Google Shape;39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908" y="2345781"/>
            <a:ext cx="4839092" cy="2872043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/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67"/>
              <a:buFont typeface="Calibri"/>
              <a:buNone/>
            </a:pPr>
            <a:r>
              <a:rPr lang="en-US"/>
              <a:t>WHAT IS THE ORDER OF FRAGMENTS FROM SMALLEST TO LARGEST?</a:t>
            </a:r>
            <a:endParaRPr/>
          </a:p>
        </p:txBody>
      </p:sp>
      <p:pic>
        <p:nvPicPr>
          <p:cNvPr id="401" name="Google Shape;40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3844" y="1706563"/>
            <a:ext cx="422431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9"/>
          <p:cNvSpPr/>
          <p:nvPr/>
        </p:nvSpPr>
        <p:spPr>
          <a:xfrm>
            <a:off x="2234154" y="1855694"/>
            <a:ext cx="546754" cy="4003769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2016-11-16T21:49:05Z</dcterms:created>
  <dc:creator>heather townsend</dc:creator>
</cp:coreProperties>
</file>