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media/image8.jpg" ContentType="image/jpe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media/image129.JPG" ContentType="image/jpeg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82" r:id="rId5"/>
    <p:sldMasterId id="2147483690" r:id="rId6"/>
  </p:sldMasterIdLst>
  <p:notesMasterIdLst>
    <p:notesMasterId r:id="rId45"/>
  </p:notesMasterIdLst>
  <p:sldIdLst>
    <p:sldId id="256" r:id="rId7"/>
    <p:sldId id="257" r:id="rId8"/>
    <p:sldId id="258" r:id="rId9"/>
    <p:sldId id="259" r:id="rId10"/>
    <p:sldId id="311" r:id="rId11"/>
    <p:sldId id="315" r:id="rId12"/>
    <p:sldId id="261" r:id="rId13"/>
    <p:sldId id="262" r:id="rId14"/>
    <p:sldId id="263" r:id="rId15"/>
    <p:sldId id="266" r:id="rId16"/>
    <p:sldId id="265" r:id="rId17"/>
    <p:sldId id="292" r:id="rId18"/>
    <p:sldId id="267" r:id="rId19"/>
    <p:sldId id="268" r:id="rId20"/>
    <p:sldId id="269" r:id="rId21"/>
    <p:sldId id="260" r:id="rId22"/>
    <p:sldId id="313" r:id="rId23"/>
    <p:sldId id="308" r:id="rId24"/>
    <p:sldId id="294" r:id="rId25"/>
    <p:sldId id="271" r:id="rId26"/>
    <p:sldId id="272" r:id="rId27"/>
    <p:sldId id="274" r:id="rId28"/>
    <p:sldId id="275" r:id="rId29"/>
    <p:sldId id="276" r:id="rId30"/>
    <p:sldId id="277" r:id="rId31"/>
    <p:sldId id="306" r:id="rId32"/>
    <p:sldId id="307" r:id="rId33"/>
    <p:sldId id="282" r:id="rId34"/>
    <p:sldId id="279" r:id="rId35"/>
    <p:sldId id="280" r:id="rId36"/>
    <p:sldId id="283" r:id="rId37"/>
    <p:sldId id="284" r:id="rId38"/>
    <p:sldId id="285" r:id="rId39"/>
    <p:sldId id="287" r:id="rId40"/>
    <p:sldId id="304" r:id="rId41"/>
    <p:sldId id="309" r:id="rId42"/>
    <p:sldId id="310" r:id="rId43"/>
    <p:sldId id="291" r:id="rId44"/>
  </p:sldIdLst>
  <p:sldSz cx="18288000" cy="10287000"/>
  <p:notesSz cx="7011988" cy="9297988"/>
  <p:embeddedFontLst>
    <p:embeddedFont>
      <p:font typeface="Arimo" panose="020B0604020202020204" charset="0"/>
      <p:regular r:id="rId46"/>
    </p:embeddedFont>
    <p:embeddedFont>
      <p:font typeface="Lora Bold" panose="020B0604020202020204" charset="0"/>
      <p:regular r:id="rId47"/>
      <p:bold r:id="rId48"/>
    </p:embeddedFont>
    <p:embeddedFont>
      <p:font typeface="Meiryo UI" panose="020B0604030504040204" pitchFamily="34" charset="-128"/>
      <p:regular r:id="rId49"/>
      <p:bold r:id="rId50"/>
      <p:italic r:id="rId51"/>
      <p:boldItalic r:id="rId52"/>
    </p:embeddedFont>
    <p:embeddedFont>
      <p:font typeface="Segoe Pro Black" panose="020B0A02040504020203" pitchFamily="34" charset="0"/>
      <p:bold r:id="rId53"/>
      <p:boldItalic r:id="rId54"/>
    </p:embeddedFont>
    <p:embeddedFont>
      <p:font typeface="Segoe UI Black" panose="020B0A02040204020203" pitchFamily="34" charset="0"/>
      <p:bold r:id="rId55"/>
      <p:boldItalic r:id="rId56"/>
    </p:embeddedFont>
    <p:embeddedFont>
      <p:font typeface="Segoe UI Semibold" panose="020B0702040204020203" pitchFamily="34" charset="0"/>
      <p:bold r:id="rId57"/>
      <p:boldItalic r:id="rId58"/>
    </p:embeddedFont>
    <p:embeddedFont>
      <p:font typeface="Yu Gothic UI" panose="020B0500000000000000" pitchFamily="34" charset="-128"/>
      <p:regular r:id="rId59"/>
      <p:bold r:id="rId6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117CEE2-DC42-6A4B-A2F9-FAA3FBAA6B70}">
          <p14:sldIdLst>
            <p14:sldId id="256"/>
          </p14:sldIdLst>
        </p14:section>
        <p14:section name="ABE Overview" id="{9298CF47-A4B5-0644-846E-F3E94D135E34}">
          <p14:sldIdLst>
            <p14:sldId id="257"/>
            <p14:sldId id="258"/>
            <p14:sldId id="259"/>
            <p14:sldId id="311"/>
            <p14:sldId id="315"/>
            <p14:sldId id="261"/>
            <p14:sldId id="262"/>
          </p14:sldIdLst>
        </p14:section>
        <p14:section name="ABE Program Sites" id="{A548119B-8368-8D47-A5AC-543888F7F056}">
          <p14:sldIdLst>
            <p14:sldId id="263"/>
            <p14:sldId id="266"/>
            <p14:sldId id="265"/>
            <p14:sldId id="292"/>
            <p14:sldId id="267"/>
            <p14:sldId id="268"/>
            <p14:sldId id="269"/>
            <p14:sldId id="260"/>
            <p14:sldId id="313"/>
            <p14:sldId id="308"/>
            <p14:sldId id="294"/>
            <p14:sldId id="271"/>
            <p14:sldId id="272"/>
            <p14:sldId id="274"/>
            <p14:sldId id="275"/>
            <p14:sldId id="276"/>
            <p14:sldId id="277"/>
            <p14:sldId id="306"/>
            <p14:sldId id="307"/>
            <p14:sldId id="282"/>
            <p14:sldId id="279"/>
            <p14:sldId id="280"/>
            <p14:sldId id="283"/>
            <p14:sldId id="284"/>
            <p14:sldId id="285"/>
            <p14:sldId id="287"/>
          </p14:sldIdLst>
        </p14:section>
        <p14:section name="ABE Professional Learning" id="{C69F3F63-3A3E-485C-ADF8-56F670799F4B}">
          <p14:sldIdLst>
            <p14:sldId id="304"/>
            <p14:sldId id="309"/>
            <p14:sldId id="310"/>
            <p14:sldId id="2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2CE2602-B57A-26B7-18A9-49B40C1C4D79}" name="Mansori, Sophia" initials="MS" userId="S::smansori@edc.org::2f76e6d2-6bbd-4188-a3ce-a018c1864137" providerId="AD"/>
  <p188:author id="{09CE3911-C110-C646-F3CF-BC4A817419E8}" name="Lewis, Rebecca" initials="LR" userId="S::rlewis@edc.org::27afd4b7-71e7-4248-a8f2-98fa0a98ab83" providerId="AD"/>
  <p188:author id="{37296D15-0D37-F6C9-FDCD-93175034260F}" name="Juliuson, Jessica" initials="JJ" userId="S::jjuliuson@edc.org::af44e92e-a606-4f62-a78f-2c24c8baa4f4" providerId="AD"/>
  <p188:author id="{A6041121-D938-BADE-A9A5-ECA8A0C5128E}" name="Boghossian, Libby" initials="BL" userId="S::lboghossian@edc.org::5b492e6c-22ca-41c4-941c-d70be2eb51a4" providerId="AD"/>
  <p188:author id="{1921D84E-6667-975A-FE94-DEC8D6975096}" name="LaVita, Silvia" initials="LS" userId="S::slavita@edc.org::85f16de1-971c-4b51-9f48-4d03725724cd" providerId="AD"/>
  <p188:author id="{F3913258-AFCC-0420-8D3B-B9B776E2D195}" name="Doreen Osgood" initials="DO" userId="S::doreen_osgood@uri.edu::e1951cd2-64a1-49b0-84cb-d345a64e788e" providerId="AD"/>
  <p188:author id="{701E1E92-2D9C-BBCC-E1DA-BE986DB77471}" name="Lewis, Rebecca" initials="" userId="S::RLewis@edc.org::27afd4b7-71e7-4248-a8f2-98fa0a98ab83" providerId="AD"/>
  <p188:author id="{03A679B5-7455-718C-D9C6-D0C0A3B17722}" name="Tara Bristow" initials="TB" userId="S::bristowbioconsult_gmail.com#ext#@educationdevelopmentcenter.onmicrosoft.com::a6ce0ec6-39bc-4e6a-ae6a-59da069e3b04" providerId="AD"/>
  <p188:author id="{7FDABBEC-0E5C-36FD-F0D3-35A3EEA4680F}" name="Mansori, Sophia" initials="" userId="S::Smansori@edc.org::2f76e6d2-6bbd-4188-a3ce-a018c1864137" providerId="AD"/>
  <p188:author id="{836480F2-1BA0-5CFF-732F-B681D12758B1}" name="Boghossian, Libby" initials="" userId="S::LBoghossian@edc.org::5b492e6c-22ca-41c4-941c-d70be2eb51a4" providerId="AD"/>
  <p188:author id="{CFC062FA-D127-454C-5E10-5E8B248B530A}" name="Ouellet, Kerry" initials="KO" userId="S::KOuellet@edc.org::61b752f6-cfd1-4050-8147-176eb19a70c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2C3"/>
    <a:srgbClr val="FFFFFF"/>
    <a:srgbClr val="0063C3"/>
    <a:srgbClr val="7EE0DD"/>
    <a:srgbClr val="FF6720"/>
    <a:srgbClr val="FF67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5C053F-8061-45B2-83CE-D8DDE9D16CE8}" v="6" dt="2026-06-16T16:47:43.5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972" autoAdjust="0"/>
    <p:restoredTop sz="96247" autoAdjust="0"/>
  </p:normalViewPr>
  <p:slideViewPr>
    <p:cSldViewPr snapToGrid="0">
      <p:cViewPr varScale="1">
        <p:scale>
          <a:sx n="40" d="100"/>
          <a:sy n="40" d="100"/>
        </p:scale>
        <p:origin x="432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63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3" Type="http://schemas.openxmlformats.org/officeDocument/2006/relationships/font" Target="fonts/font8.fntdata"/><Relationship Id="rId58" Type="http://schemas.openxmlformats.org/officeDocument/2006/relationships/font" Target="fonts/font13.fntdata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64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font" Target="fonts/font6.fntdata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font" Target="fonts/font1.fntdata"/><Relationship Id="rId59" Type="http://schemas.openxmlformats.org/officeDocument/2006/relationships/font" Target="fonts/font14.fntdata"/><Relationship Id="rId67" Type="http://schemas.microsoft.com/office/2018/10/relationships/authors" Target="author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9.fntdata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4.fntdata"/><Relationship Id="rId57" Type="http://schemas.openxmlformats.org/officeDocument/2006/relationships/font" Target="fonts/font12.fntdata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7.fntdata"/><Relationship Id="rId60" Type="http://schemas.openxmlformats.org/officeDocument/2006/relationships/font" Target="fonts/font15.fntdata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een Osgood" userId="e1951cd2-64a1-49b0-84cb-d345a64e788e" providerId="ADAL" clId="{A126D02B-6CE4-4980-990A-9A3E67FBD2E7}"/>
    <pc:docChg chg="undo custSel addSld delSld modSld sldOrd modSection">
      <pc:chgData name="Doreen Osgood" userId="e1951cd2-64a1-49b0-84cb-d345a64e788e" providerId="ADAL" clId="{A126D02B-6CE4-4980-990A-9A3E67FBD2E7}" dt="2026-06-16T16:47:58.593" v="397" actId="14100"/>
      <pc:docMkLst>
        <pc:docMk/>
      </pc:docMkLst>
      <pc:sldChg chg="add del">
        <pc:chgData name="Doreen Osgood" userId="e1951cd2-64a1-49b0-84cb-d345a64e788e" providerId="ADAL" clId="{A126D02B-6CE4-4980-990A-9A3E67FBD2E7}" dt="2026-06-16T16:46:37.427" v="388" actId="47"/>
        <pc:sldMkLst>
          <pc:docMk/>
          <pc:sldMk cId="900310617" sldId="291"/>
        </pc:sldMkLst>
      </pc:sldChg>
      <pc:sldChg chg="addSp delSp modSp mod">
        <pc:chgData name="Doreen Osgood" userId="e1951cd2-64a1-49b0-84cb-d345a64e788e" providerId="ADAL" clId="{A126D02B-6CE4-4980-990A-9A3E67FBD2E7}" dt="2026-06-16T16:09:42.593" v="316" actId="14100"/>
        <pc:sldMkLst>
          <pc:docMk/>
          <pc:sldMk cId="3472410173" sldId="309"/>
        </pc:sldMkLst>
        <pc:spChg chg="mod">
          <ac:chgData name="Doreen Osgood" userId="e1951cd2-64a1-49b0-84cb-d345a64e788e" providerId="ADAL" clId="{A126D02B-6CE4-4980-990A-9A3E67FBD2E7}" dt="2026-06-15T21:54:35.594" v="315" actId="20577"/>
          <ac:spMkLst>
            <pc:docMk/>
            <pc:sldMk cId="3472410173" sldId="309"/>
            <ac:spMk id="2" creationId="{B3465EE5-9F9D-CDD1-F2ED-168D9F8C4D26}"/>
          </ac:spMkLst>
        </pc:spChg>
        <pc:spChg chg="mod">
          <ac:chgData name="Doreen Osgood" userId="e1951cd2-64a1-49b0-84cb-d345a64e788e" providerId="ADAL" clId="{A126D02B-6CE4-4980-990A-9A3E67FBD2E7}" dt="2026-06-15T21:53:11.169" v="267" actId="255"/>
          <ac:spMkLst>
            <pc:docMk/>
            <pc:sldMk cId="3472410173" sldId="309"/>
            <ac:spMk id="534" creationId="{00000000-0000-0000-0000-000000000000}"/>
          </ac:spMkLst>
        </pc:spChg>
        <pc:spChg chg="mod">
          <ac:chgData name="Doreen Osgood" userId="e1951cd2-64a1-49b0-84cb-d345a64e788e" providerId="ADAL" clId="{A126D02B-6CE4-4980-990A-9A3E67FBD2E7}" dt="2026-06-15T21:53:17.464" v="268" actId="255"/>
          <ac:spMkLst>
            <pc:docMk/>
            <pc:sldMk cId="3472410173" sldId="309"/>
            <ac:spMk id="535" creationId="{00000000-0000-0000-0000-000000000000}"/>
          </ac:spMkLst>
        </pc:spChg>
        <pc:spChg chg="mod">
          <ac:chgData name="Doreen Osgood" userId="e1951cd2-64a1-49b0-84cb-d345a64e788e" providerId="ADAL" clId="{A126D02B-6CE4-4980-990A-9A3E67FBD2E7}" dt="2026-06-15T21:53:53.427" v="308" actId="20577"/>
          <ac:spMkLst>
            <pc:docMk/>
            <pc:sldMk cId="3472410173" sldId="309"/>
            <ac:spMk id="538" creationId="{00000000-0000-0000-0000-000000000000}"/>
          </ac:spMkLst>
        </pc:spChg>
        <pc:spChg chg="mod">
          <ac:chgData name="Doreen Osgood" userId="e1951cd2-64a1-49b0-84cb-d345a64e788e" providerId="ADAL" clId="{A126D02B-6CE4-4980-990A-9A3E67FBD2E7}" dt="2026-06-15T21:54:22.612" v="314" actId="1076"/>
          <ac:spMkLst>
            <pc:docMk/>
            <pc:sldMk cId="3472410173" sldId="309"/>
            <ac:spMk id="539" creationId="{00000000-0000-0000-0000-000000000000}"/>
          </ac:spMkLst>
        </pc:spChg>
        <pc:picChg chg="del">
          <ac:chgData name="Doreen Osgood" userId="e1951cd2-64a1-49b0-84cb-d345a64e788e" providerId="ADAL" clId="{A126D02B-6CE4-4980-990A-9A3E67FBD2E7}" dt="2026-06-15T21:47:28.086" v="147" actId="478"/>
          <ac:picMkLst>
            <pc:docMk/>
            <pc:sldMk cId="3472410173" sldId="309"/>
            <ac:picMk id="4" creationId="{74A723C5-E30C-555E-421A-FDBF2F3DE281}"/>
          </ac:picMkLst>
        </pc:picChg>
        <pc:picChg chg="del">
          <ac:chgData name="Doreen Osgood" userId="e1951cd2-64a1-49b0-84cb-d345a64e788e" providerId="ADAL" clId="{A126D02B-6CE4-4980-990A-9A3E67FBD2E7}" dt="2026-06-15T21:41:07.052" v="0" actId="478"/>
          <ac:picMkLst>
            <pc:docMk/>
            <pc:sldMk cId="3472410173" sldId="309"/>
            <ac:picMk id="7" creationId="{C40FB323-2233-3272-2582-72396CAF9727}"/>
          </ac:picMkLst>
        </pc:picChg>
        <pc:picChg chg="add mod modCrop">
          <ac:chgData name="Doreen Osgood" userId="e1951cd2-64a1-49b0-84cb-d345a64e788e" providerId="ADAL" clId="{A126D02B-6CE4-4980-990A-9A3E67FBD2E7}" dt="2026-06-15T21:53:02.021" v="266" actId="1076"/>
          <ac:picMkLst>
            <pc:docMk/>
            <pc:sldMk cId="3472410173" sldId="309"/>
            <ac:picMk id="9" creationId="{DD082D0C-3403-2FA9-055D-AB7642BCD0AF}"/>
          </ac:picMkLst>
        </pc:picChg>
        <pc:picChg chg="mod">
          <ac:chgData name="Doreen Osgood" userId="e1951cd2-64a1-49b0-84cb-d345a64e788e" providerId="ADAL" clId="{A126D02B-6CE4-4980-990A-9A3E67FBD2E7}" dt="2026-06-15T21:43:55.392" v="146" actId="14100"/>
          <ac:picMkLst>
            <pc:docMk/>
            <pc:sldMk cId="3472410173" sldId="309"/>
            <ac:picMk id="11" creationId="{A7EC6D6F-F092-1AE1-CB09-BDA1D34A5F51}"/>
          </ac:picMkLst>
        </pc:picChg>
        <pc:picChg chg="add mod modCrop">
          <ac:chgData name="Doreen Osgood" userId="e1951cd2-64a1-49b0-84cb-d345a64e788e" providerId="ADAL" clId="{A126D02B-6CE4-4980-990A-9A3E67FBD2E7}" dt="2026-06-15T21:54:11.069" v="312" actId="1076"/>
          <ac:picMkLst>
            <pc:docMk/>
            <pc:sldMk cId="3472410173" sldId="309"/>
            <ac:picMk id="12" creationId="{6478014F-6184-14CE-5ECC-1B40583B7B1C}"/>
          </ac:picMkLst>
        </pc:picChg>
        <pc:picChg chg="add mod modCrop">
          <ac:chgData name="Doreen Osgood" userId="e1951cd2-64a1-49b0-84cb-d345a64e788e" providerId="ADAL" clId="{A126D02B-6CE4-4980-990A-9A3E67FBD2E7}" dt="2026-06-16T16:09:42.593" v="316" actId="14100"/>
          <ac:picMkLst>
            <pc:docMk/>
            <pc:sldMk cId="3472410173" sldId="309"/>
            <ac:picMk id="14" creationId="{127405A8-2578-225C-E9BE-26EC02B2180E}"/>
          </ac:picMkLst>
        </pc:picChg>
        <pc:picChg chg="del">
          <ac:chgData name="Doreen Osgood" userId="e1951cd2-64a1-49b0-84cb-d345a64e788e" providerId="ADAL" clId="{A126D02B-6CE4-4980-990A-9A3E67FBD2E7}" dt="2026-06-15T21:52:01.257" v="234" actId="478"/>
          <ac:picMkLst>
            <pc:docMk/>
            <pc:sldMk cId="3472410173" sldId="309"/>
            <ac:picMk id="15" creationId="{8E737A74-929E-C60F-6B42-92C29F8A30D7}"/>
          </ac:picMkLst>
        </pc:picChg>
      </pc:sldChg>
      <pc:sldChg chg="addSp delSp modSp add del mod ord">
        <pc:chgData name="Doreen Osgood" userId="e1951cd2-64a1-49b0-84cb-d345a64e788e" providerId="ADAL" clId="{A126D02B-6CE4-4980-990A-9A3E67FBD2E7}" dt="2026-06-16T16:37:46.875" v="384" actId="47"/>
        <pc:sldMkLst>
          <pc:docMk/>
          <pc:sldMk cId="0" sldId="312"/>
        </pc:sldMkLst>
        <pc:spChg chg="add mod">
          <ac:chgData name="Doreen Osgood" userId="e1951cd2-64a1-49b0-84cb-d345a64e788e" providerId="ADAL" clId="{A126D02B-6CE4-4980-990A-9A3E67FBD2E7}" dt="2026-06-16T16:32:59.092" v="336" actId="1076"/>
          <ac:spMkLst>
            <pc:docMk/>
            <pc:sldMk cId="0" sldId="312"/>
            <ac:spMk id="9" creationId="{DBDFCF3D-19A3-9205-B9B8-8C37A7179783}"/>
          </ac:spMkLst>
        </pc:spChg>
        <pc:spChg chg="add mod">
          <ac:chgData name="Doreen Osgood" userId="e1951cd2-64a1-49b0-84cb-d345a64e788e" providerId="ADAL" clId="{A126D02B-6CE4-4980-990A-9A3E67FBD2E7}" dt="2026-06-16T16:36:06.846" v="381" actId="20577"/>
          <ac:spMkLst>
            <pc:docMk/>
            <pc:sldMk cId="0" sldId="312"/>
            <ac:spMk id="20" creationId="{42D0F7B5-5687-D69E-CC77-E4CF3C5B0467}"/>
          </ac:spMkLst>
        </pc:spChg>
        <pc:picChg chg="del">
          <ac:chgData name="Doreen Osgood" userId="e1951cd2-64a1-49b0-84cb-d345a64e788e" providerId="ADAL" clId="{A126D02B-6CE4-4980-990A-9A3E67FBD2E7}" dt="2026-06-16T16:30:54.344" v="323" actId="478"/>
          <ac:picMkLst>
            <pc:docMk/>
            <pc:sldMk cId="0" sldId="312"/>
            <ac:picMk id="18" creationId="{614C87C7-0965-54E9-519E-67723F020EC8}"/>
          </ac:picMkLst>
        </pc:picChg>
        <pc:picChg chg="add mod">
          <ac:chgData name="Doreen Osgood" userId="e1951cd2-64a1-49b0-84cb-d345a64e788e" providerId="ADAL" clId="{A126D02B-6CE4-4980-990A-9A3E67FBD2E7}" dt="2026-06-16T16:32:57.318" v="335" actId="1076"/>
          <ac:picMkLst>
            <pc:docMk/>
            <pc:sldMk cId="0" sldId="312"/>
            <ac:picMk id="19" creationId="{B9D837FC-08CF-0548-325C-B29D5E6DDEBF}"/>
          </ac:picMkLst>
        </pc:picChg>
      </pc:sldChg>
      <pc:sldChg chg="add del setBg">
        <pc:chgData name="Doreen Osgood" userId="e1951cd2-64a1-49b0-84cb-d345a64e788e" providerId="ADAL" clId="{A126D02B-6CE4-4980-990A-9A3E67FBD2E7}" dt="2026-06-16T16:47:45.568" v="391" actId="47"/>
        <pc:sldMkLst>
          <pc:docMk/>
          <pc:sldMk cId="0" sldId="314"/>
        </pc:sldMkLst>
      </pc:sldChg>
      <pc:sldChg chg="addSp modSp new del mod modAnim">
        <pc:chgData name="Doreen Osgood" userId="e1951cd2-64a1-49b0-84cb-d345a64e788e" providerId="ADAL" clId="{A126D02B-6CE4-4980-990A-9A3E67FBD2E7}" dt="2026-06-16T16:33:53.501" v="379" actId="47"/>
        <pc:sldMkLst>
          <pc:docMk/>
          <pc:sldMk cId="126355044" sldId="314"/>
        </pc:sldMkLst>
        <pc:spChg chg="add mod">
          <ac:chgData name="Doreen Osgood" userId="e1951cd2-64a1-49b0-84cb-d345a64e788e" providerId="ADAL" clId="{A126D02B-6CE4-4980-990A-9A3E67FBD2E7}" dt="2026-06-16T16:29:33.710" v="319" actId="1076"/>
          <ac:spMkLst>
            <pc:docMk/>
            <pc:sldMk cId="126355044" sldId="314"/>
            <ac:spMk id="3" creationId="{8C6DC8E2-7BAF-DB65-73F7-C9456B75AAEC}"/>
          </ac:spMkLst>
        </pc:spChg>
        <pc:picChg chg="add mod">
          <ac:chgData name="Doreen Osgood" userId="e1951cd2-64a1-49b0-84cb-d345a64e788e" providerId="ADAL" clId="{A126D02B-6CE4-4980-990A-9A3E67FBD2E7}" dt="2026-06-16T16:30:42.274" v="320"/>
          <ac:picMkLst>
            <pc:docMk/>
            <pc:sldMk cId="126355044" sldId="314"/>
            <ac:picMk id="4" creationId="{EADC4FAF-A58F-E49C-76F2-A61EC7224C04}"/>
          </ac:picMkLst>
        </pc:picChg>
      </pc:sldChg>
      <pc:sldChg chg="modSp add mod">
        <pc:chgData name="Doreen Osgood" userId="e1951cd2-64a1-49b0-84cb-d345a64e788e" providerId="ADAL" clId="{A126D02B-6CE4-4980-990A-9A3E67FBD2E7}" dt="2026-06-16T16:47:58.593" v="397" actId="14100"/>
        <pc:sldMkLst>
          <pc:docMk/>
          <pc:sldMk cId="0" sldId="315"/>
        </pc:sldMkLst>
        <pc:spChg chg="mod">
          <ac:chgData name="Doreen Osgood" userId="e1951cd2-64a1-49b0-84cb-d345a64e788e" providerId="ADAL" clId="{A126D02B-6CE4-4980-990A-9A3E67FBD2E7}" dt="2026-06-16T16:47:56.683" v="396" actId="1076"/>
          <ac:spMkLst>
            <pc:docMk/>
            <pc:sldMk cId="0" sldId="315"/>
            <ac:spMk id="9" creationId="{DBDFCF3D-19A3-9205-B9B8-8C37A7179783}"/>
          </ac:spMkLst>
        </pc:spChg>
        <pc:spChg chg="mod">
          <ac:chgData name="Doreen Osgood" userId="e1951cd2-64a1-49b0-84cb-d345a64e788e" providerId="ADAL" clId="{A126D02B-6CE4-4980-990A-9A3E67FBD2E7}" dt="2026-06-16T16:47:54.817" v="395" actId="1076"/>
          <ac:spMkLst>
            <pc:docMk/>
            <pc:sldMk cId="0" sldId="315"/>
            <ac:spMk id="20" creationId="{42D0F7B5-5687-D69E-CC77-E4CF3C5B0467}"/>
          </ac:spMkLst>
        </pc:spChg>
        <pc:picChg chg="mod">
          <ac:chgData name="Doreen Osgood" userId="e1951cd2-64a1-49b0-84cb-d345a64e788e" providerId="ADAL" clId="{A126D02B-6CE4-4980-990A-9A3E67FBD2E7}" dt="2026-06-16T16:47:58.593" v="397" actId="14100"/>
          <ac:picMkLst>
            <pc:docMk/>
            <pc:sldMk cId="0" sldId="315"/>
            <ac:picMk id="19" creationId="{B9D837FC-08CF-0548-325C-B29D5E6DDEB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51371" cy="348675"/>
          </a:xfrm>
          <a:prstGeom prst="rect">
            <a:avLst/>
          </a:prstGeom>
        </p:spPr>
        <p:txBody>
          <a:bodyPr vert="horz" lIns="93196" tIns="46598" rIns="93196" bIns="46598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296324" y="0"/>
            <a:ext cx="4051371" cy="348675"/>
          </a:xfrm>
          <a:prstGeom prst="rect">
            <a:avLst/>
          </a:prstGeom>
        </p:spPr>
        <p:txBody>
          <a:bodyPr vert="horz" lIns="93196" tIns="46598" rIns="93196" bIns="46598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16.06.2026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54263" y="520700"/>
            <a:ext cx="4640262" cy="26114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96" tIns="46598" rIns="93196" bIns="46598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34932" y="3305951"/>
            <a:ext cx="7479454" cy="3133229"/>
          </a:xfrm>
          <a:prstGeom prst="rect">
            <a:avLst/>
          </a:prstGeom>
        </p:spPr>
        <p:txBody>
          <a:bodyPr vert="horz" lIns="93196" tIns="46598" rIns="93196" bIns="4659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611903"/>
            <a:ext cx="4051371" cy="347061"/>
          </a:xfrm>
          <a:prstGeom prst="rect">
            <a:avLst/>
          </a:prstGeom>
        </p:spPr>
        <p:txBody>
          <a:bodyPr vert="horz" lIns="93196" tIns="46598" rIns="93196" bIns="46598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296324" y="6611903"/>
            <a:ext cx="4051371" cy="347061"/>
          </a:xfrm>
          <a:prstGeom prst="rect">
            <a:avLst/>
          </a:prstGeom>
        </p:spPr>
        <p:txBody>
          <a:bodyPr vert="horz" lIns="93196" tIns="46598" rIns="93196" bIns="46598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0169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p4:notes"/>
          <p:cNvSpPr txBox="1">
            <a:spLocks noGrp="1"/>
          </p:cNvSpPr>
          <p:nvPr>
            <p:ph type="body" idx="1"/>
          </p:nvPr>
        </p:nvSpPr>
        <p:spPr>
          <a:xfrm>
            <a:off x="721817" y="4496936"/>
            <a:ext cx="5768002" cy="4259318"/>
          </a:xfrm>
          <a:prstGeom prst="rect">
            <a:avLst/>
          </a:prstGeom>
        </p:spPr>
        <p:txBody>
          <a:bodyPr spcFirstLastPara="1" wrap="square" lIns="93512" tIns="46730" rIns="93512" bIns="46730" anchor="t" anchorCtr="0">
            <a:noAutofit/>
          </a:bodyPr>
          <a:lstStyle/>
          <a:p>
            <a:endParaRPr dirty="0"/>
          </a:p>
        </p:txBody>
      </p:sp>
      <p:sp>
        <p:nvSpPr>
          <p:cNvPr id="466" name="Google Shape;46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50850" y="709613"/>
            <a:ext cx="6310313" cy="35496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42477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450850" y="709613"/>
            <a:ext cx="6310313" cy="35496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18" name="Google Shape;518;p11:notes"/>
          <p:cNvSpPr txBox="1">
            <a:spLocks noGrp="1"/>
          </p:cNvSpPr>
          <p:nvPr>
            <p:ph type="body" idx="1"/>
          </p:nvPr>
        </p:nvSpPr>
        <p:spPr>
          <a:xfrm>
            <a:off x="721817" y="4496936"/>
            <a:ext cx="5768002" cy="42593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3512" tIns="46730" rIns="93512" bIns="46730" anchor="t" anchorCtr="0">
            <a:noAutofit/>
          </a:bodyPr>
          <a:lstStyle/>
          <a:p>
            <a:endParaRPr/>
          </a:p>
        </p:txBody>
      </p:sp>
      <p:sp>
        <p:nvSpPr>
          <p:cNvPr id="519" name="Google Shape;519;p11:notes"/>
          <p:cNvSpPr txBox="1">
            <a:spLocks noGrp="1"/>
          </p:cNvSpPr>
          <p:nvPr>
            <p:ph type="sldNum" idx="12"/>
          </p:nvPr>
        </p:nvSpPr>
        <p:spPr>
          <a:xfrm>
            <a:off x="4084310" y="8990637"/>
            <a:ext cx="3125695" cy="473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3512" tIns="46730" rIns="93512" bIns="46730" anchor="b" anchorCtr="0">
            <a:noAutofit/>
          </a:bodyPr>
          <a:lstStyle/>
          <a:p>
            <a:pPr marL="0" marR="0" lvl="0" indent="0" algn="r" defTabSz="9319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pPr marL="0" marR="0" lvl="0" indent="0" algn="r" defTabSz="93195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19</a:t>
            </a:fld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342566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Continuous Learning &amp; Improvement: </a:t>
            </a:r>
            <a:r>
              <a:rPr lang="en-US" sz="1200" dirty="0">
                <a:solidFill>
                  <a:srgbClr val="FFFFFF"/>
                </a:solidFill>
                <a:latin typeface="Segoe UI Semibold" panose="020B0702040204020203" pitchFamily="34" charset="0"/>
              </a:rPr>
              <a:t>Uses data-informed approach to maintain current, timely, place-based understanding of program site health and efficacy</a:t>
            </a:r>
          </a:p>
          <a:p>
            <a:r>
              <a:rPr lang="en-US" dirty="0"/>
              <a:t>Site Support: </a:t>
            </a:r>
            <a:r>
              <a:rPr lang="en-US" sz="1200" dirty="0">
                <a:solidFill>
                  <a:srgbClr val="FFFFFF"/>
                </a:solidFill>
                <a:latin typeface="Segoe UI Semibold" panose="020B0702040204020203" pitchFamily="34" charset="0"/>
              </a:rPr>
              <a:t>Uses data-informed approach to maintain current, timely, place-based understanding of program site health and efficacy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FFFFFF"/>
                </a:solidFill>
                <a:latin typeface="Segoe UI Semibold" panose="020B0702040204020203" pitchFamily="34" charset="0"/>
              </a:rPr>
              <a:t>Innovation: Creates conditions that invite, support, and disseminate creative and innovative ideas ​</a:t>
            </a:r>
          </a:p>
          <a:p>
            <a:r>
              <a:rPr lang="en-US" sz="1200" dirty="0">
                <a:solidFill>
                  <a:srgbClr val="FFFFFF"/>
                </a:solidFill>
                <a:latin typeface="Segoe UI Semibold" panose="020B0702040204020203" pitchFamily="34" charset="0"/>
              </a:rPr>
              <a:t>Scale: Supports sites to set important and feasible goals for growth, and builds program site capacity to lead advancement toward strategic priorities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1B2431-D351-4C6E-A3CF-9DFAC0E3E050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9991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 ABE program loans teachers a suite of equipment (and prepares and provides all necessary materials and reagents) needed to complete the ABE labs. Students have access to high quality laboratory equipment including:</a:t>
            </a:r>
          </a:p>
          <a:p>
            <a:endParaRPr lang="en-US"/>
          </a:p>
          <a:p>
            <a:r>
              <a:rPr lang="en-US"/>
              <a:t>Electrophoresis equipment</a:t>
            </a:r>
          </a:p>
          <a:p>
            <a:r>
              <a:rPr lang="en-US"/>
              <a:t>Pipettes and tips </a:t>
            </a:r>
          </a:p>
          <a:p>
            <a:r>
              <a:rPr lang="en-US"/>
              <a:t>Photo documentation system  </a:t>
            </a:r>
          </a:p>
          <a:p>
            <a:r>
              <a:rPr lang="en-US"/>
              <a:t>Shaker (mini incubator shaker)</a:t>
            </a:r>
          </a:p>
          <a:p>
            <a:r>
              <a:rPr lang="en-US"/>
              <a:t>Microcentrifuge</a:t>
            </a:r>
          </a:p>
          <a:p>
            <a:r>
              <a:rPr lang="en-US"/>
              <a:t>Minifuge  </a:t>
            </a:r>
          </a:p>
          <a:p>
            <a:r>
              <a:rPr lang="en-US"/>
              <a:t>Water Bath </a:t>
            </a:r>
          </a:p>
          <a:p>
            <a:r>
              <a:rPr lang="en-US"/>
              <a:t>Plastic microfuge tube racks </a:t>
            </a:r>
          </a:p>
          <a:p>
            <a:r>
              <a:rPr lang="en-US"/>
              <a:t>Incubator for Petri plates</a:t>
            </a:r>
          </a:p>
          <a:p>
            <a:r>
              <a:rPr lang="en-US"/>
              <a:t>Thermocycler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1B2431-D351-4C6E-A3CF-9DFAC0E3E050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7061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1B2431-D351-4C6E-A3CF-9DFAC0E3E050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7974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52675" y="520700"/>
            <a:ext cx="4643438" cy="26114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-US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/>
              <a:t>35</a:t>
            </a:fld>
            <a:endParaRPr lang="en-US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59208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12:notes"/>
          <p:cNvSpPr txBox="1">
            <a:spLocks noGrp="1"/>
          </p:cNvSpPr>
          <p:nvPr>
            <p:ph type="body" idx="1"/>
          </p:nvPr>
        </p:nvSpPr>
        <p:spPr>
          <a:xfrm>
            <a:off x="721817" y="4496936"/>
            <a:ext cx="5768002" cy="4259318"/>
          </a:xfrm>
          <a:prstGeom prst="rect">
            <a:avLst/>
          </a:prstGeom>
        </p:spPr>
        <p:txBody>
          <a:bodyPr spcFirstLastPara="1" wrap="square" lIns="93512" tIns="46730" rIns="93512" bIns="46730" anchor="t" anchorCtr="0">
            <a:noAutofit/>
          </a:bodyPr>
          <a:lstStyle/>
          <a:p>
            <a:endParaRPr dirty="0"/>
          </a:p>
        </p:txBody>
      </p:sp>
      <p:sp>
        <p:nvSpPr>
          <p:cNvPr id="525" name="Google Shape;52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450850" y="709613"/>
            <a:ext cx="6310313" cy="35496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335147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">
          <a:extLst>
            <a:ext uri="{FF2B5EF4-FFF2-40B4-BE49-F238E27FC236}">
              <a16:creationId xmlns:a16="http://schemas.microsoft.com/office/drawing/2014/main" id="{D340D4AA-859C-8AF2-AA01-69B2CEA24A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12:notes">
            <a:extLst>
              <a:ext uri="{FF2B5EF4-FFF2-40B4-BE49-F238E27FC236}">
                <a16:creationId xmlns:a16="http://schemas.microsoft.com/office/drawing/2014/main" id="{14367303-D1CA-E473-70CA-FD91D98FB1B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1817" y="4496936"/>
            <a:ext cx="5768002" cy="4259318"/>
          </a:xfrm>
          <a:prstGeom prst="rect">
            <a:avLst/>
          </a:prstGeom>
        </p:spPr>
        <p:txBody>
          <a:bodyPr spcFirstLastPara="1" wrap="square" lIns="93512" tIns="46730" rIns="93512" bIns="46730" anchor="t" anchorCtr="0">
            <a:noAutofit/>
          </a:bodyPr>
          <a:lstStyle/>
          <a:p>
            <a:endParaRPr dirty="0"/>
          </a:p>
        </p:txBody>
      </p:sp>
      <p:sp>
        <p:nvSpPr>
          <p:cNvPr id="525" name="Google Shape;525;p12:notes">
            <a:extLst>
              <a:ext uri="{FF2B5EF4-FFF2-40B4-BE49-F238E27FC236}">
                <a16:creationId xmlns:a16="http://schemas.microsoft.com/office/drawing/2014/main" id="{393D5486-948E-F9CD-F909-E207315958D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50850" y="709613"/>
            <a:ext cx="6310313" cy="35496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12244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">
  <p:cSld name="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9"/>
          <p:cNvSpPr/>
          <p:nvPr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04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Google Shape;23;p39"/>
          <p:cNvSpPr txBox="1">
            <a:spLocks noGrp="1"/>
          </p:cNvSpPr>
          <p:nvPr>
            <p:ph type="body" idx="1"/>
          </p:nvPr>
        </p:nvSpPr>
        <p:spPr>
          <a:xfrm>
            <a:off x="727076" y="2560324"/>
            <a:ext cx="16833564" cy="62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39"/>
          <p:cNvSpPr txBox="1">
            <a:spLocks noGrp="1"/>
          </p:cNvSpPr>
          <p:nvPr>
            <p:ph type="title"/>
          </p:nvPr>
        </p:nvSpPr>
        <p:spPr>
          <a:xfrm>
            <a:off x="727076" y="1239739"/>
            <a:ext cx="16833564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1348301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79637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75" b="1" i="0">
                <a:solidFill>
                  <a:srgbClr val="0063C3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4154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rgbClr val="716F73"/>
                </a:solidFill>
                <a:latin typeface="Arial"/>
                <a:cs typeface="Arial"/>
              </a:defRPr>
            </a:lvl1pPr>
          </a:lstStyle>
          <a:p>
            <a:pPr marL="57150">
              <a:spcBef>
                <a:spcPts val="68"/>
              </a:spcBef>
            </a:pPr>
            <a:fld id="{81D60167-4931-47E6-BA6A-407CBD079E47}" type="slidenum">
              <a:rPr lang="en-US" spc="-38" smtClean="0"/>
              <a:pPr marL="57150">
                <a:spcBef>
                  <a:spcPts val="68"/>
                </a:spcBef>
              </a:pPr>
              <a:t>‹#›</a:t>
            </a:fld>
            <a:endParaRPr lang="en-US" spc="-38" dirty="0"/>
          </a:p>
        </p:txBody>
      </p:sp>
    </p:spTree>
    <p:extLst>
      <p:ext uri="{BB962C8B-B14F-4D97-AF65-F5344CB8AC3E}">
        <p14:creationId xmlns:p14="http://schemas.microsoft.com/office/powerpoint/2010/main" val="2021427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6615" y="970042"/>
            <a:ext cx="9577388" cy="796372"/>
          </a:xfrm>
        </p:spPr>
        <p:txBody>
          <a:bodyPr lIns="0" tIns="0" rIns="0" bIns="0"/>
          <a:lstStyle>
            <a:lvl1pPr>
              <a:defRPr sz="5175" b="1" i="0">
                <a:solidFill>
                  <a:srgbClr val="0063C3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86890" y="2013536"/>
            <a:ext cx="11713845" cy="415498"/>
          </a:xfrm>
        </p:spPr>
        <p:txBody>
          <a:bodyPr lIns="0" tIns="0" rIns="0" bIns="0"/>
          <a:lstStyle>
            <a:lvl1pPr>
              <a:defRPr sz="2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rgbClr val="716F73"/>
                </a:solidFill>
                <a:latin typeface="Arial"/>
                <a:cs typeface="Arial"/>
              </a:defRPr>
            </a:lvl1pPr>
          </a:lstStyle>
          <a:p>
            <a:pPr marL="57150">
              <a:spcBef>
                <a:spcPts val="68"/>
              </a:spcBef>
            </a:pPr>
            <a:fld id="{81D60167-4931-47E6-BA6A-407CBD079E47}" type="slidenum">
              <a:rPr lang="en-US" spc="-38" smtClean="0"/>
              <a:pPr marL="57150">
                <a:spcBef>
                  <a:spcPts val="68"/>
                </a:spcBef>
              </a:pPr>
              <a:t>‹#›</a:t>
            </a:fld>
            <a:endParaRPr lang="en-US" spc="-38" dirty="0"/>
          </a:p>
        </p:txBody>
      </p:sp>
    </p:spTree>
    <p:extLst>
      <p:ext uri="{BB962C8B-B14F-4D97-AF65-F5344CB8AC3E}">
        <p14:creationId xmlns:p14="http://schemas.microsoft.com/office/powerpoint/2010/main" val="3647561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6615" y="970042"/>
            <a:ext cx="9577388" cy="796372"/>
          </a:xfrm>
        </p:spPr>
        <p:txBody>
          <a:bodyPr lIns="0" tIns="0" rIns="0" bIns="0"/>
          <a:lstStyle>
            <a:lvl1pPr>
              <a:defRPr sz="5175" b="1" i="0">
                <a:solidFill>
                  <a:srgbClr val="0063C3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6/16/2026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rgbClr val="716F73"/>
                </a:solidFill>
                <a:latin typeface="Arial"/>
                <a:cs typeface="Arial"/>
              </a:defRPr>
            </a:lvl1pPr>
          </a:lstStyle>
          <a:p>
            <a:pPr marL="57150">
              <a:spcBef>
                <a:spcPts val="68"/>
              </a:spcBef>
            </a:pPr>
            <a:fld id="{81D60167-4931-47E6-BA6A-407CBD079E47}" type="slidenum">
              <a:rPr lang="en-US" spc="-38" smtClean="0"/>
              <a:pPr marL="57150">
                <a:spcBef>
                  <a:spcPts val="68"/>
                </a:spcBef>
              </a:pPr>
              <a:t>‹#›</a:t>
            </a:fld>
            <a:endParaRPr lang="en-US" spc="-38" dirty="0"/>
          </a:p>
        </p:txBody>
      </p:sp>
    </p:spTree>
    <p:extLst>
      <p:ext uri="{BB962C8B-B14F-4D97-AF65-F5344CB8AC3E}">
        <p14:creationId xmlns:p14="http://schemas.microsoft.com/office/powerpoint/2010/main" val="79604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2865" y="9216332"/>
            <a:ext cx="3831287" cy="9143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27129" y="2015416"/>
            <a:ext cx="4488870" cy="710532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2192" y="5664002"/>
            <a:ext cx="4530435" cy="3454601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655129" y="5664002"/>
            <a:ext cx="4488870" cy="3452463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737877" y="5568078"/>
            <a:ext cx="4530435" cy="3452463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3779443" y="2015412"/>
            <a:ext cx="4488870" cy="356895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6615" y="970042"/>
            <a:ext cx="9577388" cy="796372"/>
          </a:xfrm>
        </p:spPr>
        <p:txBody>
          <a:bodyPr lIns="0" tIns="0" rIns="0" bIns="0"/>
          <a:lstStyle>
            <a:lvl1pPr>
              <a:defRPr sz="5175" b="1" i="0">
                <a:solidFill>
                  <a:srgbClr val="0063C3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6/16/2026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rgbClr val="716F73"/>
                </a:solidFill>
                <a:latin typeface="Arial"/>
                <a:cs typeface="Arial"/>
              </a:defRPr>
            </a:lvl1pPr>
          </a:lstStyle>
          <a:p>
            <a:pPr marL="57150">
              <a:spcBef>
                <a:spcPts val="68"/>
              </a:spcBef>
            </a:pPr>
            <a:fld id="{81D60167-4931-47E6-BA6A-407CBD079E47}" type="slidenum">
              <a:rPr lang="en-US" spc="-38" smtClean="0"/>
              <a:pPr marL="57150">
                <a:spcBef>
                  <a:spcPts val="68"/>
                </a:spcBef>
              </a:pPr>
              <a:t>‹#›</a:t>
            </a:fld>
            <a:endParaRPr lang="en-US" spc="-38" dirty="0"/>
          </a:p>
        </p:txBody>
      </p:sp>
    </p:spTree>
    <p:extLst>
      <p:ext uri="{BB962C8B-B14F-4D97-AF65-F5344CB8AC3E}">
        <p14:creationId xmlns:p14="http://schemas.microsoft.com/office/powerpoint/2010/main" val="22018971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6/16/2026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rgbClr val="716F73"/>
                </a:solidFill>
                <a:latin typeface="Arial"/>
                <a:cs typeface="Arial"/>
              </a:defRPr>
            </a:lvl1pPr>
          </a:lstStyle>
          <a:p>
            <a:pPr marL="57150">
              <a:spcBef>
                <a:spcPts val="68"/>
              </a:spcBef>
            </a:pPr>
            <a:fld id="{81D60167-4931-47E6-BA6A-407CBD079E47}" type="slidenum">
              <a:rPr lang="en-US" spc="-38" smtClean="0"/>
              <a:pPr marL="57150">
                <a:spcBef>
                  <a:spcPts val="68"/>
                </a:spcBef>
              </a:pPr>
              <a:t>‹#›</a:t>
            </a:fld>
            <a:endParaRPr lang="en-US" spc="-38" dirty="0"/>
          </a:p>
        </p:txBody>
      </p:sp>
    </p:spTree>
    <p:extLst>
      <p:ext uri="{BB962C8B-B14F-4D97-AF65-F5344CB8AC3E}">
        <p14:creationId xmlns:p14="http://schemas.microsoft.com/office/powerpoint/2010/main" val="1907903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164033">
              <a:defRPr/>
            </a:pPr>
            <a:endParaRPr lang="en-US" sz="1043">
              <a:solidFill>
                <a:srgbClr val="FFFF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486890" y="2013536"/>
            <a:ext cx="11713845" cy="13849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27076" y="1334468"/>
            <a:ext cx="16833564" cy="530915"/>
          </a:xfrm>
        </p:spPr>
        <p:txBody>
          <a:bodyPr wrap="square" anchor="b">
            <a:spAutoFit/>
          </a:bodyPr>
          <a:lstStyle>
            <a:lvl1pPr>
              <a:defRPr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05310861"/>
      </p:ext>
    </p:extLst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>
  <p:cSld name="Title Slid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oogle Shape;15;p3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8288000" cy="8010144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37"/>
          <p:cNvSpPr txBox="1">
            <a:spLocks noGrp="1"/>
          </p:cNvSpPr>
          <p:nvPr>
            <p:ph type="body" idx="1"/>
          </p:nvPr>
        </p:nvSpPr>
        <p:spPr>
          <a:xfrm>
            <a:off x="1143002" y="8920861"/>
            <a:ext cx="14898689" cy="589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45700" anchor="t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4001" b="0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7" name="Google Shape;17;p37"/>
          <p:cNvSpPr txBox="1">
            <a:spLocks noGrp="1"/>
          </p:cNvSpPr>
          <p:nvPr>
            <p:ph type="body" idx="2"/>
          </p:nvPr>
        </p:nvSpPr>
        <p:spPr>
          <a:xfrm>
            <a:off x="1143002" y="8204456"/>
            <a:ext cx="14898689" cy="6925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0" bIns="45700" anchor="ctr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880"/>
              <a:buNone/>
              <a:defRPr sz="4800" b="1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8" name="Google Shape;18;p37"/>
          <p:cNvSpPr txBox="1">
            <a:spLocks noGrp="1"/>
          </p:cNvSpPr>
          <p:nvPr>
            <p:ph type="title"/>
          </p:nvPr>
        </p:nvSpPr>
        <p:spPr>
          <a:xfrm>
            <a:off x="1143007" y="2981654"/>
            <a:ext cx="1488287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alibri"/>
              <a:buNone/>
              <a:defRPr sz="7200" b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19" name="Google Shape;19;p3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580898" y="8915477"/>
            <a:ext cx="5363801" cy="12801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3876971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3152171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">
  <p:cSld name="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9"/>
          <p:cNvSpPr/>
          <p:nvPr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Google Shape;23;p39"/>
          <p:cNvSpPr txBox="1">
            <a:spLocks noGrp="1"/>
          </p:cNvSpPr>
          <p:nvPr>
            <p:ph type="body" idx="1"/>
          </p:nvPr>
        </p:nvSpPr>
        <p:spPr>
          <a:xfrm>
            <a:off x="727076" y="2560324"/>
            <a:ext cx="16833564" cy="62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39"/>
          <p:cNvSpPr txBox="1">
            <a:spLocks noGrp="1"/>
          </p:cNvSpPr>
          <p:nvPr>
            <p:ph type="title"/>
          </p:nvPr>
        </p:nvSpPr>
        <p:spPr>
          <a:xfrm>
            <a:off x="727076" y="1239739"/>
            <a:ext cx="16833564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26872778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Slide_3">
  <p:cSld name="Section Slide_3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7"/>
          <p:cNvSpPr/>
          <p:nvPr/>
        </p:nvSpPr>
        <p:spPr>
          <a:xfrm>
            <a:off x="0" y="8717280"/>
            <a:ext cx="18288000" cy="1569720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57"/>
          <p:cNvSpPr txBox="1">
            <a:spLocks noGrp="1"/>
          </p:cNvSpPr>
          <p:nvPr>
            <p:ph type="title"/>
          </p:nvPr>
        </p:nvSpPr>
        <p:spPr>
          <a:xfrm>
            <a:off x="1143007" y="3594606"/>
            <a:ext cx="1488287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Calibri"/>
              <a:buNone/>
              <a:defRPr sz="7200" b="1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34" name="Google Shape;34;p5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3818146" y="9216332"/>
            <a:ext cx="3831287" cy="914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4681000"/>
      </p:ext>
    </p:extLst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>
  <p:cSld name="Two Conten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9"/>
          <p:cNvSpPr/>
          <p:nvPr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Google Shape;40;p59"/>
          <p:cNvSpPr txBox="1">
            <a:spLocks noGrp="1"/>
          </p:cNvSpPr>
          <p:nvPr>
            <p:ph type="body" idx="1"/>
          </p:nvPr>
        </p:nvSpPr>
        <p:spPr>
          <a:xfrm>
            <a:off x="727076" y="2560324"/>
            <a:ext cx="8264525" cy="62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1" name="Google Shape;41;p59"/>
          <p:cNvSpPr txBox="1">
            <a:spLocks noGrp="1"/>
          </p:cNvSpPr>
          <p:nvPr>
            <p:ph type="title"/>
          </p:nvPr>
        </p:nvSpPr>
        <p:spPr>
          <a:xfrm>
            <a:off x="727076" y="1239739"/>
            <a:ext cx="16833564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59"/>
          <p:cNvSpPr txBox="1">
            <a:spLocks noGrp="1"/>
          </p:cNvSpPr>
          <p:nvPr>
            <p:ph type="body" idx="2"/>
          </p:nvPr>
        </p:nvSpPr>
        <p:spPr>
          <a:xfrm>
            <a:off x="9296119" y="2560324"/>
            <a:ext cx="8264525" cy="62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92466595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 and Content">
  <p:cSld name="Subtitle and Conten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0"/>
          <p:cNvSpPr/>
          <p:nvPr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60"/>
          <p:cNvSpPr txBox="1">
            <a:spLocks noGrp="1"/>
          </p:cNvSpPr>
          <p:nvPr>
            <p:ph type="body" idx="1"/>
          </p:nvPr>
        </p:nvSpPr>
        <p:spPr>
          <a:xfrm>
            <a:off x="727079" y="3108963"/>
            <a:ext cx="16833851" cy="5848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60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0"/>
          <p:cNvSpPr txBox="1">
            <a:spLocks noGrp="1"/>
          </p:cNvSpPr>
          <p:nvPr>
            <p:ph type="body" idx="2"/>
          </p:nvPr>
        </p:nvSpPr>
        <p:spPr>
          <a:xfrm>
            <a:off x="727079" y="2292353"/>
            <a:ext cx="16833848" cy="704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2057400" lvl="2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2743200" lvl="3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3429000" lvl="4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38711839"/>
      </p:ext>
    </p:extLst>
  </p:cSld>
  <p:clrMapOvr>
    <a:masterClrMapping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ubtitle and Content">
  <p:cSld name="Two Subtitle and Conten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61"/>
          <p:cNvSpPr/>
          <p:nvPr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Google Shape;50;p61"/>
          <p:cNvSpPr txBox="1">
            <a:spLocks noGrp="1"/>
          </p:cNvSpPr>
          <p:nvPr>
            <p:ph type="body" idx="1"/>
          </p:nvPr>
        </p:nvSpPr>
        <p:spPr>
          <a:xfrm>
            <a:off x="727076" y="3108963"/>
            <a:ext cx="8266176" cy="5848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" name="Google Shape;51;p61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61"/>
          <p:cNvSpPr txBox="1">
            <a:spLocks noGrp="1"/>
          </p:cNvSpPr>
          <p:nvPr>
            <p:ph type="body" idx="2"/>
          </p:nvPr>
        </p:nvSpPr>
        <p:spPr>
          <a:xfrm>
            <a:off x="727076" y="2292353"/>
            <a:ext cx="8266176" cy="704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2057400" lvl="2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2743200" lvl="3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3429000" lvl="4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" name="Google Shape;53;p61"/>
          <p:cNvSpPr txBox="1">
            <a:spLocks noGrp="1"/>
          </p:cNvSpPr>
          <p:nvPr>
            <p:ph type="body" idx="3"/>
          </p:nvPr>
        </p:nvSpPr>
        <p:spPr>
          <a:xfrm>
            <a:off x="9294749" y="3108963"/>
            <a:ext cx="8266176" cy="5848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4" name="Google Shape;54;p61"/>
          <p:cNvSpPr txBox="1">
            <a:spLocks noGrp="1"/>
          </p:cNvSpPr>
          <p:nvPr>
            <p:ph type="body" idx="4"/>
          </p:nvPr>
        </p:nvSpPr>
        <p:spPr>
          <a:xfrm>
            <a:off x="9294749" y="2292353"/>
            <a:ext cx="8266176" cy="704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2057400" lvl="2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2743200" lvl="3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3429000" lvl="4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24017854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Panel Image">
  <p:cSld name="Three Panel Image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62"/>
          <p:cNvSpPr>
            <a:spLocks noGrp="1"/>
          </p:cNvSpPr>
          <p:nvPr>
            <p:ph type="pic" idx="2"/>
          </p:nvPr>
        </p:nvSpPr>
        <p:spPr>
          <a:xfrm>
            <a:off x="6242090" y="2015410"/>
            <a:ext cx="5818910" cy="7103190"/>
          </a:xfrm>
          <a:prstGeom prst="rect">
            <a:avLst/>
          </a:prstGeom>
          <a:noFill/>
          <a:ln>
            <a:noFill/>
          </a:ln>
        </p:spPr>
      </p:sp>
      <p:sp>
        <p:nvSpPr>
          <p:cNvPr id="57" name="Google Shape;57;p62"/>
          <p:cNvSpPr>
            <a:spLocks noGrp="1"/>
          </p:cNvSpPr>
          <p:nvPr>
            <p:ph type="pic" idx="3"/>
          </p:nvPr>
        </p:nvSpPr>
        <p:spPr>
          <a:xfrm>
            <a:off x="12132511" y="2015410"/>
            <a:ext cx="6151418" cy="7103190"/>
          </a:xfrm>
          <a:prstGeom prst="rect">
            <a:avLst/>
          </a:prstGeom>
          <a:noFill/>
          <a:ln>
            <a:noFill/>
          </a:ln>
        </p:spPr>
      </p:sp>
      <p:sp>
        <p:nvSpPr>
          <p:cNvPr id="58" name="Google Shape;58;p62"/>
          <p:cNvSpPr>
            <a:spLocks noGrp="1"/>
          </p:cNvSpPr>
          <p:nvPr>
            <p:ph type="pic" idx="4"/>
          </p:nvPr>
        </p:nvSpPr>
        <p:spPr>
          <a:xfrm>
            <a:off x="4" y="2015410"/>
            <a:ext cx="6151418" cy="7103190"/>
          </a:xfrm>
          <a:prstGeom prst="rect">
            <a:avLst/>
          </a:prstGeom>
          <a:noFill/>
          <a:ln>
            <a:noFill/>
          </a:ln>
        </p:spPr>
      </p:sp>
      <p:sp>
        <p:nvSpPr>
          <p:cNvPr id="59" name="Google Shape;59;p62"/>
          <p:cNvSpPr txBox="1">
            <a:spLocks noGrp="1"/>
          </p:cNvSpPr>
          <p:nvPr>
            <p:ph type="title"/>
          </p:nvPr>
        </p:nvSpPr>
        <p:spPr>
          <a:xfrm>
            <a:off x="727079" y="973000"/>
            <a:ext cx="16833851" cy="89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 sz="5199" b="1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1829186"/>
      </p:ext>
    </p:extLst>
  </p:cSld>
  <p:clrMapOvr>
    <a:masterClrMapping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and Takeaway (right)">
  <p:cSld name="Image and Takeaway (right)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63"/>
          <p:cNvSpPr>
            <a:spLocks noGrp="1"/>
          </p:cNvSpPr>
          <p:nvPr>
            <p:ph type="pic" idx="2"/>
          </p:nvPr>
        </p:nvSpPr>
        <p:spPr>
          <a:xfrm>
            <a:off x="3" y="2015414"/>
            <a:ext cx="12053454" cy="7103189"/>
          </a:xfrm>
          <a:prstGeom prst="rect">
            <a:avLst/>
          </a:prstGeom>
          <a:noFill/>
          <a:ln>
            <a:noFill/>
          </a:ln>
        </p:spPr>
      </p:sp>
      <p:sp>
        <p:nvSpPr>
          <p:cNvPr id="62" name="Google Shape;62;p63"/>
          <p:cNvSpPr txBox="1">
            <a:spLocks noGrp="1"/>
          </p:cNvSpPr>
          <p:nvPr>
            <p:ph type="body" idx="1"/>
          </p:nvPr>
        </p:nvSpPr>
        <p:spPr>
          <a:xfrm>
            <a:off x="12139985" y="2016130"/>
            <a:ext cx="6148019" cy="71024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82875" tIns="45700" rIns="274300" bIns="45700" anchor="ctr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640"/>
              <a:buNone/>
              <a:defRPr sz="4400">
                <a:solidFill>
                  <a:schemeClr val="lt1"/>
                </a:solidFill>
              </a:defRPr>
            </a:lvl1pPr>
            <a:lvl2pPr marL="1371600" lvl="1" indent="-571529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400"/>
              <a:buChar char="–"/>
              <a:defRPr sz="4001">
                <a:solidFill>
                  <a:schemeClr val="lt1"/>
                </a:solidFill>
              </a:defRPr>
            </a:lvl2pPr>
            <a:lvl3pPr marL="2057400" lvl="2" indent="-54864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160"/>
              <a:buChar char="•"/>
              <a:defRPr sz="3600">
                <a:solidFill>
                  <a:schemeClr val="lt1"/>
                </a:solidFill>
              </a:defRPr>
            </a:lvl3pPr>
            <a:lvl4pPr marL="2743200" lvl="3" indent="-525752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920"/>
              <a:buChar char="–"/>
              <a:defRPr sz="3200">
                <a:solidFill>
                  <a:schemeClr val="lt1"/>
                </a:solidFill>
              </a:defRPr>
            </a:lvl4pPr>
            <a:lvl5pPr marL="3429000" lvl="4" indent="-50294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680"/>
              <a:buChar char="•"/>
              <a:defRPr sz="2801">
                <a:solidFill>
                  <a:schemeClr val="lt1"/>
                </a:solidFill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3" name="Google Shape;63;p63"/>
          <p:cNvSpPr txBox="1">
            <a:spLocks noGrp="1"/>
          </p:cNvSpPr>
          <p:nvPr>
            <p:ph type="title"/>
          </p:nvPr>
        </p:nvSpPr>
        <p:spPr>
          <a:xfrm>
            <a:off x="727079" y="973000"/>
            <a:ext cx="16833851" cy="89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 sz="5199" b="1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00604500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and Takeaway (right)">
  <p:cSld name="Content and Takeaway (right)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4"/>
          <p:cNvSpPr/>
          <p:nvPr/>
        </p:nvSpPr>
        <p:spPr>
          <a:xfrm>
            <a:off x="4" y="2015414"/>
            <a:ext cx="12106655" cy="7097856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" name="Google Shape;66;p64"/>
          <p:cNvSpPr txBox="1">
            <a:spLocks noGrp="1"/>
          </p:cNvSpPr>
          <p:nvPr>
            <p:ph type="body" idx="1"/>
          </p:nvPr>
        </p:nvSpPr>
        <p:spPr>
          <a:xfrm>
            <a:off x="12106655" y="2011682"/>
            <a:ext cx="6199632" cy="71069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82875" tIns="91425" rIns="274300" bIns="91425" anchor="ctr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7" name="Google Shape;67;p64"/>
          <p:cNvSpPr txBox="1">
            <a:spLocks noGrp="1"/>
          </p:cNvSpPr>
          <p:nvPr>
            <p:ph type="body" idx="2"/>
          </p:nvPr>
        </p:nvSpPr>
        <p:spPr>
          <a:xfrm>
            <a:off x="727079" y="2560320"/>
            <a:ext cx="11379200" cy="62362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8" name="Google Shape;68;p64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8454549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keaway (bottom)">
  <p:cSld name="Takeaway (bottom)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5"/>
          <p:cNvSpPr/>
          <p:nvPr/>
        </p:nvSpPr>
        <p:spPr>
          <a:xfrm>
            <a:off x="0" y="2015411"/>
            <a:ext cx="18288000" cy="5713146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Google Shape;71;p65"/>
          <p:cNvSpPr txBox="1">
            <a:spLocks noGrp="1"/>
          </p:cNvSpPr>
          <p:nvPr>
            <p:ph type="body" idx="1"/>
          </p:nvPr>
        </p:nvSpPr>
        <p:spPr>
          <a:xfrm>
            <a:off x="0" y="7816243"/>
            <a:ext cx="18288000" cy="13023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74300" tIns="91425" rIns="274300" bIns="91425" anchor="ctr" anchorCtr="0">
            <a:noAutofit/>
          </a:bodyPr>
          <a:lstStyle>
            <a:lvl1pPr marL="685800" lvl="0" indent="-342900" algn="ctr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65"/>
          <p:cNvSpPr txBox="1">
            <a:spLocks noGrp="1"/>
          </p:cNvSpPr>
          <p:nvPr>
            <p:ph type="body" idx="2"/>
          </p:nvPr>
        </p:nvSpPr>
        <p:spPr>
          <a:xfrm>
            <a:off x="727079" y="2560321"/>
            <a:ext cx="16833851" cy="48482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3" name="Google Shape;73;p65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67309660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 and Takeaway">
  <p:cSld name="Subtitle and Takeaway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6"/>
          <p:cNvSpPr/>
          <p:nvPr/>
        </p:nvSpPr>
        <p:spPr>
          <a:xfrm>
            <a:off x="0" y="2015411"/>
            <a:ext cx="18288000" cy="5713146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" name="Google Shape;76;p66"/>
          <p:cNvSpPr txBox="1">
            <a:spLocks noGrp="1"/>
          </p:cNvSpPr>
          <p:nvPr>
            <p:ph type="body" idx="1"/>
          </p:nvPr>
        </p:nvSpPr>
        <p:spPr>
          <a:xfrm>
            <a:off x="0" y="7816243"/>
            <a:ext cx="18288000" cy="13023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74300" tIns="91425" rIns="274300" bIns="91425" anchor="ctr" anchorCtr="0">
            <a:noAutofit/>
          </a:bodyPr>
          <a:lstStyle>
            <a:lvl1pPr marL="685800" lvl="0" indent="-342900" algn="ctr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66"/>
          <p:cNvSpPr txBox="1">
            <a:spLocks noGrp="1"/>
          </p:cNvSpPr>
          <p:nvPr>
            <p:ph type="body" idx="2"/>
          </p:nvPr>
        </p:nvSpPr>
        <p:spPr>
          <a:xfrm>
            <a:off x="727079" y="3108962"/>
            <a:ext cx="16833851" cy="4406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8" name="Google Shape;78;p66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66"/>
          <p:cNvSpPr txBox="1">
            <a:spLocks noGrp="1"/>
          </p:cNvSpPr>
          <p:nvPr>
            <p:ph type="body" idx="3"/>
          </p:nvPr>
        </p:nvSpPr>
        <p:spPr>
          <a:xfrm>
            <a:off x="727079" y="2292353"/>
            <a:ext cx="16468724" cy="704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2057400" lvl="2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2743200" lvl="3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3429000" lvl="4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72239811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and Takeaway (left)">
  <p:cSld name="Content and Takeaway (left)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67"/>
          <p:cNvSpPr/>
          <p:nvPr/>
        </p:nvSpPr>
        <p:spPr>
          <a:xfrm>
            <a:off x="5178139" y="2015414"/>
            <a:ext cx="13109864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0" tIns="0" rIns="0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67"/>
          <p:cNvSpPr txBox="1">
            <a:spLocks noGrp="1"/>
          </p:cNvSpPr>
          <p:nvPr>
            <p:ph type="body" idx="1"/>
          </p:nvPr>
        </p:nvSpPr>
        <p:spPr>
          <a:xfrm>
            <a:off x="2" y="2015414"/>
            <a:ext cx="5112329" cy="710318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74300" tIns="137150" rIns="91425" bIns="182875" anchor="ctr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3429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>
                <a:solidFill>
                  <a:schemeClr val="lt1"/>
                </a:solidFill>
              </a:defRPr>
            </a:lvl2pPr>
            <a:lvl3pPr marL="2057400" lvl="2" indent="-3429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160"/>
              <a:buNone/>
              <a:defRPr>
                <a:solidFill>
                  <a:schemeClr val="lt1"/>
                </a:solidFill>
              </a:defRPr>
            </a:lvl3pPr>
            <a:lvl4pPr marL="2743200" lvl="3" indent="-525752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Char char="–"/>
              <a:defRPr>
                <a:solidFill>
                  <a:schemeClr val="dk1"/>
                </a:solidFill>
              </a:defRPr>
            </a:lvl4pPr>
            <a:lvl5pPr marL="3429000" lvl="4" indent="-50294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80"/>
              <a:buChar char="•"/>
              <a:defRPr>
                <a:solidFill>
                  <a:schemeClr val="dk1"/>
                </a:solidFill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3" name="Google Shape;83;p67"/>
          <p:cNvSpPr txBox="1">
            <a:spLocks noGrp="1"/>
          </p:cNvSpPr>
          <p:nvPr>
            <p:ph type="body" idx="2"/>
          </p:nvPr>
        </p:nvSpPr>
        <p:spPr>
          <a:xfrm>
            <a:off x="5398718" y="3108961"/>
            <a:ext cx="12162209" cy="58471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4" name="Google Shape;84;p67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67"/>
          <p:cNvSpPr txBox="1">
            <a:spLocks noGrp="1"/>
          </p:cNvSpPr>
          <p:nvPr>
            <p:ph type="body" idx="3"/>
          </p:nvPr>
        </p:nvSpPr>
        <p:spPr>
          <a:xfrm>
            <a:off x="5398723" y="2292353"/>
            <a:ext cx="12003458" cy="704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1371600" lvl="1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2057400" lvl="2" indent="-3429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2743200" lvl="3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3429000" lvl="4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880"/>
              <a:buNone/>
              <a:defRPr sz="48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27335924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hoto Collage">
  <p:cSld name="Photo Collage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68"/>
          <p:cNvSpPr>
            <a:spLocks noGrp="1"/>
          </p:cNvSpPr>
          <p:nvPr>
            <p:ph type="pic" idx="2"/>
          </p:nvPr>
        </p:nvSpPr>
        <p:spPr>
          <a:xfrm>
            <a:off x="9227131" y="2015415"/>
            <a:ext cx="4488872" cy="7105326"/>
          </a:xfrm>
          <a:prstGeom prst="rect">
            <a:avLst/>
          </a:prstGeom>
          <a:noFill/>
          <a:ln>
            <a:noFill/>
          </a:ln>
        </p:spPr>
      </p:sp>
      <p:sp>
        <p:nvSpPr>
          <p:cNvPr id="88" name="Google Shape;88;p68"/>
          <p:cNvSpPr>
            <a:spLocks noGrp="1"/>
          </p:cNvSpPr>
          <p:nvPr>
            <p:ph type="pic" idx="3"/>
          </p:nvPr>
        </p:nvSpPr>
        <p:spPr>
          <a:xfrm>
            <a:off x="2" y="5666139"/>
            <a:ext cx="4530437" cy="3454602"/>
          </a:xfrm>
          <a:prstGeom prst="rect">
            <a:avLst/>
          </a:prstGeom>
          <a:noFill/>
          <a:ln>
            <a:noFill/>
          </a:ln>
        </p:spPr>
      </p:sp>
      <p:sp>
        <p:nvSpPr>
          <p:cNvPr id="89" name="Google Shape;89;p68"/>
          <p:cNvSpPr>
            <a:spLocks noGrp="1"/>
          </p:cNvSpPr>
          <p:nvPr>
            <p:ph type="pic" idx="4"/>
          </p:nvPr>
        </p:nvSpPr>
        <p:spPr>
          <a:xfrm>
            <a:off x="0" y="2015414"/>
            <a:ext cx="9144000" cy="3568961"/>
          </a:xfrm>
          <a:prstGeom prst="rect">
            <a:avLst/>
          </a:prstGeom>
          <a:noFill/>
          <a:ln>
            <a:noFill/>
          </a:ln>
        </p:spPr>
      </p:sp>
      <p:sp>
        <p:nvSpPr>
          <p:cNvPr id="90" name="Google Shape;90;p68"/>
          <p:cNvSpPr>
            <a:spLocks noGrp="1"/>
          </p:cNvSpPr>
          <p:nvPr>
            <p:ph type="pic" idx="5"/>
          </p:nvPr>
        </p:nvSpPr>
        <p:spPr>
          <a:xfrm>
            <a:off x="13783087" y="5666138"/>
            <a:ext cx="4488872" cy="3452465"/>
          </a:xfrm>
          <a:prstGeom prst="rect">
            <a:avLst/>
          </a:prstGeom>
          <a:noFill/>
          <a:ln>
            <a:noFill/>
          </a:ln>
        </p:spPr>
      </p:sp>
      <p:sp>
        <p:nvSpPr>
          <p:cNvPr id="91" name="Google Shape;91;p68"/>
          <p:cNvSpPr>
            <a:spLocks noGrp="1"/>
          </p:cNvSpPr>
          <p:nvPr>
            <p:ph type="pic" idx="6"/>
          </p:nvPr>
        </p:nvSpPr>
        <p:spPr>
          <a:xfrm>
            <a:off x="13779443" y="2015414"/>
            <a:ext cx="4488872" cy="3568961"/>
          </a:xfrm>
          <a:prstGeom prst="rect">
            <a:avLst/>
          </a:prstGeom>
          <a:noFill/>
          <a:ln>
            <a:noFill/>
          </a:ln>
        </p:spPr>
      </p:sp>
      <p:sp>
        <p:nvSpPr>
          <p:cNvPr id="92" name="Google Shape;92;p68"/>
          <p:cNvSpPr>
            <a:spLocks noGrp="1"/>
          </p:cNvSpPr>
          <p:nvPr>
            <p:ph type="pic" idx="7"/>
          </p:nvPr>
        </p:nvSpPr>
        <p:spPr>
          <a:xfrm>
            <a:off x="4613564" y="5666138"/>
            <a:ext cx="4530437" cy="3452465"/>
          </a:xfrm>
          <a:prstGeom prst="rect">
            <a:avLst/>
          </a:prstGeom>
          <a:noFill/>
          <a:ln>
            <a:noFill/>
          </a:ln>
        </p:spPr>
      </p:sp>
      <p:sp>
        <p:nvSpPr>
          <p:cNvPr id="93" name="Google Shape;93;p68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78661488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Photo">
  <p:cSld name="Single Photo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69"/>
          <p:cNvSpPr>
            <a:spLocks noGrp="1"/>
          </p:cNvSpPr>
          <p:nvPr>
            <p:ph type="pic" idx="2"/>
          </p:nvPr>
        </p:nvSpPr>
        <p:spPr>
          <a:xfrm>
            <a:off x="0" y="2015414"/>
            <a:ext cx="18288000" cy="7103189"/>
          </a:xfrm>
          <a:prstGeom prst="rect">
            <a:avLst/>
          </a:prstGeom>
          <a:noFill/>
          <a:ln>
            <a:noFill/>
          </a:ln>
        </p:spPr>
      </p:sp>
      <p:sp>
        <p:nvSpPr>
          <p:cNvPr id="96" name="Google Shape;96;p69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29375375"/>
      </p:ext>
    </p:extLst>
  </p:cSld>
  <p:clrMapOvr>
    <a:masterClrMapping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Photo w/Label">
  <p:cSld name="Two Photo w/Label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70"/>
          <p:cNvSpPr/>
          <p:nvPr/>
        </p:nvSpPr>
        <p:spPr>
          <a:xfrm>
            <a:off x="0" y="2015414"/>
            <a:ext cx="18288000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70"/>
          <p:cNvSpPr>
            <a:spLocks noGrp="1"/>
          </p:cNvSpPr>
          <p:nvPr>
            <p:ph type="pic" idx="2"/>
          </p:nvPr>
        </p:nvSpPr>
        <p:spPr>
          <a:xfrm>
            <a:off x="3478069" y="2347379"/>
            <a:ext cx="5527964" cy="5122506"/>
          </a:xfrm>
          <a:prstGeom prst="rect">
            <a:avLst/>
          </a:prstGeom>
          <a:noFill/>
          <a:ln>
            <a:noFill/>
          </a:ln>
        </p:spPr>
      </p:sp>
      <p:sp>
        <p:nvSpPr>
          <p:cNvPr id="100" name="Google Shape;100;p70"/>
          <p:cNvSpPr>
            <a:spLocks noGrp="1"/>
          </p:cNvSpPr>
          <p:nvPr>
            <p:ph type="pic" idx="3"/>
          </p:nvPr>
        </p:nvSpPr>
        <p:spPr>
          <a:xfrm>
            <a:off x="9310255" y="2347379"/>
            <a:ext cx="5527964" cy="5122506"/>
          </a:xfrm>
          <a:prstGeom prst="rect">
            <a:avLst/>
          </a:prstGeom>
          <a:noFill/>
          <a:ln>
            <a:noFill/>
          </a:ln>
        </p:spPr>
      </p:sp>
      <p:sp>
        <p:nvSpPr>
          <p:cNvPr id="101" name="Google Shape;101;p70"/>
          <p:cNvSpPr txBox="1">
            <a:spLocks noGrp="1"/>
          </p:cNvSpPr>
          <p:nvPr>
            <p:ph type="body" idx="1"/>
          </p:nvPr>
        </p:nvSpPr>
        <p:spPr>
          <a:xfrm>
            <a:off x="3478071" y="7469887"/>
            <a:ext cx="5527386" cy="13436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685800" lvl="0" indent="-342900" algn="ctr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2" name="Google Shape;102;p70"/>
          <p:cNvSpPr txBox="1">
            <a:spLocks noGrp="1"/>
          </p:cNvSpPr>
          <p:nvPr>
            <p:ph type="body" idx="4"/>
          </p:nvPr>
        </p:nvSpPr>
        <p:spPr>
          <a:xfrm>
            <a:off x="9310835" y="7469887"/>
            <a:ext cx="5527386" cy="13436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685800" lvl="0" indent="-342900" algn="ctr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3" name="Google Shape;103;p70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19229643"/>
      </p:ext>
    </p:extLst>
  </p:cSld>
  <p:clrMapOvr>
    <a:masterClrMapping/>
  </p:clrMapOvr>
  <p:transition>
    <p:fad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Photos and Takeaway">
  <p:cSld name="Two Photos and Takeaway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71"/>
          <p:cNvSpPr>
            <a:spLocks noGrp="1"/>
          </p:cNvSpPr>
          <p:nvPr>
            <p:ph type="pic" idx="2"/>
          </p:nvPr>
        </p:nvSpPr>
        <p:spPr>
          <a:xfrm>
            <a:off x="4" y="2015414"/>
            <a:ext cx="6068291" cy="7103189"/>
          </a:xfrm>
          <a:prstGeom prst="rect">
            <a:avLst/>
          </a:prstGeom>
          <a:noFill/>
          <a:ln>
            <a:noFill/>
          </a:ln>
        </p:spPr>
      </p:sp>
      <p:sp>
        <p:nvSpPr>
          <p:cNvPr id="106" name="Google Shape;106;p71"/>
          <p:cNvSpPr>
            <a:spLocks noGrp="1"/>
          </p:cNvSpPr>
          <p:nvPr>
            <p:ph type="pic" idx="3"/>
          </p:nvPr>
        </p:nvSpPr>
        <p:spPr>
          <a:xfrm>
            <a:off x="12219713" y="2015414"/>
            <a:ext cx="6068291" cy="7103189"/>
          </a:xfrm>
          <a:prstGeom prst="rect">
            <a:avLst/>
          </a:prstGeom>
          <a:noFill/>
          <a:ln>
            <a:noFill/>
          </a:ln>
        </p:spPr>
      </p:sp>
      <p:sp>
        <p:nvSpPr>
          <p:cNvPr id="107" name="Google Shape;107;p71"/>
          <p:cNvSpPr txBox="1">
            <a:spLocks noGrp="1"/>
          </p:cNvSpPr>
          <p:nvPr>
            <p:ph type="body" idx="1"/>
          </p:nvPr>
        </p:nvSpPr>
        <p:spPr>
          <a:xfrm>
            <a:off x="6126480" y="2011682"/>
            <a:ext cx="6035040" cy="71069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82875" tIns="182875" rIns="182875" bIns="182875" anchor="ctr" anchorCtr="0">
            <a:noAutofit/>
          </a:bodyPr>
          <a:lstStyle>
            <a:lvl1pPr marL="685800" lvl="0" indent="-342900" algn="l">
              <a:lnSpc>
                <a:spcPct val="100000"/>
              </a:lnSpc>
              <a:spcBef>
                <a:spcPts val="1091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8" name="Google Shape;108;p71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05602072"/>
      </p:ext>
    </p:extLst>
  </p:cSld>
  <p:clrMapOvr>
    <a:masterClrMapping/>
  </p:clrMapOvr>
  <p:transition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hoto and Content (right)">
  <p:cSld name="Photo and Content (right)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72"/>
          <p:cNvSpPr/>
          <p:nvPr/>
        </p:nvSpPr>
        <p:spPr>
          <a:xfrm>
            <a:off x="2" y="2015414"/>
            <a:ext cx="12008916" cy="7103189"/>
          </a:xfrm>
          <a:prstGeom prst="rect">
            <a:avLst/>
          </a:prstGeom>
          <a:solidFill>
            <a:srgbClr val="E1E1E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4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72"/>
          <p:cNvSpPr>
            <a:spLocks noGrp="1"/>
          </p:cNvSpPr>
          <p:nvPr>
            <p:ph type="pic" idx="2"/>
          </p:nvPr>
        </p:nvSpPr>
        <p:spPr>
          <a:xfrm>
            <a:off x="12096602" y="2014834"/>
            <a:ext cx="6192983" cy="5726255"/>
          </a:xfrm>
          <a:prstGeom prst="rect">
            <a:avLst/>
          </a:prstGeom>
          <a:noFill/>
          <a:ln>
            <a:noFill/>
          </a:ln>
        </p:spPr>
      </p:sp>
      <p:sp>
        <p:nvSpPr>
          <p:cNvPr id="112" name="Google Shape;112;p72"/>
          <p:cNvSpPr txBox="1">
            <a:spLocks noGrp="1"/>
          </p:cNvSpPr>
          <p:nvPr>
            <p:ph type="body" idx="1"/>
          </p:nvPr>
        </p:nvSpPr>
        <p:spPr>
          <a:xfrm>
            <a:off x="12096599" y="7741088"/>
            <a:ext cx="6192192" cy="13775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685800" lvl="0" indent="-342900" algn="ctr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4001">
                <a:solidFill>
                  <a:schemeClr val="lt1"/>
                </a:solidFill>
              </a:defRPr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13" name="Google Shape;113;p72"/>
          <p:cNvSpPr txBox="1">
            <a:spLocks noGrp="1"/>
          </p:cNvSpPr>
          <p:nvPr>
            <p:ph type="body" idx="3"/>
          </p:nvPr>
        </p:nvSpPr>
        <p:spPr>
          <a:xfrm>
            <a:off x="727079" y="2560324"/>
            <a:ext cx="11281842" cy="6345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685800" lvl="0" indent="-497205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0"/>
              <a:buChar char="•"/>
              <a:defRPr/>
            </a:lvl1pPr>
            <a:lvl2pPr marL="1371600" lvl="1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–"/>
              <a:defRPr/>
            </a:lvl2pPr>
            <a:lvl3pPr marL="2057400" lvl="2" indent="-497204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620"/>
              <a:buChar char="•"/>
              <a:defRPr/>
            </a:lvl3pPr>
            <a:lvl4pPr marL="2743200" lvl="3" indent="-4972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–"/>
              <a:defRPr/>
            </a:lvl4pPr>
            <a:lvl5pPr marL="3429000" lvl="4" indent="-4972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20"/>
              <a:buChar char="•"/>
              <a:defRPr/>
            </a:lvl5pPr>
            <a:lvl6pPr marL="4114800" lvl="5" indent="-34290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6pPr>
            <a:lvl7pPr marL="4800600" lvl="6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5486400" lvl="7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6172200" lvl="8" indent="-514350" algn="l">
              <a:lnSpc>
                <a:spcPct val="90000"/>
              </a:lnSpc>
              <a:spcBef>
                <a:spcPts val="312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14" name="Google Shape;114;p72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20369066"/>
      </p:ext>
    </p:extLst>
  </p:cSld>
  <p:clrMapOvr>
    <a:masterClrMapping/>
  </p:clrMapOvr>
  <p:transition>
    <p:fad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White">
  <p:cSld name="Title Only - White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73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14718375"/>
      </p:ext>
    </p:extLst>
  </p:cSld>
  <p:clrMapOvr>
    <a:masterClrMapping/>
  </p:clrMapOvr>
  <p:transition>
    <p:fad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DAA132-2A4D-DD94-3ED8-15E906D6C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7313-7BF1-4E97-BE7E-FACC697E1361}" type="datetimeFigureOut">
              <a:rPr lang="en-US" smtClean="0"/>
              <a:t>6/16/2026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CF37A-42CC-30CD-B80D-55AEB7376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8C9497-74D2-84B2-E309-AF1220987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1501C-4B83-4DE7-9F81-7FC2EA6CB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661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slideLayout" Target="../slideLayouts/slideLayout38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image" Target="../media/image7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8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4002865" y="9216332"/>
            <a:ext cx="3831287" cy="9143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6615" y="970042"/>
            <a:ext cx="9577388" cy="5309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50" b="1" i="0">
                <a:solidFill>
                  <a:srgbClr val="0063C3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86890" y="2013536"/>
            <a:ext cx="11713845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988022" y="9706296"/>
            <a:ext cx="331469" cy="20774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50" b="1" i="0">
                <a:solidFill>
                  <a:srgbClr val="716F73"/>
                </a:solidFill>
                <a:latin typeface="Arial"/>
                <a:cs typeface="Arial"/>
              </a:defRPr>
            </a:lvl1pPr>
          </a:lstStyle>
          <a:p>
            <a:pPr marL="57150">
              <a:spcBef>
                <a:spcPts val="68"/>
              </a:spcBef>
            </a:pPr>
            <a:fld id="{81D60167-4931-47E6-BA6A-407CBD079E47}" type="slidenum">
              <a:rPr lang="en-US" spc="-38" smtClean="0"/>
              <a:pPr marL="57150">
                <a:spcBef>
                  <a:spcPts val="68"/>
                </a:spcBef>
              </a:pPr>
              <a:t>‹#›</a:t>
            </a:fld>
            <a:endParaRPr lang="en-US" spc="-38" dirty="0"/>
          </a:p>
        </p:txBody>
      </p:sp>
    </p:spTree>
    <p:extLst>
      <p:ext uri="{BB962C8B-B14F-4D97-AF65-F5344CB8AC3E}">
        <p14:creationId xmlns:p14="http://schemas.microsoft.com/office/powerpoint/2010/main" val="10660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685800">
        <a:defRPr>
          <a:latin typeface="+mn-lt"/>
          <a:ea typeface="+mn-ea"/>
          <a:cs typeface="+mn-cs"/>
        </a:defRPr>
      </a:lvl2pPr>
      <a:lvl3pPr marL="1371600">
        <a:defRPr>
          <a:latin typeface="+mn-lt"/>
          <a:ea typeface="+mn-ea"/>
          <a:cs typeface="+mn-cs"/>
        </a:defRPr>
      </a:lvl3pPr>
      <a:lvl4pPr marL="2057400">
        <a:defRPr>
          <a:latin typeface="+mn-lt"/>
          <a:ea typeface="+mn-ea"/>
          <a:cs typeface="+mn-cs"/>
        </a:defRPr>
      </a:lvl4pPr>
      <a:lvl5pPr marL="2743200">
        <a:defRPr>
          <a:latin typeface="+mn-lt"/>
          <a:ea typeface="+mn-ea"/>
          <a:cs typeface="+mn-cs"/>
        </a:defRPr>
      </a:lvl5pPr>
      <a:lvl6pPr marL="3429000">
        <a:defRPr>
          <a:latin typeface="+mn-lt"/>
          <a:ea typeface="+mn-ea"/>
          <a:cs typeface="+mn-cs"/>
        </a:defRPr>
      </a:lvl6pPr>
      <a:lvl7pPr marL="4114800">
        <a:defRPr>
          <a:latin typeface="+mn-lt"/>
          <a:ea typeface="+mn-ea"/>
          <a:cs typeface="+mn-cs"/>
        </a:defRPr>
      </a:lvl7pPr>
      <a:lvl8pPr marL="4800600">
        <a:defRPr>
          <a:latin typeface="+mn-lt"/>
          <a:ea typeface="+mn-ea"/>
          <a:cs typeface="+mn-cs"/>
        </a:defRPr>
      </a:lvl8pPr>
      <a:lvl9pPr marL="54864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685800">
        <a:defRPr>
          <a:latin typeface="+mn-lt"/>
          <a:ea typeface="+mn-ea"/>
          <a:cs typeface="+mn-cs"/>
        </a:defRPr>
      </a:lvl2pPr>
      <a:lvl3pPr marL="1371600">
        <a:defRPr>
          <a:latin typeface="+mn-lt"/>
          <a:ea typeface="+mn-ea"/>
          <a:cs typeface="+mn-cs"/>
        </a:defRPr>
      </a:lvl3pPr>
      <a:lvl4pPr marL="2057400">
        <a:defRPr>
          <a:latin typeface="+mn-lt"/>
          <a:ea typeface="+mn-ea"/>
          <a:cs typeface="+mn-cs"/>
        </a:defRPr>
      </a:lvl4pPr>
      <a:lvl5pPr marL="2743200">
        <a:defRPr>
          <a:latin typeface="+mn-lt"/>
          <a:ea typeface="+mn-ea"/>
          <a:cs typeface="+mn-cs"/>
        </a:defRPr>
      </a:lvl5pPr>
      <a:lvl6pPr marL="3429000">
        <a:defRPr>
          <a:latin typeface="+mn-lt"/>
          <a:ea typeface="+mn-ea"/>
          <a:cs typeface="+mn-cs"/>
        </a:defRPr>
      </a:lvl6pPr>
      <a:lvl7pPr marL="4114800">
        <a:defRPr>
          <a:latin typeface="+mn-lt"/>
          <a:ea typeface="+mn-ea"/>
          <a:cs typeface="+mn-cs"/>
        </a:defRPr>
      </a:lvl7pPr>
      <a:lvl8pPr marL="4800600">
        <a:defRPr>
          <a:latin typeface="+mn-lt"/>
          <a:ea typeface="+mn-ea"/>
          <a:cs typeface="+mn-cs"/>
        </a:defRPr>
      </a:lvl8pPr>
      <a:lvl9pPr marL="54864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36"/>
          <p:cNvSpPr/>
          <p:nvPr/>
        </p:nvSpPr>
        <p:spPr>
          <a:xfrm>
            <a:off x="8311896" y="9381217"/>
            <a:ext cx="1664208" cy="547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400" b="1" i="0" u="none" strike="noStrike" cap="none">
                <a:solidFill>
                  <a:srgbClr val="716F73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sz="1400" b="1" i="0" u="none" strike="noStrike" cap="none">
              <a:solidFill>
                <a:srgbClr val="716F73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Google Shape;11;p36"/>
          <p:cNvSpPr txBox="1">
            <a:spLocks noGrp="1"/>
          </p:cNvSpPr>
          <p:nvPr>
            <p:ph type="body" idx="1"/>
          </p:nvPr>
        </p:nvSpPr>
        <p:spPr>
          <a:xfrm>
            <a:off x="727076" y="2560324"/>
            <a:ext cx="16833564" cy="62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96220" algn="l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2640"/>
              <a:buFont typeface="Arial"/>
              <a:buChar char="•"/>
              <a:defRPr sz="2933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19" algn="l" rtl="0">
              <a:lnSpc>
                <a:spcPct val="100000"/>
              </a:lnSpc>
              <a:spcBef>
                <a:spcPts val="533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rial"/>
              <a:buChar char="–"/>
              <a:defRPr sz="2667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65760" algn="l" rtl="0">
              <a:lnSpc>
                <a:spcPct val="100000"/>
              </a:lnSpc>
              <a:spcBef>
                <a:spcPts val="533"/>
              </a:spcBef>
              <a:spcAft>
                <a:spcPts val="0"/>
              </a:spcAft>
              <a:buClr>
                <a:schemeClr val="accent1"/>
              </a:buClr>
              <a:buSzPts val="2160"/>
              <a:buFont typeface="Arial"/>
              <a:buChar char="•"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0501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920"/>
              <a:buFont typeface="Arial"/>
              <a:buChar char="–"/>
              <a:defRPr sz="2133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35299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Arial"/>
              <a:buChar char="•"/>
              <a:defRPr sz="1867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208"/>
              </a:spcBef>
              <a:spcAft>
                <a:spcPts val="0"/>
              </a:spcAft>
              <a:buClr>
                <a:schemeClr val="dk1"/>
              </a:buClr>
              <a:buSzPts val="751"/>
              <a:buFont typeface="Arial"/>
              <a:buNone/>
              <a:defRPr sz="751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76288" algn="l" rtl="0">
              <a:lnSpc>
                <a:spcPct val="90000"/>
              </a:lnSpc>
              <a:spcBef>
                <a:spcPts val="208"/>
              </a:spcBef>
              <a:spcAft>
                <a:spcPts val="0"/>
              </a:spcAft>
              <a:buClr>
                <a:schemeClr val="dk1"/>
              </a:buClr>
              <a:buSzPts val="751"/>
              <a:buFont typeface="Arial"/>
              <a:buChar char="•"/>
              <a:defRPr sz="751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76288" algn="l" rtl="0">
              <a:lnSpc>
                <a:spcPct val="90000"/>
              </a:lnSpc>
              <a:spcBef>
                <a:spcPts val="208"/>
              </a:spcBef>
              <a:spcAft>
                <a:spcPts val="0"/>
              </a:spcAft>
              <a:buClr>
                <a:schemeClr val="dk1"/>
              </a:buClr>
              <a:buSzPts val="751"/>
              <a:buFont typeface="Arial"/>
              <a:buChar char="•"/>
              <a:defRPr sz="751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76288" algn="l" rtl="0">
              <a:lnSpc>
                <a:spcPct val="90000"/>
              </a:lnSpc>
              <a:spcBef>
                <a:spcPts val="208"/>
              </a:spcBef>
              <a:spcAft>
                <a:spcPts val="0"/>
              </a:spcAft>
              <a:buClr>
                <a:schemeClr val="dk1"/>
              </a:buClr>
              <a:buSzPts val="751"/>
              <a:buFont typeface="Arial"/>
              <a:buChar char="•"/>
              <a:defRPr sz="751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Google Shape;12;p36"/>
          <p:cNvSpPr txBox="1">
            <a:spLocks noGrp="1"/>
          </p:cNvSpPr>
          <p:nvPr>
            <p:ph type="title"/>
          </p:nvPr>
        </p:nvSpPr>
        <p:spPr>
          <a:xfrm>
            <a:off x="727078" y="1239574"/>
            <a:ext cx="16833851" cy="62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sp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467"/>
              <a:buFont typeface="Calibri"/>
              <a:buNone/>
              <a:defRPr sz="3466" b="1" i="0" u="none" strike="noStrike" cap="non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pic>
        <p:nvPicPr>
          <p:cNvPr id="13" name="Google Shape;13;p36"/>
          <p:cNvPicPr preferRelativeResize="0"/>
          <p:nvPr/>
        </p:nvPicPr>
        <p:blipFill rotWithShape="1">
          <a:blip r:embed="rId22">
            <a:alphaModFix/>
          </a:blip>
          <a:srcRect/>
          <a:stretch/>
        </p:blipFill>
        <p:spPr>
          <a:xfrm>
            <a:off x="14002865" y="9216332"/>
            <a:ext cx="3831287" cy="914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815139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  <p:sldLayoutId id="2147483709" r:id="rId19"/>
    <p:sldLayoutId id="2147483710" r:id="rId20"/>
  </p:sldLayoutIdLst>
  <p:transition>
    <p:fade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1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jpeg"/><Relationship Id="rId4" Type="http://schemas.openxmlformats.org/officeDocument/2006/relationships/image" Target="../media/image11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hyperlink" Target="https://youtu.be/crHvo4aj1Uk?si=WtXtQz9RwVRcEPdg" TargetMode="External"/><Relationship Id="rId4" Type="http://schemas.openxmlformats.org/officeDocument/2006/relationships/image" Target="../media/image2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svg"/><Relationship Id="rId5" Type="http://schemas.openxmlformats.org/officeDocument/2006/relationships/image" Target="../media/image11.svg"/><Relationship Id="rId4" Type="http://schemas.openxmlformats.org/officeDocument/2006/relationships/image" Target="../media/image32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10" Type="http://schemas.openxmlformats.org/officeDocument/2006/relationships/image" Target="../media/image41.svg"/><Relationship Id="rId4" Type="http://schemas.openxmlformats.org/officeDocument/2006/relationships/image" Target="../media/image36.jpeg"/><Relationship Id="rId9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29.sv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7" Type="http://schemas.openxmlformats.org/officeDocument/2006/relationships/image" Target="../media/image52.svg"/><Relationship Id="rId2" Type="http://schemas.openxmlformats.org/officeDocument/2006/relationships/image" Target="../media/image47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eg"/><Relationship Id="rId11" Type="http://schemas.openxmlformats.org/officeDocument/2006/relationships/image" Target="../media/image59.svg"/><Relationship Id="rId5" Type="http://schemas.openxmlformats.org/officeDocument/2006/relationships/image" Target="../media/image55.jpeg"/><Relationship Id="rId10" Type="http://schemas.openxmlformats.org/officeDocument/2006/relationships/image" Target="../media/image30.jpeg"/><Relationship Id="rId4" Type="http://schemas.openxmlformats.org/officeDocument/2006/relationships/image" Target="../media/image54.jpeg"/><Relationship Id="rId9" Type="http://schemas.openxmlformats.org/officeDocument/2006/relationships/image" Target="../media/image5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7" Type="http://schemas.openxmlformats.org/officeDocument/2006/relationships/image" Target="../media/image25.sv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svg"/><Relationship Id="rId5" Type="http://schemas.openxmlformats.org/officeDocument/2006/relationships/image" Target="../media/image23.svg"/><Relationship Id="rId4" Type="http://schemas.openxmlformats.org/officeDocument/2006/relationships/image" Target="../media/image11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62.jpeg"/><Relationship Id="rId7" Type="http://schemas.openxmlformats.org/officeDocument/2006/relationships/image" Target="../media/image64.sv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44.jpeg"/><Relationship Id="rId10" Type="http://schemas.openxmlformats.org/officeDocument/2006/relationships/image" Target="../media/image67.svg"/><Relationship Id="rId4" Type="http://schemas.openxmlformats.org/officeDocument/2006/relationships/image" Target="../media/image63.jpeg"/><Relationship Id="rId9" Type="http://schemas.openxmlformats.org/officeDocument/2006/relationships/image" Target="../media/image66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11.svg"/><Relationship Id="rId4" Type="http://schemas.openxmlformats.org/officeDocument/2006/relationships/image" Target="../media/image70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4.jpe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7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svg"/><Relationship Id="rId5" Type="http://schemas.openxmlformats.org/officeDocument/2006/relationships/image" Target="../media/image16.jpeg"/><Relationship Id="rId4" Type="http://schemas.openxmlformats.org/officeDocument/2006/relationships/image" Target="../media/image7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3" Type="http://schemas.openxmlformats.org/officeDocument/2006/relationships/image" Target="../media/image78.jpeg"/><Relationship Id="rId7" Type="http://schemas.openxmlformats.org/officeDocument/2006/relationships/image" Target="../media/image59.sv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svg"/><Relationship Id="rId11" Type="http://schemas.openxmlformats.org/officeDocument/2006/relationships/image" Target="../media/image13.svg"/><Relationship Id="rId5" Type="http://schemas.openxmlformats.org/officeDocument/2006/relationships/image" Target="../media/image80.jpeg"/><Relationship Id="rId10" Type="http://schemas.openxmlformats.org/officeDocument/2006/relationships/image" Target="../media/image84.svg"/><Relationship Id="rId4" Type="http://schemas.openxmlformats.org/officeDocument/2006/relationships/image" Target="../media/image79.jpeg"/><Relationship Id="rId9" Type="http://schemas.openxmlformats.org/officeDocument/2006/relationships/image" Target="../media/image8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2" Type="http://schemas.openxmlformats.org/officeDocument/2006/relationships/image" Target="../media/image85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sv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88.svg"/><Relationship Id="rId7" Type="http://schemas.openxmlformats.org/officeDocument/2006/relationships/image" Target="../media/image12.jpeg"/><Relationship Id="rId2" Type="http://schemas.openxmlformats.org/officeDocument/2006/relationships/image" Target="../media/image87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5" Type="http://schemas.openxmlformats.org/officeDocument/2006/relationships/image" Target="../media/image90.svg"/><Relationship Id="rId4" Type="http://schemas.openxmlformats.org/officeDocument/2006/relationships/image" Target="../media/image89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2.jpeg"/><Relationship Id="rId7" Type="http://schemas.openxmlformats.org/officeDocument/2006/relationships/image" Target="../media/image84.sv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5" Type="http://schemas.openxmlformats.org/officeDocument/2006/relationships/image" Target="../media/image93.jpeg"/><Relationship Id="rId4" Type="http://schemas.openxmlformats.org/officeDocument/2006/relationships/image" Target="../media/image11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96.png"/><Relationship Id="rId7" Type="http://schemas.openxmlformats.org/officeDocument/2006/relationships/image" Target="../media/image10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3" Type="http://schemas.openxmlformats.org/officeDocument/2006/relationships/image" Target="../media/image83.jpeg"/><Relationship Id="rId7" Type="http://schemas.openxmlformats.org/officeDocument/2006/relationships/image" Target="../media/image10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jpeg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Relationship Id="rId9" Type="http://schemas.openxmlformats.org/officeDocument/2006/relationships/image" Target="../media/image107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jpeg"/><Relationship Id="rId3" Type="http://schemas.openxmlformats.org/officeDocument/2006/relationships/image" Target="../media/image108.jpeg"/><Relationship Id="rId7" Type="http://schemas.openxmlformats.org/officeDocument/2006/relationships/image" Target="../media/image111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jpeg"/><Relationship Id="rId5" Type="http://schemas.openxmlformats.org/officeDocument/2006/relationships/image" Target="../media/image11.svg"/><Relationship Id="rId4" Type="http://schemas.openxmlformats.org/officeDocument/2006/relationships/image" Target="../media/image109.jpeg"/><Relationship Id="rId9" Type="http://schemas.openxmlformats.org/officeDocument/2006/relationships/image" Target="../media/image89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svg"/><Relationship Id="rId3" Type="http://schemas.openxmlformats.org/officeDocument/2006/relationships/image" Target="../media/image11.svg"/><Relationship Id="rId7" Type="http://schemas.openxmlformats.org/officeDocument/2006/relationships/image" Target="../media/image1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jpeg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1.svg"/><Relationship Id="rId4" Type="http://schemas.openxmlformats.org/officeDocument/2006/relationships/image" Target="../media/image29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0.jpeg"/><Relationship Id="rId4" Type="http://schemas.openxmlformats.org/officeDocument/2006/relationships/image" Target="../media/image1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4.svg"/><Relationship Id="rId4" Type="http://schemas.openxmlformats.org/officeDocument/2006/relationships/image" Target="../media/image12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5.png"/><Relationship Id="rId5" Type="http://schemas.openxmlformats.org/officeDocument/2006/relationships/image" Target="../media/image124.jpeg"/><Relationship Id="rId4" Type="http://schemas.openxmlformats.org/officeDocument/2006/relationships/image" Target="../media/image123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jpeg"/><Relationship Id="rId3" Type="http://schemas.openxmlformats.org/officeDocument/2006/relationships/image" Target="../media/image126.jpeg"/><Relationship Id="rId7" Type="http://schemas.openxmlformats.org/officeDocument/2006/relationships/image" Target="../media/image1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JPG"/><Relationship Id="rId5" Type="http://schemas.openxmlformats.org/officeDocument/2006/relationships/image" Target="../media/image128.jpeg"/><Relationship Id="rId4" Type="http://schemas.openxmlformats.org/officeDocument/2006/relationships/image" Target="../media/image12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png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7" Type="http://schemas.openxmlformats.org/officeDocument/2006/relationships/image" Target="../media/image142.sv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1.svg"/><Relationship Id="rId5" Type="http://schemas.openxmlformats.org/officeDocument/2006/relationships/image" Target="../media/image140.svg"/><Relationship Id="rId4" Type="http://schemas.openxmlformats.org/officeDocument/2006/relationships/image" Target="../media/image13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10353675" y="0"/>
            <a:ext cx="7934325" cy="10287000"/>
            <a:chOff x="0" y="0"/>
            <a:chExt cx="10579100" cy="13716000"/>
          </a:xfrm>
        </p:grpSpPr>
        <p:pic>
          <p:nvPicPr>
            <p:cNvPr id="3" name="Picture 3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t="13535" b="13535"/>
            <a:stretch>
              <a:fillRect/>
            </a:stretch>
          </p:blipFill>
          <p:spPr>
            <a:xfrm>
              <a:off x="0" y="0"/>
              <a:ext cx="10579100" cy="13716000"/>
            </a:xfrm>
            <a:prstGeom prst="rect">
              <a:avLst/>
            </a:prstGeom>
          </p:spPr>
        </p:pic>
      </p:grpSp>
      <p:sp>
        <p:nvSpPr>
          <p:cNvPr id="4" name="Freeform 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08040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>
            <a:grpSpLocks noGrp="1" noUngrp="1" noRot="1" noMove="1" noResize="1"/>
          </p:cNvGrpSpPr>
          <p:nvPr/>
        </p:nvGrpSpPr>
        <p:grpSpPr>
          <a:xfrm>
            <a:off x="9622047" y="0"/>
            <a:ext cx="731628" cy="2705999"/>
            <a:chOff x="0" y="0"/>
            <a:chExt cx="192692" cy="712691"/>
          </a:xfrm>
        </p:grpSpPr>
        <p:sp>
          <p:nvSpPr>
            <p:cNvPr id="6" name="Freeform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92692" cy="712691"/>
            </a:xfrm>
            <a:custGeom>
              <a:avLst/>
              <a:gdLst/>
              <a:ahLst/>
              <a:cxnLst/>
              <a:rect l="l" t="t" r="r" b="b"/>
              <a:pathLst>
                <a:path w="192692" h="712691">
                  <a:moveTo>
                    <a:pt x="0" y="0"/>
                  </a:moveTo>
                  <a:lnTo>
                    <a:pt x="192692" y="0"/>
                  </a:lnTo>
                  <a:lnTo>
                    <a:pt x="192692" y="712691"/>
                  </a:lnTo>
                  <a:lnTo>
                    <a:pt x="0" y="712691"/>
                  </a:ln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19050"/>
              <a:ext cx="192692" cy="731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3"/>
                </a:lnSpc>
              </a:pPr>
              <a:endParaRPr/>
            </a:p>
          </p:txBody>
        </p:sp>
      </p:grpSp>
      <p:sp>
        <p:nvSpPr>
          <p:cNvPr id="8" name="Freeform 8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9238226"/>
            <a:ext cx="11159358" cy="5579679"/>
          </a:xfrm>
          <a:custGeom>
            <a:avLst/>
            <a:gdLst/>
            <a:ahLst/>
            <a:cxnLst/>
            <a:rect l="l" t="t" r="r" b="b"/>
            <a:pathLst>
              <a:path w="11159358" h="5579679">
                <a:moveTo>
                  <a:pt x="0" y="0"/>
                </a:moveTo>
                <a:lnTo>
                  <a:pt x="11159358" y="0"/>
                </a:lnTo>
                <a:lnTo>
                  <a:pt x="11159358" y="5579679"/>
                </a:lnTo>
                <a:lnTo>
                  <a:pt x="0" y="557967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AutoShape 9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06747" y="1701677"/>
            <a:ext cx="4742054" cy="123916"/>
          </a:xfrm>
          <a:prstGeom prst="rect">
            <a:avLst/>
          </a:prstGeom>
          <a:solidFill>
            <a:srgbClr val="FF6720"/>
          </a:solidFill>
        </p:spPr>
        <p:txBody>
          <a:bodyPr/>
          <a:lstStyle/>
          <a:p>
            <a:endParaRPr lang="en-US"/>
          </a:p>
        </p:txBody>
      </p:sp>
      <p:sp>
        <p:nvSpPr>
          <p:cNvPr id="10" name="AutoShape 10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06747" y="7021466"/>
            <a:ext cx="8115300" cy="121680"/>
          </a:xfrm>
          <a:prstGeom prst="rect">
            <a:avLst/>
          </a:prstGeom>
          <a:solidFill>
            <a:srgbClr val="0063C3"/>
          </a:solidFill>
        </p:spPr>
        <p:txBody>
          <a:bodyPr/>
          <a:lstStyle/>
          <a:p>
            <a:endParaRPr lang="en-US"/>
          </a:p>
        </p:txBody>
      </p:sp>
      <p:grpSp>
        <p:nvGrpSpPr>
          <p:cNvPr id="11" name="Group 11"/>
          <p:cNvGrpSpPr>
            <a:grpSpLocks noGrp="1" noUngrp="1" noRot="1" noMove="1" noResize="1"/>
          </p:cNvGrpSpPr>
          <p:nvPr/>
        </p:nvGrpSpPr>
        <p:grpSpPr>
          <a:xfrm>
            <a:off x="9921214" y="8313584"/>
            <a:ext cx="1459066" cy="1459066"/>
            <a:chOff x="0" y="0"/>
            <a:chExt cx="6350000" cy="6350000"/>
          </a:xfrm>
        </p:grpSpPr>
        <p:sp>
          <p:nvSpPr>
            <p:cNvPr id="12" name="Freeform 12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Freeform 13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2579640">
            <a:off x="10132837" y="8529615"/>
            <a:ext cx="1036071" cy="1027005"/>
          </a:xfrm>
          <a:custGeom>
            <a:avLst/>
            <a:gdLst/>
            <a:ahLst/>
            <a:cxnLst/>
            <a:rect l="l" t="t" r="r" b="b"/>
            <a:pathLst>
              <a:path w="1036071" h="1027005">
                <a:moveTo>
                  <a:pt x="0" y="0"/>
                </a:moveTo>
                <a:lnTo>
                  <a:pt x="1036071" y="0"/>
                </a:lnTo>
                <a:lnTo>
                  <a:pt x="1036071" y="1027005"/>
                </a:lnTo>
                <a:lnTo>
                  <a:pt x="0" y="10270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>
            <a:spLocks/>
          </p:cNvSpPr>
          <p:nvPr/>
        </p:nvSpPr>
        <p:spPr>
          <a:xfrm>
            <a:off x="1506747" y="1805470"/>
            <a:ext cx="9144000" cy="4743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599"/>
              </a:lnSpc>
            </a:pPr>
            <a:r>
              <a:rPr lang="en-US" sz="9000" b="1" spc="351" dirty="0">
                <a:solidFill>
                  <a:srgbClr val="FFFFFF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AMGEN</a:t>
            </a:r>
          </a:p>
          <a:p>
            <a:pPr algn="l">
              <a:lnSpc>
                <a:spcPts val="12599"/>
              </a:lnSpc>
            </a:pPr>
            <a:r>
              <a:rPr lang="en-US" sz="9000" spc="351" dirty="0">
                <a:solidFill>
                  <a:srgbClr val="FFFFFF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BIOTECH</a:t>
            </a:r>
          </a:p>
          <a:p>
            <a:pPr algn="l">
              <a:lnSpc>
                <a:spcPts val="12599"/>
              </a:lnSpc>
            </a:pPr>
            <a:r>
              <a:rPr lang="en-US" sz="9000" b="1" spc="351" dirty="0">
                <a:solidFill>
                  <a:srgbClr val="FFFFFF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Semibold" panose="020B0702040204020203" pitchFamily="34" charset="0"/>
              </a:rPr>
              <a:t>EXPERIENCE</a:t>
            </a:r>
          </a:p>
        </p:txBody>
      </p:sp>
      <p:sp>
        <p:nvSpPr>
          <p:cNvPr id="15" name="TextBox 15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06747" y="7602041"/>
            <a:ext cx="8115300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180"/>
              </a:lnSpc>
            </a:pPr>
            <a:r>
              <a:rPr lang="en-US" sz="3000" spc="-81" dirty="0">
                <a:solidFill>
                  <a:srgbClr val="FFFFFF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ABE brings critical hands-on biotechnology learning experiences into classrooms in select Amgen locations across the globe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1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17231" y="697439"/>
            <a:ext cx="6391254" cy="2395736"/>
            <a:chOff x="0" y="0"/>
            <a:chExt cx="1683293" cy="63097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83293" cy="630976"/>
            </a:xfrm>
            <a:custGeom>
              <a:avLst/>
              <a:gdLst/>
              <a:ahLst/>
              <a:cxnLst/>
              <a:rect l="l" t="t" r="r" b="b"/>
              <a:pathLst>
                <a:path w="1683293" h="630976">
                  <a:moveTo>
                    <a:pt x="24227" y="0"/>
                  </a:moveTo>
                  <a:lnTo>
                    <a:pt x="1659067" y="0"/>
                  </a:lnTo>
                  <a:cubicBezTo>
                    <a:pt x="1665492" y="0"/>
                    <a:pt x="1671654" y="2552"/>
                    <a:pt x="1676197" y="7096"/>
                  </a:cubicBezTo>
                  <a:cubicBezTo>
                    <a:pt x="1680741" y="11639"/>
                    <a:pt x="1683293" y="17801"/>
                    <a:pt x="1683293" y="24227"/>
                  </a:cubicBezTo>
                  <a:lnTo>
                    <a:pt x="1683293" y="606749"/>
                  </a:lnTo>
                  <a:cubicBezTo>
                    <a:pt x="1683293" y="613174"/>
                    <a:pt x="1680741" y="619336"/>
                    <a:pt x="1676197" y="623880"/>
                  </a:cubicBezTo>
                  <a:cubicBezTo>
                    <a:pt x="1671654" y="628423"/>
                    <a:pt x="1665492" y="630976"/>
                    <a:pt x="1659067" y="630976"/>
                  </a:cubicBezTo>
                  <a:lnTo>
                    <a:pt x="24227" y="630976"/>
                  </a:lnTo>
                  <a:cubicBezTo>
                    <a:pt x="10847" y="630976"/>
                    <a:pt x="0" y="620129"/>
                    <a:pt x="0" y="606749"/>
                  </a:cubicBezTo>
                  <a:lnTo>
                    <a:pt x="0" y="24227"/>
                  </a:lnTo>
                  <a:cubicBezTo>
                    <a:pt x="0" y="17801"/>
                    <a:pt x="2552" y="11639"/>
                    <a:pt x="7096" y="7096"/>
                  </a:cubicBezTo>
                  <a:cubicBezTo>
                    <a:pt x="11639" y="2552"/>
                    <a:pt x="17801" y="0"/>
                    <a:pt x="24227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683293" cy="6881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9773783" y="483301"/>
            <a:ext cx="3271104" cy="3380591"/>
            <a:chOff x="0" y="0"/>
            <a:chExt cx="6362700" cy="6575666"/>
          </a:xfrm>
        </p:grpSpPr>
        <p:sp>
          <p:nvSpPr>
            <p:cNvPr id="6" name="Freeform 6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2"/>
              <a:stretch>
                <a:fillRect l="-41127" r="-4112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14132188" y="483301"/>
            <a:ext cx="3271104" cy="3380591"/>
            <a:chOff x="0" y="0"/>
            <a:chExt cx="6362700" cy="6575666"/>
          </a:xfrm>
        </p:grpSpPr>
        <p:sp>
          <p:nvSpPr>
            <p:cNvPr id="8" name="Freeform 8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3"/>
              <a:stretch>
                <a:fillRect l="-6453" r="-4857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9773783" y="5128880"/>
            <a:ext cx="3271104" cy="3380591"/>
            <a:chOff x="0" y="0"/>
            <a:chExt cx="6362700" cy="6575666"/>
          </a:xfrm>
        </p:grpSpPr>
        <p:sp>
          <p:nvSpPr>
            <p:cNvPr id="10" name="Freeform 10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4"/>
              <a:stretch>
                <a:fillRect l="-5014" t="-2911" r="-9904" b="-4541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14148599" y="5128880"/>
            <a:ext cx="3271104" cy="3380591"/>
            <a:chOff x="0" y="0"/>
            <a:chExt cx="6362700" cy="6575666"/>
          </a:xfrm>
        </p:grpSpPr>
        <p:sp>
          <p:nvSpPr>
            <p:cNvPr id="12" name="Freeform 12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5"/>
              <a:stretch>
                <a:fillRect l="-27515" r="-2751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421557" y="1043601"/>
            <a:ext cx="5998397" cy="1718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20"/>
              </a:lnSpc>
            </a:pPr>
            <a:r>
              <a:rPr lang="en-US" sz="6000" dirty="0">
                <a:solidFill>
                  <a:srgbClr val="FFFFFF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THE ABE</a:t>
            </a:r>
          </a:p>
          <a:p>
            <a:pPr algn="l">
              <a:lnSpc>
                <a:spcPts val="6720"/>
              </a:lnSpc>
            </a:pPr>
            <a:r>
              <a:rPr lang="en-US" sz="6000" dirty="0">
                <a:solidFill>
                  <a:srgbClr val="FFFFFF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PROGRAM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617231" y="3488779"/>
            <a:ext cx="8526769" cy="5557267"/>
            <a:chOff x="0" y="0"/>
            <a:chExt cx="2245733" cy="146364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245733" cy="1463642"/>
            </a:xfrm>
            <a:custGeom>
              <a:avLst/>
              <a:gdLst/>
              <a:ahLst/>
              <a:cxnLst/>
              <a:rect l="l" t="t" r="r" b="b"/>
              <a:pathLst>
                <a:path w="2245733" h="1463642">
                  <a:moveTo>
                    <a:pt x="18159" y="0"/>
                  </a:moveTo>
                  <a:lnTo>
                    <a:pt x="2227574" y="0"/>
                  </a:lnTo>
                  <a:cubicBezTo>
                    <a:pt x="2232390" y="0"/>
                    <a:pt x="2237009" y="1913"/>
                    <a:pt x="2240415" y="5319"/>
                  </a:cubicBezTo>
                  <a:cubicBezTo>
                    <a:pt x="2243820" y="8724"/>
                    <a:pt x="2245733" y="13343"/>
                    <a:pt x="2245733" y="18159"/>
                  </a:cubicBezTo>
                  <a:lnTo>
                    <a:pt x="2245733" y="1445483"/>
                  </a:lnTo>
                  <a:cubicBezTo>
                    <a:pt x="2245733" y="1455512"/>
                    <a:pt x="2237603" y="1463642"/>
                    <a:pt x="2227574" y="1463642"/>
                  </a:cubicBezTo>
                  <a:lnTo>
                    <a:pt x="18159" y="1463642"/>
                  </a:lnTo>
                  <a:cubicBezTo>
                    <a:pt x="13343" y="1463642"/>
                    <a:pt x="8724" y="1461729"/>
                    <a:pt x="5319" y="1458324"/>
                  </a:cubicBezTo>
                  <a:cubicBezTo>
                    <a:pt x="1913" y="1454918"/>
                    <a:pt x="0" y="1450299"/>
                    <a:pt x="0" y="1445483"/>
                  </a:cubicBezTo>
                  <a:lnTo>
                    <a:pt x="0" y="18159"/>
                  </a:lnTo>
                  <a:cubicBezTo>
                    <a:pt x="0" y="13343"/>
                    <a:pt x="1913" y="8724"/>
                    <a:pt x="5319" y="5319"/>
                  </a:cubicBezTo>
                  <a:cubicBezTo>
                    <a:pt x="8724" y="1913"/>
                    <a:pt x="13343" y="0"/>
                    <a:pt x="18159" y="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2245733" cy="15207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043739" y="4764576"/>
            <a:ext cx="7661324" cy="2436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80"/>
              </a:lnSpc>
            </a:pPr>
            <a:r>
              <a:rPr lang="en-US" sz="3200" dirty="0">
                <a:solidFill>
                  <a:srgbClr val="FFFFFF"/>
                </a:solidFill>
                <a:latin typeface="Segoe UI Semibold" panose="020B0702040204020203" pitchFamily="34" charset="0"/>
              </a:rPr>
              <a:t>ABE introduces secondary students to the excitement of scientific discovery.</a:t>
            </a:r>
          </a:p>
          <a:p>
            <a:pPr algn="l">
              <a:lnSpc>
                <a:spcPts val="3780"/>
              </a:lnSpc>
            </a:pPr>
            <a:endParaRPr lang="en-US" sz="3200" dirty="0">
              <a:solidFill>
                <a:srgbClr val="FFFFFF"/>
              </a:solidFill>
              <a:latin typeface="Segoe UI Semibold" panose="020B0702040204020203" pitchFamily="34" charset="0"/>
            </a:endParaRPr>
          </a:p>
          <a:p>
            <a:pPr>
              <a:lnSpc>
                <a:spcPts val="3780"/>
              </a:lnSpc>
            </a:pPr>
            <a:r>
              <a:rPr lang="en-US" sz="3200" dirty="0">
                <a:solidFill>
                  <a:srgbClr val="FFFFFF"/>
                </a:solidFill>
                <a:latin typeface="Segoe UI Semibold" panose="020B0702040204020203" pitchFamily="34" charset="0"/>
              </a:rPr>
              <a:t>ABE provides access to cutting-edge science through four key areas: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555796" y="4004930"/>
            <a:ext cx="385747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00"/>
              </a:lnSpc>
            </a:pPr>
            <a:r>
              <a:rPr lang="en-US" sz="2500" dirty="0">
                <a:solidFill>
                  <a:srgbClr val="FFFFFF"/>
                </a:solidFill>
                <a:latin typeface="Segoe UI Black" panose="020B0A02040204020203" pitchFamily="34" charset="0"/>
              </a:rPr>
              <a:t>1. Teaching Resources &amp; Equipment</a:t>
            </a:r>
            <a:endParaRPr lang="en-US" dirty="0">
              <a:cs typeface="Calibri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3755445" y="4004930"/>
            <a:ext cx="4024589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00"/>
              </a:lnSpc>
            </a:pPr>
            <a:r>
              <a:rPr lang="en-US" sz="2500" dirty="0">
                <a:solidFill>
                  <a:srgbClr val="FFFFFF"/>
                </a:solidFill>
                <a:latin typeface="Segoe UI Black" panose="020B0A02040204020203" pitchFamily="34" charset="0"/>
              </a:rPr>
              <a:t>2. Teacher Professional Learning &amp; Community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314833" y="8661872"/>
            <a:ext cx="4098768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00"/>
              </a:lnSpc>
            </a:pPr>
            <a:r>
              <a:rPr lang="en-US" sz="2500" dirty="0">
                <a:solidFill>
                  <a:srgbClr val="FFFFFF"/>
                </a:solidFill>
                <a:latin typeface="Segoe UI Black" panose="020B0A02040204020203" pitchFamily="34" charset="0"/>
              </a:rPr>
              <a:t>3. Connecting Scientists to Classrooms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406108" y="8614247"/>
            <a:ext cx="2723263" cy="869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dirty="0">
                <a:solidFill>
                  <a:srgbClr val="FFFFFF"/>
                </a:solidFill>
                <a:latin typeface="Segoe UI Black" panose="020B0A02040204020203" pitchFamily="34" charset="0"/>
              </a:rPr>
              <a:t>4. Equity &amp; Access in STEM</a:t>
            </a:r>
          </a:p>
        </p:txBody>
      </p:sp>
      <p:sp>
        <p:nvSpPr>
          <p:cNvPr id="22" name="Freeform 22"/>
          <p:cNvSpPr/>
          <p:nvPr/>
        </p:nvSpPr>
        <p:spPr>
          <a:xfrm>
            <a:off x="7674130" y="1438661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1"/>
                </a:lnTo>
                <a:lnTo>
                  <a:pt x="0" y="14698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1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>
          <a:xfrm>
            <a:off x="9509339" y="1290157"/>
            <a:ext cx="8034162" cy="4813772"/>
            <a:chOff x="0" y="0"/>
            <a:chExt cx="2115993" cy="1267825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2115993" cy="1267825"/>
            </a:xfrm>
            <a:custGeom>
              <a:avLst/>
              <a:gdLst/>
              <a:ahLst/>
              <a:cxnLst/>
              <a:rect l="l" t="t" r="r" b="b"/>
              <a:pathLst>
                <a:path w="2115993" h="1267825">
                  <a:moveTo>
                    <a:pt x="19273" y="0"/>
                  </a:moveTo>
                  <a:lnTo>
                    <a:pt x="2096721" y="0"/>
                  </a:lnTo>
                  <a:cubicBezTo>
                    <a:pt x="2107365" y="0"/>
                    <a:pt x="2115993" y="8629"/>
                    <a:pt x="2115993" y="19273"/>
                  </a:cubicBezTo>
                  <a:lnTo>
                    <a:pt x="2115993" y="1248552"/>
                  </a:lnTo>
                  <a:cubicBezTo>
                    <a:pt x="2115993" y="1259196"/>
                    <a:pt x="2107365" y="1267825"/>
                    <a:pt x="2096721" y="1267825"/>
                  </a:cubicBezTo>
                  <a:lnTo>
                    <a:pt x="19273" y="1267825"/>
                  </a:lnTo>
                  <a:cubicBezTo>
                    <a:pt x="14161" y="1267825"/>
                    <a:pt x="9259" y="1265794"/>
                    <a:pt x="5645" y="1262180"/>
                  </a:cubicBezTo>
                  <a:cubicBezTo>
                    <a:pt x="2030" y="1258566"/>
                    <a:pt x="0" y="1253664"/>
                    <a:pt x="0" y="1248552"/>
                  </a:cubicBezTo>
                  <a:lnTo>
                    <a:pt x="0" y="19273"/>
                  </a:lnTo>
                  <a:cubicBezTo>
                    <a:pt x="0" y="8629"/>
                    <a:pt x="8629" y="0"/>
                    <a:pt x="19273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>
              <a:spLocks/>
            </p:cNvSpPr>
            <p:nvPr/>
          </p:nvSpPr>
          <p:spPr>
            <a:xfrm>
              <a:off x="0" y="-57150"/>
              <a:ext cx="2115993" cy="132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/>
          </p:cNvGrpSpPr>
          <p:nvPr/>
        </p:nvGrpSpPr>
        <p:grpSpPr>
          <a:xfrm>
            <a:off x="-2637197" y="2154229"/>
            <a:ext cx="11119481" cy="11119481"/>
            <a:chOff x="0" y="0"/>
            <a:chExt cx="812800" cy="812800"/>
          </a:xfrm>
        </p:grpSpPr>
        <p:sp>
          <p:nvSpPr>
            <p:cNvPr id="6" name="Freeform 6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>
              <a:spLocks/>
            </p:cNvSpPr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9509339" y="6427779"/>
            <a:ext cx="4017081" cy="2572085"/>
            <a:chOff x="0" y="0"/>
            <a:chExt cx="925168" cy="592373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925168" cy="592373"/>
            </a:xfrm>
            <a:custGeom>
              <a:avLst/>
              <a:gdLst/>
              <a:ahLst/>
              <a:cxnLst/>
              <a:rect l="l" t="t" r="r" b="b"/>
              <a:pathLst>
                <a:path w="925168" h="592373">
                  <a:moveTo>
                    <a:pt x="38545" y="0"/>
                  </a:moveTo>
                  <a:lnTo>
                    <a:pt x="886623" y="0"/>
                  </a:lnTo>
                  <a:cubicBezTo>
                    <a:pt x="907911" y="0"/>
                    <a:pt x="925168" y="17257"/>
                    <a:pt x="925168" y="38545"/>
                  </a:cubicBezTo>
                  <a:lnTo>
                    <a:pt x="925168" y="553828"/>
                  </a:lnTo>
                  <a:cubicBezTo>
                    <a:pt x="925168" y="575116"/>
                    <a:pt x="907911" y="592373"/>
                    <a:pt x="886623" y="592373"/>
                  </a:cubicBezTo>
                  <a:lnTo>
                    <a:pt x="38545" y="592373"/>
                  </a:lnTo>
                  <a:cubicBezTo>
                    <a:pt x="17257" y="592373"/>
                    <a:pt x="0" y="575116"/>
                    <a:pt x="0" y="553828"/>
                  </a:cubicBezTo>
                  <a:lnTo>
                    <a:pt x="0" y="38545"/>
                  </a:lnTo>
                  <a:cubicBezTo>
                    <a:pt x="0" y="17257"/>
                    <a:pt x="17257" y="0"/>
                    <a:pt x="38545" y="0"/>
                  </a:cubicBezTo>
                  <a:close/>
                </a:path>
              </a:pathLst>
            </a:custGeom>
            <a:solidFill>
              <a:srgbClr val="0063C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>
              <a:spLocks/>
            </p:cNvSpPr>
            <p:nvPr/>
          </p:nvSpPr>
          <p:spPr>
            <a:xfrm>
              <a:off x="0" y="-38100"/>
              <a:ext cx="925168" cy="6304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>
            <a:spLocks/>
          </p:cNvSpPr>
          <p:nvPr/>
        </p:nvSpPr>
        <p:spPr>
          <a:xfrm>
            <a:off x="9972243" y="1746239"/>
            <a:ext cx="7455684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7000" dirty="0">
                <a:solidFill>
                  <a:srgbClr val="FFFFFF"/>
                </a:solidFill>
                <a:latin typeface="Segoe UI Black" panose="020B0A02040204020203" pitchFamily="34" charset="0"/>
              </a:rPr>
              <a:t>OUR HISTORY</a:t>
            </a:r>
          </a:p>
        </p:txBody>
      </p:sp>
      <p:sp>
        <p:nvSpPr>
          <p:cNvPr id="12" name="TextBox 12"/>
          <p:cNvSpPr txBox="1">
            <a:spLocks/>
          </p:cNvSpPr>
          <p:nvPr/>
        </p:nvSpPr>
        <p:spPr>
          <a:xfrm>
            <a:off x="9972243" y="2677424"/>
            <a:ext cx="7108353" cy="1761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25"/>
              </a:lnSpc>
            </a:pPr>
            <a:r>
              <a:rPr lang="en-US" sz="2700" dirty="0">
                <a:solidFill>
                  <a:srgbClr val="FFFFFF"/>
                </a:solidFill>
                <a:latin typeface="Segoe UI Semibold" panose="020B0702040204020203" pitchFamily="34" charset="0"/>
              </a:rPr>
              <a:t>ABE was developed in Los Angeles in 1990. Since then, we have expanded to 27 program sites in 16 countries and reached 1 million students around the world.</a:t>
            </a:r>
          </a:p>
        </p:txBody>
      </p:sp>
      <p:sp>
        <p:nvSpPr>
          <p:cNvPr id="13" name="TextBox 13"/>
          <p:cNvSpPr txBox="1">
            <a:spLocks/>
          </p:cNvSpPr>
          <p:nvPr/>
        </p:nvSpPr>
        <p:spPr>
          <a:xfrm>
            <a:off x="10984584" y="7306123"/>
            <a:ext cx="2622264" cy="88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96"/>
              </a:lnSpc>
            </a:pPr>
            <a:r>
              <a:rPr lang="en-US" sz="3430" dirty="0">
                <a:solidFill>
                  <a:srgbClr val="FFFFFF"/>
                </a:solidFill>
                <a:latin typeface="Segoe UI Black" panose="020B0A02040204020203" pitchFamily="34" charset="0"/>
              </a:rPr>
              <a:t>Million</a:t>
            </a:r>
            <a:r>
              <a:rPr lang="en-US" sz="3430" dirty="0">
                <a:solidFill>
                  <a:srgbClr val="FFFFFF"/>
                </a:solidFill>
                <a:latin typeface="Segoe UI Semibold" panose="020B0702040204020203" pitchFamily="34" charset="0"/>
              </a:rPr>
              <a:t> Students</a:t>
            </a:r>
          </a:p>
        </p:txBody>
      </p:sp>
      <p:grpSp>
        <p:nvGrpSpPr>
          <p:cNvPr id="14" name="Group 14"/>
          <p:cNvGrpSpPr>
            <a:grpSpLocks/>
          </p:cNvGrpSpPr>
          <p:nvPr/>
        </p:nvGrpSpPr>
        <p:grpSpPr>
          <a:xfrm>
            <a:off x="13865338" y="6427779"/>
            <a:ext cx="1836617" cy="1196854"/>
            <a:chOff x="0" y="0"/>
            <a:chExt cx="422988" cy="275646"/>
          </a:xfrm>
        </p:grpSpPr>
        <p:sp>
          <p:nvSpPr>
            <p:cNvPr id="15" name="Freeform 15"/>
            <p:cNvSpPr>
              <a:spLocks/>
            </p:cNvSpPr>
            <p:nvPr/>
          </p:nvSpPr>
          <p:spPr>
            <a:xfrm>
              <a:off x="0" y="0"/>
              <a:ext cx="422988" cy="275646"/>
            </a:xfrm>
            <a:custGeom>
              <a:avLst/>
              <a:gdLst/>
              <a:ahLst/>
              <a:cxnLst/>
              <a:rect l="l" t="t" r="r" b="b"/>
              <a:pathLst>
                <a:path w="422988" h="275646">
                  <a:moveTo>
                    <a:pt x="84306" y="0"/>
                  </a:moveTo>
                  <a:lnTo>
                    <a:pt x="338682" y="0"/>
                  </a:lnTo>
                  <a:cubicBezTo>
                    <a:pt x="361042" y="0"/>
                    <a:pt x="382485" y="8882"/>
                    <a:pt x="398296" y="24693"/>
                  </a:cubicBezTo>
                  <a:cubicBezTo>
                    <a:pt x="414106" y="40503"/>
                    <a:pt x="422988" y="61947"/>
                    <a:pt x="422988" y="84306"/>
                  </a:cubicBezTo>
                  <a:lnTo>
                    <a:pt x="422988" y="191339"/>
                  </a:lnTo>
                  <a:cubicBezTo>
                    <a:pt x="422988" y="237900"/>
                    <a:pt x="385243" y="275646"/>
                    <a:pt x="338682" y="275646"/>
                  </a:cubicBezTo>
                  <a:lnTo>
                    <a:pt x="84306" y="275646"/>
                  </a:lnTo>
                  <a:cubicBezTo>
                    <a:pt x="61947" y="275646"/>
                    <a:pt x="40503" y="266763"/>
                    <a:pt x="24693" y="250953"/>
                  </a:cubicBezTo>
                  <a:cubicBezTo>
                    <a:pt x="8882" y="235142"/>
                    <a:pt x="0" y="213699"/>
                    <a:pt x="0" y="191339"/>
                  </a:cubicBezTo>
                  <a:lnTo>
                    <a:pt x="0" y="84306"/>
                  </a:lnTo>
                  <a:cubicBezTo>
                    <a:pt x="0" y="37745"/>
                    <a:pt x="37745" y="0"/>
                    <a:pt x="84306" y="0"/>
                  </a:cubicBezTo>
                  <a:close/>
                </a:path>
              </a:pathLst>
            </a:custGeom>
            <a:solidFill>
              <a:srgbClr val="0063C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>
              <a:spLocks/>
            </p:cNvSpPr>
            <p:nvPr/>
          </p:nvSpPr>
          <p:spPr>
            <a:xfrm>
              <a:off x="0" y="-38100"/>
              <a:ext cx="422988" cy="3137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>
            <a:grpSpLocks/>
          </p:cNvGrpSpPr>
          <p:nvPr/>
        </p:nvGrpSpPr>
        <p:grpSpPr>
          <a:xfrm>
            <a:off x="13836465" y="7882722"/>
            <a:ext cx="1865490" cy="1121510"/>
            <a:chOff x="0" y="0"/>
            <a:chExt cx="429638" cy="258293"/>
          </a:xfrm>
        </p:grpSpPr>
        <p:sp>
          <p:nvSpPr>
            <p:cNvPr id="18" name="Freeform 18"/>
            <p:cNvSpPr>
              <a:spLocks/>
            </p:cNvSpPr>
            <p:nvPr/>
          </p:nvSpPr>
          <p:spPr>
            <a:xfrm>
              <a:off x="0" y="0"/>
              <a:ext cx="429638" cy="258293"/>
            </a:xfrm>
            <a:custGeom>
              <a:avLst/>
              <a:gdLst/>
              <a:ahLst/>
              <a:cxnLst/>
              <a:rect l="l" t="t" r="r" b="b"/>
              <a:pathLst>
                <a:path w="429638" h="258293">
                  <a:moveTo>
                    <a:pt x="83001" y="0"/>
                  </a:moveTo>
                  <a:lnTo>
                    <a:pt x="346637" y="0"/>
                  </a:lnTo>
                  <a:cubicBezTo>
                    <a:pt x="392477" y="0"/>
                    <a:pt x="429638" y="37161"/>
                    <a:pt x="429638" y="83001"/>
                  </a:cubicBezTo>
                  <a:lnTo>
                    <a:pt x="429638" y="175292"/>
                  </a:lnTo>
                  <a:cubicBezTo>
                    <a:pt x="429638" y="197305"/>
                    <a:pt x="420893" y="218417"/>
                    <a:pt x="405327" y="233983"/>
                  </a:cubicBezTo>
                  <a:cubicBezTo>
                    <a:pt x="389762" y="249548"/>
                    <a:pt x="368650" y="258293"/>
                    <a:pt x="346637" y="258293"/>
                  </a:cubicBezTo>
                  <a:lnTo>
                    <a:pt x="83001" y="258293"/>
                  </a:lnTo>
                  <a:cubicBezTo>
                    <a:pt x="60988" y="258293"/>
                    <a:pt x="39876" y="249548"/>
                    <a:pt x="24311" y="233983"/>
                  </a:cubicBezTo>
                  <a:cubicBezTo>
                    <a:pt x="8745" y="218417"/>
                    <a:pt x="0" y="197305"/>
                    <a:pt x="0" y="175292"/>
                  </a:cubicBezTo>
                  <a:lnTo>
                    <a:pt x="0" y="83001"/>
                  </a:lnTo>
                  <a:cubicBezTo>
                    <a:pt x="0" y="60988"/>
                    <a:pt x="8745" y="39876"/>
                    <a:pt x="24311" y="24311"/>
                  </a:cubicBezTo>
                  <a:cubicBezTo>
                    <a:pt x="39876" y="8745"/>
                    <a:pt x="60988" y="0"/>
                    <a:pt x="83001" y="0"/>
                  </a:cubicBezTo>
                  <a:close/>
                </a:path>
              </a:pathLst>
            </a:custGeom>
            <a:solidFill>
              <a:srgbClr val="0063C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>
              <a:spLocks/>
            </p:cNvSpPr>
            <p:nvPr/>
          </p:nvSpPr>
          <p:spPr>
            <a:xfrm>
              <a:off x="0" y="-38100"/>
              <a:ext cx="429638" cy="2963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>
            <a:spLocks/>
          </p:cNvSpPr>
          <p:nvPr/>
        </p:nvSpPr>
        <p:spPr>
          <a:xfrm>
            <a:off x="14066929" y="6563321"/>
            <a:ext cx="1433435" cy="557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2"/>
              </a:lnSpc>
            </a:pPr>
            <a:r>
              <a:rPr lang="en-US" sz="3400" dirty="0">
                <a:solidFill>
                  <a:srgbClr val="FFFFFF"/>
                </a:solidFill>
                <a:latin typeface="Segoe UI Black" panose="020B0A02040204020203" pitchFamily="34" charset="0"/>
              </a:rPr>
              <a:t>27</a:t>
            </a:r>
            <a:endParaRPr lang="en-US" sz="3430" dirty="0">
              <a:solidFill>
                <a:srgbClr val="FFFFFF"/>
              </a:solidFill>
              <a:latin typeface="Segoe UI Black" panose="020B0A02040204020203" pitchFamily="34" charset="0"/>
            </a:endParaRPr>
          </a:p>
        </p:txBody>
      </p:sp>
      <p:sp>
        <p:nvSpPr>
          <p:cNvPr id="22" name="TextBox 22"/>
          <p:cNvSpPr txBox="1">
            <a:spLocks/>
          </p:cNvSpPr>
          <p:nvPr/>
        </p:nvSpPr>
        <p:spPr>
          <a:xfrm>
            <a:off x="14038056" y="7980593"/>
            <a:ext cx="1433435" cy="557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2"/>
              </a:lnSpc>
            </a:pPr>
            <a:r>
              <a:rPr lang="en-US" sz="3400" dirty="0">
                <a:solidFill>
                  <a:srgbClr val="FFFFFF"/>
                </a:solidFill>
                <a:latin typeface="Segoe UI Black" panose="020B0A02040204020203" pitchFamily="34" charset="0"/>
              </a:rPr>
              <a:t>16</a:t>
            </a:r>
            <a:endParaRPr lang="en-US" sz="3430" dirty="0">
              <a:solidFill>
                <a:srgbClr val="FFFFFF"/>
              </a:solidFill>
              <a:latin typeface="Segoe UI Black" panose="020B0A02040204020203" pitchFamily="34" charset="0"/>
            </a:endParaRPr>
          </a:p>
        </p:txBody>
      </p:sp>
      <p:sp>
        <p:nvSpPr>
          <p:cNvPr id="23" name="TextBox 23"/>
          <p:cNvSpPr txBox="1">
            <a:spLocks/>
          </p:cNvSpPr>
          <p:nvPr/>
        </p:nvSpPr>
        <p:spPr>
          <a:xfrm>
            <a:off x="14038056" y="8530642"/>
            <a:ext cx="1433435" cy="280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1715" dirty="0">
                <a:solidFill>
                  <a:srgbClr val="FFFFFF"/>
                </a:solidFill>
                <a:latin typeface="Segoe UI Semibold" panose="020B0702040204020203" pitchFamily="34" charset="0"/>
              </a:rPr>
              <a:t>Countries</a:t>
            </a:r>
          </a:p>
        </p:txBody>
      </p:sp>
      <p:grpSp>
        <p:nvGrpSpPr>
          <p:cNvPr id="24" name="Group 24"/>
          <p:cNvGrpSpPr>
            <a:grpSpLocks/>
          </p:cNvGrpSpPr>
          <p:nvPr/>
        </p:nvGrpSpPr>
        <p:grpSpPr>
          <a:xfrm>
            <a:off x="16012000" y="6427779"/>
            <a:ext cx="1531501" cy="2574269"/>
            <a:chOff x="0" y="0"/>
            <a:chExt cx="352718" cy="592876"/>
          </a:xfrm>
        </p:grpSpPr>
        <p:sp>
          <p:nvSpPr>
            <p:cNvPr id="25" name="Freeform 25"/>
            <p:cNvSpPr>
              <a:spLocks/>
            </p:cNvSpPr>
            <p:nvPr/>
          </p:nvSpPr>
          <p:spPr>
            <a:xfrm>
              <a:off x="0" y="0"/>
              <a:ext cx="352718" cy="592876"/>
            </a:xfrm>
            <a:custGeom>
              <a:avLst/>
              <a:gdLst/>
              <a:ahLst/>
              <a:cxnLst/>
              <a:rect l="l" t="t" r="r" b="b"/>
              <a:pathLst>
                <a:path w="352718" h="592876">
                  <a:moveTo>
                    <a:pt x="101102" y="0"/>
                  </a:moveTo>
                  <a:lnTo>
                    <a:pt x="251615" y="0"/>
                  </a:lnTo>
                  <a:cubicBezTo>
                    <a:pt x="278429" y="0"/>
                    <a:pt x="304145" y="10652"/>
                    <a:pt x="323105" y="29612"/>
                  </a:cubicBezTo>
                  <a:cubicBezTo>
                    <a:pt x="342066" y="48573"/>
                    <a:pt x="352718" y="74288"/>
                    <a:pt x="352718" y="101102"/>
                  </a:cubicBezTo>
                  <a:lnTo>
                    <a:pt x="352718" y="491774"/>
                  </a:lnTo>
                  <a:cubicBezTo>
                    <a:pt x="352718" y="547611"/>
                    <a:pt x="307452" y="592876"/>
                    <a:pt x="251615" y="592876"/>
                  </a:cubicBezTo>
                  <a:lnTo>
                    <a:pt x="101102" y="592876"/>
                  </a:lnTo>
                  <a:cubicBezTo>
                    <a:pt x="45265" y="592876"/>
                    <a:pt x="0" y="547611"/>
                    <a:pt x="0" y="491774"/>
                  </a:cubicBezTo>
                  <a:lnTo>
                    <a:pt x="0" y="101102"/>
                  </a:lnTo>
                  <a:cubicBezTo>
                    <a:pt x="0" y="45265"/>
                    <a:pt x="45265" y="0"/>
                    <a:pt x="101102" y="0"/>
                  </a:cubicBezTo>
                  <a:close/>
                </a:path>
              </a:pathLst>
            </a:custGeom>
            <a:solidFill>
              <a:srgbClr val="0063C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>
              <a:spLocks/>
            </p:cNvSpPr>
            <p:nvPr/>
          </p:nvSpPr>
          <p:spPr>
            <a:xfrm>
              <a:off x="0" y="-38100"/>
              <a:ext cx="352718" cy="6309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>
            <a:spLocks/>
          </p:cNvSpPr>
          <p:nvPr/>
        </p:nvSpPr>
        <p:spPr>
          <a:xfrm>
            <a:off x="16061033" y="6525221"/>
            <a:ext cx="1433435" cy="561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2"/>
              </a:lnSpc>
            </a:pPr>
            <a:r>
              <a:rPr lang="en-US" sz="3430" dirty="0">
                <a:solidFill>
                  <a:srgbClr val="FFFFFF"/>
                </a:solidFill>
                <a:latin typeface="Segoe UI Black" panose="020B0A02040204020203" pitchFamily="34" charset="0"/>
              </a:rPr>
              <a:t>1990</a:t>
            </a:r>
          </a:p>
        </p:txBody>
      </p:sp>
      <p:sp>
        <p:nvSpPr>
          <p:cNvPr id="28" name="TextBox 28"/>
          <p:cNvSpPr txBox="1">
            <a:spLocks/>
          </p:cNvSpPr>
          <p:nvPr/>
        </p:nvSpPr>
        <p:spPr>
          <a:xfrm>
            <a:off x="16061033" y="8216078"/>
            <a:ext cx="1433435" cy="557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2"/>
              </a:lnSpc>
            </a:pPr>
            <a:r>
              <a:rPr lang="en-US" sz="3400" dirty="0">
                <a:solidFill>
                  <a:srgbClr val="FFFFFF"/>
                </a:solidFill>
                <a:latin typeface="Segoe UI Black" panose="020B0A02040204020203" pitchFamily="34" charset="0"/>
              </a:rPr>
              <a:t>2024</a:t>
            </a:r>
            <a:endParaRPr lang="en-US" sz="3430" dirty="0">
              <a:solidFill>
                <a:srgbClr val="FFFFFF"/>
              </a:solidFill>
              <a:latin typeface="Segoe UI Black" panose="020B0A02040204020203" pitchFamily="34" charset="0"/>
            </a:endParaRPr>
          </a:p>
        </p:txBody>
      </p:sp>
      <p:sp>
        <p:nvSpPr>
          <p:cNvPr id="29" name="AutoShape 29"/>
          <p:cNvSpPr>
            <a:spLocks/>
          </p:cNvSpPr>
          <p:nvPr/>
        </p:nvSpPr>
        <p:spPr>
          <a:xfrm>
            <a:off x="16777751" y="7113370"/>
            <a:ext cx="0" cy="1178907"/>
          </a:xfrm>
          <a:prstGeom prst="line">
            <a:avLst/>
          </a:prstGeom>
          <a:ln w="762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>
            <a:spLocks/>
          </p:cNvSpPr>
          <p:nvPr/>
        </p:nvSpPr>
        <p:spPr>
          <a:xfrm>
            <a:off x="2937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1" name="Group 31"/>
          <p:cNvGrpSpPr>
            <a:grpSpLocks/>
          </p:cNvGrpSpPr>
          <p:nvPr/>
        </p:nvGrpSpPr>
        <p:grpSpPr>
          <a:xfrm>
            <a:off x="17780035" y="0"/>
            <a:ext cx="731628" cy="2705999"/>
            <a:chOff x="0" y="0"/>
            <a:chExt cx="192692" cy="712691"/>
          </a:xfrm>
        </p:grpSpPr>
        <p:sp>
          <p:nvSpPr>
            <p:cNvPr id="32" name="Freeform 32"/>
            <p:cNvSpPr>
              <a:spLocks/>
            </p:cNvSpPr>
            <p:nvPr/>
          </p:nvSpPr>
          <p:spPr>
            <a:xfrm>
              <a:off x="0" y="0"/>
              <a:ext cx="192692" cy="712691"/>
            </a:xfrm>
            <a:custGeom>
              <a:avLst/>
              <a:gdLst/>
              <a:ahLst/>
              <a:cxnLst/>
              <a:rect l="l" t="t" r="r" b="b"/>
              <a:pathLst>
                <a:path w="192692" h="712691">
                  <a:moveTo>
                    <a:pt x="0" y="0"/>
                  </a:moveTo>
                  <a:lnTo>
                    <a:pt x="192692" y="0"/>
                  </a:lnTo>
                  <a:lnTo>
                    <a:pt x="192692" y="712691"/>
                  </a:lnTo>
                  <a:lnTo>
                    <a:pt x="0" y="712691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TextBox 33"/>
            <p:cNvSpPr txBox="1">
              <a:spLocks/>
            </p:cNvSpPr>
            <p:nvPr/>
          </p:nvSpPr>
          <p:spPr>
            <a:xfrm>
              <a:off x="0" y="-19050"/>
              <a:ext cx="192692" cy="731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3"/>
                </a:lnSpc>
              </a:pPr>
              <a:endParaRPr/>
            </a:p>
          </p:txBody>
        </p:sp>
      </p:grpSp>
      <p:grpSp>
        <p:nvGrpSpPr>
          <p:cNvPr id="34" name="Group 34"/>
          <p:cNvGrpSpPr>
            <a:grpSpLocks/>
          </p:cNvGrpSpPr>
          <p:nvPr/>
        </p:nvGrpSpPr>
        <p:grpSpPr>
          <a:xfrm>
            <a:off x="0" y="-3003461"/>
            <a:ext cx="11559990" cy="14511680"/>
            <a:chOff x="0" y="0"/>
            <a:chExt cx="15413320" cy="19348907"/>
          </a:xfrm>
        </p:grpSpPr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3"/>
            <a:srcRect t="2867" b="2867"/>
            <a:stretch>
              <a:fillRect/>
            </a:stretch>
          </p:blipFill>
          <p:spPr>
            <a:xfrm flipH="1">
              <a:off x="0" y="0"/>
              <a:ext cx="15413320" cy="19348907"/>
            </a:xfrm>
            <a:prstGeom prst="rect">
              <a:avLst/>
            </a:prstGeom>
          </p:spPr>
        </p:pic>
      </p:grpSp>
      <p:sp>
        <p:nvSpPr>
          <p:cNvPr id="36" name="Freeform 36"/>
          <p:cNvSpPr>
            <a:spLocks/>
          </p:cNvSpPr>
          <p:nvPr/>
        </p:nvSpPr>
        <p:spPr>
          <a:xfrm rot="-5161040">
            <a:off x="6889310" y="3762747"/>
            <a:ext cx="1152689" cy="75449"/>
          </a:xfrm>
          <a:custGeom>
            <a:avLst/>
            <a:gdLst/>
            <a:ahLst/>
            <a:cxnLst/>
            <a:rect l="l" t="t" r="r" b="b"/>
            <a:pathLst>
              <a:path w="1152689" h="75449">
                <a:moveTo>
                  <a:pt x="0" y="0"/>
                </a:moveTo>
                <a:lnTo>
                  <a:pt x="1152689" y="0"/>
                </a:lnTo>
                <a:lnTo>
                  <a:pt x="1152689" y="75449"/>
                </a:lnTo>
                <a:lnTo>
                  <a:pt x="0" y="754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85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TextBox 37"/>
          <p:cNvSpPr txBox="1">
            <a:spLocks/>
          </p:cNvSpPr>
          <p:nvPr/>
        </p:nvSpPr>
        <p:spPr>
          <a:xfrm>
            <a:off x="10075733" y="6628796"/>
            <a:ext cx="949712" cy="1977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198"/>
              </a:lnSpc>
            </a:pPr>
            <a:r>
              <a:rPr lang="en-US" sz="11570">
                <a:solidFill>
                  <a:srgbClr val="FFFFFF"/>
                </a:solidFill>
                <a:latin typeface="Lora Bold"/>
              </a:rPr>
              <a:t>1</a:t>
            </a:r>
          </a:p>
        </p:txBody>
      </p:sp>
      <p:sp>
        <p:nvSpPr>
          <p:cNvPr id="38" name="TextBox 23">
            <a:extLst>
              <a:ext uri="{FF2B5EF4-FFF2-40B4-BE49-F238E27FC236}">
                <a16:creationId xmlns:a16="http://schemas.microsoft.com/office/drawing/2014/main" id="{965F21E5-E23B-F626-7494-920FB0976AEE}"/>
              </a:ext>
            </a:extLst>
          </p:cNvPr>
          <p:cNvSpPr txBox="1">
            <a:spLocks/>
          </p:cNvSpPr>
          <p:nvPr/>
        </p:nvSpPr>
        <p:spPr>
          <a:xfrm>
            <a:off x="13842542" y="7116932"/>
            <a:ext cx="1824460" cy="2852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1700" dirty="0">
                <a:solidFill>
                  <a:srgbClr val="FFFFFF"/>
                </a:solidFill>
                <a:latin typeface="Segoe UI Semibold" panose="020B0702040204020203" pitchFamily="34" charset="0"/>
              </a:rPr>
              <a:t>Program Sites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1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1748097" y="1028700"/>
            <a:ext cx="4986738" cy="8311230"/>
            <a:chOff x="0" y="0"/>
            <a:chExt cx="3810000" cy="6350000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3810000" cy="6350000"/>
            </a:xfrm>
            <a:custGeom>
              <a:avLst/>
              <a:gdLst/>
              <a:ahLst/>
              <a:cxnLst/>
              <a:rect l="l" t="t" r="r" b="b"/>
              <a:pathLst>
                <a:path w="3810000" h="6350000">
                  <a:moveTo>
                    <a:pt x="2794000" y="6350000"/>
                  </a:moveTo>
                  <a:lnTo>
                    <a:pt x="1016000" y="6350000"/>
                  </a:lnTo>
                  <a:cubicBezTo>
                    <a:pt x="454660" y="6350000"/>
                    <a:pt x="0" y="5895340"/>
                    <a:pt x="0" y="5334000"/>
                  </a:cubicBezTo>
                  <a:lnTo>
                    <a:pt x="0" y="1016000"/>
                  </a:lnTo>
                  <a:cubicBezTo>
                    <a:pt x="0" y="454660"/>
                    <a:pt x="454660" y="0"/>
                    <a:pt x="1016000" y="0"/>
                  </a:cubicBezTo>
                  <a:lnTo>
                    <a:pt x="2794000" y="0"/>
                  </a:lnTo>
                  <a:cubicBezTo>
                    <a:pt x="3355340" y="0"/>
                    <a:pt x="3810000" y="454660"/>
                    <a:pt x="3810000" y="1016000"/>
                  </a:cubicBezTo>
                  <a:lnTo>
                    <a:pt x="3810000" y="5334000"/>
                  </a:lnTo>
                  <a:cubicBezTo>
                    <a:pt x="3810000" y="5895340"/>
                    <a:pt x="3355340" y="6350000"/>
                    <a:pt x="2794000" y="6350000"/>
                  </a:cubicBezTo>
                  <a:close/>
                </a:path>
              </a:pathLst>
            </a:custGeom>
            <a:blipFill>
              <a:blip r:embed="rId2"/>
              <a:stretch>
                <a:fillRect l="-12500" r="-1250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>
              <a:spLocks/>
            </p:cNvSpPr>
            <p:nvPr/>
          </p:nvSpPr>
          <p:spPr>
            <a:xfrm>
              <a:off x="0" y="0"/>
              <a:ext cx="3810000" cy="6350000"/>
            </a:xfrm>
            <a:custGeom>
              <a:avLst/>
              <a:gdLst/>
              <a:ahLst/>
              <a:cxnLst/>
              <a:rect l="l" t="t" r="r" b="b"/>
              <a:pathLst>
                <a:path w="3810000" h="6350000">
                  <a:moveTo>
                    <a:pt x="2794000" y="19050"/>
                  </a:moveTo>
                  <a:cubicBezTo>
                    <a:pt x="3343910" y="19050"/>
                    <a:pt x="3790950" y="466090"/>
                    <a:pt x="3790950" y="1016000"/>
                  </a:cubicBezTo>
                  <a:lnTo>
                    <a:pt x="3790950" y="5334000"/>
                  </a:lnTo>
                  <a:cubicBezTo>
                    <a:pt x="3790950" y="5883910"/>
                    <a:pt x="3343910" y="6330950"/>
                    <a:pt x="2794000" y="6330950"/>
                  </a:cubicBezTo>
                  <a:lnTo>
                    <a:pt x="1016000" y="6330950"/>
                  </a:lnTo>
                  <a:cubicBezTo>
                    <a:pt x="466090" y="6330950"/>
                    <a:pt x="19050" y="5883910"/>
                    <a:pt x="19050" y="5334000"/>
                  </a:cubicBezTo>
                  <a:lnTo>
                    <a:pt x="19050" y="1016000"/>
                  </a:lnTo>
                  <a:cubicBezTo>
                    <a:pt x="19050" y="466090"/>
                    <a:pt x="466090" y="19050"/>
                    <a:pt x="1016000" y="19050"/>
                  </a:cubicBezTo>
                  <a:lnTo>
                    <a:pt x="2794000" y="19050"/>
                  </a:lnTo>
                  <a:moveTo>
                    <a:pt x="2794000" y="0"/>
                  </a:moveTo>
                  <a:lnTo>
                    <a:pt x="1016000" y="0"/>
                  </a:lnTo>
                  <a:cubicBezTo>
                    <a:pt x="454660" y="0"/>
                    <a:pt x="0" y="454660"/>
                    <a:pt x="0" y="1016000"/>
                  </a:cubicBezTo>
                  <a:lnTo>
                    <a:pt x="0" y="5334000"/>
                  </a:lnTo>
                  <a:cubicBezTo>
                    <a:pt x="0" y="5895340"/>
                    <a:pt x="454660" y="6350000"/>
                    <a:pt x="1016000" y="6350000"/>
                  </a:cubicBezTo>
                  <a:lnTo>
                    <a:pt x="2794000" y="6350000"/>
                  </a:lnTo>
                  <a:cubicBezTo>
                    <a:pt x="3355340" y="6350000"/>
                    <a:pt x="3810000" y="5895340"/>
                    <a:pt x="3810000" y="5334000"/>
                  </a:cubicBezTo>
                  <a:lnTo>
                    <a:pt x="3810000" y="1016000"/>
                  </a:lnTo>
                  <a:cubicBezTo>
                    <a:pt x="3810000" y="454660"/>
                    <a:pt x="3355340" y="0"/>
                    <a:pt x="2794000" y="0"/>
                  </a:cubicBezTo>
                  <a:lnTo>
                    <a:pt x="2794000" y="0"/>
                  </a:lnTo>
                  <a:close/>
                </a:path>
              </a:pathLst>
            </a:custGeom>
            <a:solidFill>
              <a:srgbClr val="28627B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>
            <a:grpSpLocks/>
          </p:cNvGrpSpPr>
          <p:nvPr/>
        </p:nvGrpSpPr>
        <p:grpSpPr>
          <a:xfrm>
            <a:off x="439037" y="900649"/>
            <a:ext cx="10489910" cy="8439281"/>
            <a:chOff x="0" y="0"/>
            <a:chExt cx="2762775" cy="2222691"/>
          </a:xfrm>
        </p:grpSpPr>
        <p:sp>
          <p:nvSpPr>
            <p:cNvPr id="6" name="Freeform 6"/>
            <p:cNvSpPr>
              <a:spLocks/>
            </p:cNvSpPr>
            <p:nvPr/>
          </p:nvSpPr>
          <p:spPr>
            <a:xfrm>
              <a:off x="0" y="0"/>
              <a:ext cx="2762775" cy="2222691"/>
            </a:xfrm>
            <a:custGeom>
              <a:avLst/>
              <a:gdLst/>
              <a:ahLst/>
              <a:cxnLst/>
              <a:rect l="l" t="t" r="r" b="b"/>
              <a:pathLst>
                <a:path w="2762775" h="2222691">
                  <a:moveTo>
                    <a:pt x="14761" y="0"/>
                  </a:moveTo>
                  <a:lnTo>
                    <a:pt x="2748014" y="0"/>
                  </a:lnTo>
                  <a:cubicBezTo>
                    <a:pt x="2756166" y="0"/>
                    <a:pt x="2762775" y="6609"/>
                    <a:pt x="2762775" y="14761"/>
                  </a:cubicBezTo>
                  <a:lnTo>
                    <a:pt x="2762775" y="2207931"/>
                  </a:lnTo>
                  <a:cubicBezTo>
                    <a:pt x="2762775" y="2216083"/>
                    <a:pt x="2756166" y="2222691"/>
                    <a:pt x="2748014" y="2222691"/>
                  </a:cubicBezTo>
                  <a:lnTo>
                    <a:pt x="14761" y="2222691"/>
                  </a:lnTo>
                  <a:cubicBezTo>
                    <a:pt x="6609" y="2222691"/>
                    <a:pt x="0" y="2216083"/>
                    <a:pt x="0" y="2207931"/>
                  </a:cubicBezTo>
                  <a:lnTo>
                    <a:pt x="0" y="14761"/>
                  </a:lnTo>
                  <a:cubicBezTo>
                    <a:pt x="0" y="6609"/>
                    <a:pt x="6609" y="0"/>
                    <a:pt x="14761" y="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>
              <a:spLocks/>
            </p:cNvSpPr>
            <p:nvPr/>
          </p:nvSpPr>
          <p:spPr>
            <a:xfrm>
              <a:off x="0" y="-57150"/>
              <a:ext cx="2762775" cy="22798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1000843" y="2800680"/>
            <a:ext cx="1496460" cy="1496460"/>
            <a:chOff x="0" y="0"/>
            <a:chExt cx="812800" cy="812800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>
              <a:spLocks/>
            </p:cNvSpPr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grpSp>
        <p:nvGrpSpPr>
          <p:cNvPr id="11" name="Group 11"/>
          <p:cNvGrpSpPr>
            <a:grpSpLocks/>
          </p:cNvGrpSpPr>
          <p:nvPr/>
        </p:nvGrpSpPr>
        <p:grpSpPr>
          <a:xfrm>
            <a:off x="1000843" y="5006814"/>
            <a:ext cx="1496460" cy="1496460"/>
            <a:chOff x="0" y="0"/>
            <a:chExt cx="812800" cy="812800"/>
          </a:xfrm>
        </p:grpSpPr>
        <p:sp>
          <p:nvSpPr>
            <p:cNvPr id="12" name="Freeform 12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>
              <a:spLocks/>
            </p:cNvSpPr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grpSp>
        <p:nvGrpSpPr>
          <p:cNvPr id="14" name="Group 14"/>
          <p:cNvGrpSpPr>
            <a:grpSpLocks/>
          </p:cNvGrpSpPr>
          <p:nvPr/>
        </p:nvGrpSpPr>
        <p:grpSpPr>
          <a:xfrm>
            <a:off x="1000843" y="7218534"/>
            <a:ext cx="1496460" cy="1496460"/>
            <a:chOff x="0" y="0"/>
            <a:chExt cx="812800" cy="812800"/>
          </a:xfrm>
        </p:grpSpPr>
        <p:sp>
          <p:nvSpPr>
            <p:cNvPr id="15" name="Freeform 15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>
              <a:spLocks/>
            </p:cNvSpPr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sp>
        <p:nvSpPr>
          <p:cNvPr id="17" name="Freeform 17"/>
          <p:cNvSpPr>
            <a:spLocks/>
          </p:cNvSpPr>
          <p:nvPr/>
        </p:nvSpPr>
        <p:spPr>
          <a:xfrm>
            <a:off x="16581515" y="284240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8" name="Group 18"/>
          <p:cNvGrpSpPr>
            <a:grpSpLocks/>
          </p:cNvGrpSpPr>
          <p:nvPr/>
        </p:nvGrpSpPr>
        <p:grpSpPr>
          <a:xfrm>
            <a:off x="17556372" y="7581001"/>
            <a:ext cx="731628" cy="2705999"/>
            <a:chOff x="0" y="0"/>
            <a:chExt cx="192692" cy="712691"/>
          </a:xfrm>
        </p:grpSpPr>
        <p:sp>
          <p:nvSpPr>
            <p:cNvPr id="19" name="Freeform 19"/>
            <p:cNvSpPr>
              <a:spLocks/>
            </p:cNvSpPr>
            <p:nvPr/>
          </p:nvSpPr>
          <p:spPr>
            <a:xfrm>
              <a:off x="0" y="0"/>
              <a:ext cx="192692" cy="712691"/>
            </a:xfrm>
            <a:custGeom>
              <a:avLst/>
              <a:gdLst/>
              <a:ahLst/>
              <a:cxnLst/>
              <a:rect l="l" t="t" r="r" b="b"/>
              <a:pathLst>
                <a:path w="192692" h="712691">
                  <a:moveTo>
                    <a:pt x="0" y="0"/>
                  </a:moveTo>
                  <a:lnTo>
                    <a:pt x="192692" y="0"/>
                  </a:lnTo>
                  <a:lnTo>
                    <a:pt x="192692" y="712691"/>
                  </a:lnTo>
                  <a:lnTo>
                    <a:pt x="0" y="712691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>
              <a:spLocks/>
            </p:cNvSpPr>
            <p:nvPr/>
          </p:nvSpPr>
          <p:spPr>
            <a:xfrm>
              <a:off x="0" y="-19050"/>
              <a:ext cx="192692" cy="731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3"/>
                </a:lnSpc>
              </a:pPr>
              <a:endParaRPr/>
            </a:p>
          </p:txBody>
        </p:sp>
      </p:grpSp>
      <p:sp>
        <p:nvSpPr>
          <p:cNvPr id="21" name="Freeform 21"/>
          <p:cNvSpPr>
            <a:spLocks/>
          </p:cNvSpPr>
          <p:nvPr/>
        </p:nvSpPr>
        <p:spPr>
          <a:xfrm>
            <a:off x="1233140" y="5253944"/>
            <a:ext cx="1031866" cy="1002200"/>
          </a:xfrm>
          <a:custGeom>
            <a:avLst/>
            <a:gdLst/>
            <a:ahLst/>
            <a:cxnLst/>
            <a:rect l="l" t="t" r="r" b="b"/>
            <a:pathLst>
              <a:path w="1031866" h="1002200">
                <a:moveTo>
                  <a:pt x="0" y="0"/>
                </a:moveTo>
                <a:lnTo>
                  <a:pt x="1031866" y="0"/>
                </a:lnTo>
                <a:lnTo>
                  <a:pt x="1031866" y="1002200"/>
                </a:lnTo>
                <a:lnTo>
                  <a:pt x="0" y="1002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>
            <a:spLocks/>
          </p:cNvSpPr>
          <p:nvPr/>
        </p:nvSpPr>
        <p:spPr>
          <a:xfrm>
            <a:off x="1245962" y="7446628"/>
            <a:ext cx="1006222" cy="965973"/>
          </a:xfrm>
          <a:custGeom>
            <a:avLst/>
            <a:gdLst/>
            <a:ahLst/>
            <a:cxnLst/>
            <a:rect l="l" t="t" r="r" b="b"/>
            <a:pathLst>
              <a:path w="1006222" h="965973">
                <a:moveTo>
                  <a:pt x="0" y="0"/>
                </a:moveTo>
                <a:lnTo>
                  <a:pt x="1006222" y="0"/>
                </a:lnTo>
                <a:lnTo>
                  <a:pt x="1006222" y="965973"/>
                </a:lnTo>
                <a:lnTo>
                  <a:pt x="0" y="965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>
            <a:spLocks/>
          </p:cNvSpPr>
          <p:nvPr/>
        </p:nvSpPr>
        <p:spPr>
          <a:xfrm>
            <a:off x="1264758" y="3203613"/>
            <a:ext cx="968629" cy="679251"/>
          </a:xfrm>
          <a:custGeom>
            <a:avLst/>
            <a:gdLst/>
            <a:ahLst/>
            <a:cxnLst/>
            <a:rect l="l" t="t" r="r" b="b"/>
            <a:pathLst>
              <a:path w="968629" h="679251">
                <a:moveTo>
                  <a:pt x="0" y="0"/>
                </a:moveTo>
                <a:lnTo>
                  <a:pt x="968629" y="0"/>
                </a:lnTo>
                <a:lnTo>
                  <a:pt x="968629" y="679251"/>
                </a:lnTo>
                <a:lnTo>
                  <a:pt x="0" y="6792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4"/>
          <p:cNvSpPr txBox="1">
            <a:spLocks/>
          </p:cNvSpPr>
          <p:nvPr/>
        </p:nvSpPr>
        <p:spPr>
          <a:xfrm>
            <a:off x="1089959" y="1028364"/>
            <a:ext cx="9501841" cy="13095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200"/>
              </a:lnSpc>
            </a:pPr>
            <a:r>
              <a:rPr lang="en-US" sz="8000" dirty="0">
                <a:solidFill>
                  <a:srgbClr val="FFFFFF"/>
                </a:solidFill>
                <a:latin typeface="Segoe UI Black" panose="020B0A02040204020203" pitchFamily="34" charset="0"/>
              </a:rPr>
              <a:t>ANNUAL IMPACT</a:t>
            </a:r>
          </a:p>
        </p:txBody>
      </p:sp>
      <p:sp>
        <p:nvSpPr>
          <p:cNvPr id="25" name="TextBox 25"/>
          <p:cNvSpPr txBox="1">
            <a:spLocks/>
          </p:cNvSpPr>
          <p:nvPr/>
        </p:nvSpPr>
        <p:spPr>
          <a:xfrm>
            <a:off x="2926972" y="2904949"/>
            <a:ext cx="7033094" cy="982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dirty="0">
                <a:solidFill>
                  <a:srgbClr val="FFFFFF"/>
                </a:solidFill>
                <a:latin typeface="Segoe UI Black" panose="020B0A02040204020203" pitchFamily="34" charset="0"/>
              </a:rPr>
              <a:t>80,000 Students</a:t>
            </a:r>
          </a:p>
        </p:txBody>
      </p:sp>
      <p:sp>
        <p:nvSpPr>
          <p:cNvPr id="26" name="TextBox 26"/>
          <p:cNvSpPr txBox="1">
            <a:spLocks/>
          </p:cNvSpPr>
          <p:nvPr/>
        </p:nvSpPr>
        <p:spPr>
          <a:xfrm>
            <a:off x="2926972" y="5060490"/>
            <a:ext cx="6217028" cy="982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dirty="0">
                <a:solidFill>
                  <a:srgbClr val="FFFFFF"/>
                </a:solidFill>
                <a:latin typeface="Segoe UI Black" panose="020B0A02040204020203" pitchFamily="34" charset="0"/>
              </a:rPr>
              <a:t>1,500 Teachers</a:t>
            </a:r>
          </a:p>
        </p:txBody>
      </p:sp>
      <p:sp>
        <p:nvSpPr>
          <p:cNvPr id="27" name="TextBox 27"/>
          <p:cNvSpPr txBox="1">
            <a:spLocks/>
          </p:cNvSpPr>
          <p:nvPr/>
        </p:nvSpPr>
        <p:spPr>
          <a:xfrm>
            <a:off x="2926972" y="7322803"/>
            <a:ext cx="6217028" cy="982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dirty="0">
                <a:solidFill>
                  <a:srgbClr val="FFFFFF"/>
                </a:solidFill>
                <a:latin typeface="Segoe UI Black" panose="020B0A02040204020203" pitchFamily="34" charset="0"/>
              </a:rPr>
              <a:t>1,000 Schools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erson in a lab">
            <a:extLst>
              <a:ext uri="{FF2B5EF4-FFF2-40B4-BE49-F238E27FC236}">
                <a16:creationId xmlns:a16="http://schemas.microsoft.com/office/drawing/2014/main" id="{5C54D7F0-F995-EC06-2F53-2CDD537A82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8" t="3402"/>
          <a:stretch/>
        </p:blipFill>
        <p:spPr>
          <a:xfrm rot="16200000">
            <a:off x="-1467240" y="1467237"/>
            <a:ext cx="10287003" cy="7352524"/>
          </a:xfrm>
          <a:prstGeom prst="rect">
            <a:avLst/>
          </a:prstGeom>
        </p:spPr>
      </p:pic>
      <p:sp>
        <p:nvSpPr>
          <p:cNvPr id="4" name="AutoShape 4"/>
          <p:cNvSpPr>
            <a:spLocks/>
          </p:cNvSpPr>
          <p:nvPr/>
        </p:nvSpPr>
        <p:spPr>
          <a:xfrm>
            <a:off x="8300635" y="1523927"/>
            <a:ext cx="5349489" cy="200373"/>
          </a:xfrm>
          <a:prstGeom prst="rect">
            <a:avLst/>
          </a:prstGeom>
          <a:solidFill>
            <a:srgbClr val="04284D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AutoShape 5"/>
          <p:cNvSpPr>
            <a:spLocks/>
          </p:cNvSpPr>
          <p:nvPr/>
        </p:nvSpPr>
        <p:spPr>
          <a:xfrm>
            <a:off x="8300635" y="9483121"/>
            <a:ext cx="8556643" cy="202061"/>
          </a:xfrm>
          <a:prstGeom prst="rect">
            <a:avLst/>
          </a:prstGeom>
          <a:solidFill>
            <a:srgbClr val="FF6720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reeform 6"/>
          <p:cNvSpPr>
            <a:spLocks/>
          </p:cNvSpPr>
          <p:nvPr/>
        </p:nvSpPr>
        <p:spPr>
          <a:xfrm>
            <a:off x="165243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7" name="Group 7"/>
          <p:cNvGrpSpPr>
            <a:grpSpLocks/>
          </p:cNvGrpSpPr>
          <p:nvPr/>
        </p:nvGrpSpPr>
        <p:grpSpPr>
          <a:xfrm>
            <a:off x="6695492" y="1414486"/>
            <a:ext cx="1272230" cy="1272230"/>
            <a:chOff x="0" y="0"/>
            <a:chExt cx="6350000" cy="6350000"/>
          </a:xfrm>
        </p:grpSpPr>
        <p:sp>
          <p:nvSpPr>
            <p:cNvPr id="8" name="Freeform 8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Freeform 9"/>
          <p:cNvSpPr>
            <a:spLocks/>
          </p:cNvSpPr>
          <p:nvPr/>
        </p:nvSpPr>
        <p:spPr>
          <a:xfrm>
            <a:off x="6975154" y="1545929"/>
            <a:ext cx="865307" cy="952195"/>
          </a:xfrm>
          <a:custGeom>
            <a:avLst/>
            <a:gdLst/>
            <a:ahLst/>
            <a:cxnLst/>
            <a:rect l="l" t="t" r="r" b="b"/>
            <a:pathLst>
              <a:path w="865307" h="952195">
                <a:moveTo>
                  <a:pt x="0" y="0"/>
                </a:moveTo>
                <a:lnTo>
                  <a:pt x="865307" y="0"/>
                </a:lnTo>
                <a:lnTo>
                  <a:pt x="865307" y="952195"/>
                </a:lnTo>
                <a:lnTo>
                  <a:pt x="0" y="9521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10"/>
          <p:cNvSpPr txBox="1">
            <a:spLocks/>
          </p:cNvSpPr>
          <p:nvPr/>
        </p:nvSpPr>
        <p:spPr>
          <a:xfrm>
            <a:off x="8137350" y="441126"/>
            <a:ext cx="9980872" cy="910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PROGRAM IMPACT</a:t>
            </a:r>
          </a:p>
        </p:txBody>
      </p:sp>
      <p:sp>
        <p:nvSpPr>
          <p:cNvPr id="11" name="TextBox 11"/>
          <p:cNvSpPr txBox="1">
            <a:spLocks/>
          </p:cNvSpPr>
          <p:nvPr/>
        </p:nvSpPr>
        <p:spPr>
          <a:xfrm>
            <a:off x="8300635" y="2629566"/>
            <a:ext cx="9210323" cy="6446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Evaluation studies indicate that ABE is effective with both teachers and students and is unique and valuable because it includes hands-on, real-life science.</a:t>
            </a:r>
          </a:p>
          <a:p>
            <a:pPr marL="0" marR="0" lvl="0" indent="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7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Black" panose="020B0A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An evaluation of student outcomes found that:</a:t>
            </a:r>
          </a:p>
          <a:p>
            <a:pPr marL="603885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Students improve their abilities to interpret experimental results and their knowledge of biotechnology skills.</a:t>
            </a:r>
          </a:p>
          <a:p>
            <a:pPr marL="603885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Students gain new ideas about what happens in science laboratories and what science is.</a:t>
            </a:r>
          </a:p>
          <a:p>
            <a:pPr marL="603885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Students increase their interest in science and science education.</a:t>
            </a:r>
          </a:p>
        </p:txBody>
      </p:sp>
    </p:spTree>
    <p:extLst>
      <p:ext uri="{BB962C8B-B14F-4D97-AF65-F5344CB8AC3E}">
        <p14:creationId xmlns:p14="http://schemas.microsoft.com/office/powerpoint/2010/main" val="3391548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883549" y="1551614"/>
            <a:ext cx="8260454" cy="7706687"/>
            <a:chOff x="0" y="0"/>
            <a:chExt cx="2175593" cy="2029745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175593" cy="2029745"/>
            </a:xfrm>
            <a:custGeom>
              <a:avLst/>
              <a:gdLst/>
              <a:ahLst/>
              <a:cxnLst/>
              <a:rect l="l" t="t" r="r" b="b"/>
              <a:pathLst>
                <a:path w="2175593" h="2029745">
                  <a:moveTo>
                    <a:pt x="18745" y="0"/>
                  </a:moveTo>
                  <a:lnTo>
                    <a:pt x="2156848" y="0"/>
                  </a:lnTo>
                  <a:cubicBezTo>
                    <a:pt x="2161819" y="0"/>
                    <a:pt x="2166587" y="1975"/>
                    <a:pt x="2170102" y="5490"/>
                  </a:cubicBezTo>
                  <a:cubicBezTo>
                    <a:pt x="2173618" y="9005"/>
                    <a:pt x="2175593" y="13773"/>
                    <a:pt x="2175593" y="18745"/>
                  </a:cubicBezTo>
                  <a:lnTo>
                    <a:pt x="2175593" y="2011000"/>
                  </a:lnTo>
                  <a:cubicBezTo>
                    <a:pt x="2175593" y="2021353"/>
                    <a:pt x="2167200" y="2029745"/>
                    <a:pt x="2156848" y="2029745"/>
                  </a:cubicBezTo>
                  <a:lnTo>
                    <a:pt x="18745" y="2029745"/>
                  </a:lnTo>
                  <a:cubicBezTo>
                    <a:pt x="8392" y="2029745"/>
                    <a:pt x="0" y="2021353"/>
                    <a:pt x="0" y="2011000"/>
                  </a:cubicBezTo>
                  <a:lnTo>
                    <a:pt x="0" y="18745"/>
                  </a:lnTo>
                  <a:cubicBezTo>
                    <a:pt x="0" y="8392"/>
                    <a:pt x="8392" y="0"/>
                    <a:pt x="18745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defTabSz="914445">
                <a:defRPr/>
              </a:pPr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2175593" cy="2086895"/>
            </a:xfrm>
            <a:prstGeom prst="rect">
              <a:avLst/>
            </a:prstGeom>
          </p:spPr>
          <p:txBody>
            <a:bodyPr lIns="50801" tIns="50801" rIns="50801" bIns="50801" rtlCol="0" anchor="ctr"/>
            <a:lstStyle/>
            <a:p>
              <a:pPr algn="ctr" defTabSz="914445">
                <a:lnSpc>
                  <a:spcPts val="3563"/>
                </a:lnSpc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10794" y="419688"/>
            <a:ext cx="2595779" cy="1972791"/>
          </a:xfrm>
          <a:custGeom>
            <a:avLst/>
            <a:gdLst/>
            <a:ahLst/>
            <a:cxnLst/>
            <a:rect l="l" t="t" r="r" b="b"/>
            <a:pathLst>
              <a:path w="2595778" h="1972791">
                <a:moveTo>
                  <a:pt x="0" y="0"/>
                </a:moveTo>
                <a:lnTo>
                  <a:pt x="2595778" y="0"/>
                </a:lnTo>
                <a:lnTo>
                  <a:pt x="2595778" y="1972791"/>
                </a:lnTo>
                <a:lnTo>
                  <a:pt x="0" y="19727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914445">
              <a:defRPr/>
            </a:pPr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AutoShape 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50175" y="8492171"/>
            <a:ext cx="1049204" cy="0"/>
          </a:xfrm>
          <a:prstGeom prst="line">
            <a:avLst/>
          </a:prstGeom>
          <a:ln w="285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914445">
              <a:defRPr/>
            </a:pPr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Freeform 7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553296" y="8653877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1" y="0"/>
                </a:lnTo>
                <a:lnTo>
                  <a:pt x="1469871" y="1469871"/>
                </a:lnTo>
                <a:lnTo>
                  <a:pt x="0" y="14698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914445">
              <a:defRPr/>
            </a:pPr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1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10794" y="1932623"/>
            <a:ext cx="7677674" cy="1923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 defTabSz="914445">
              <a:lnSpc>
                <a:spcPts val="7490"/>
              </a:lnSpc>
              <a:defRPr/>
            </a:pPr>
            <a:r>
              <a:rPr lang="en-US" sz="6999" dirty="0">
                <a:solidFill>
                  <a:srgbClr val="FFFFFF"/>
                </a:solidFill>
                <a:latin typeface="Segoe UI Black" panose="020B0A02040204020203" pitchFamily="34" charset="0"/>
              </a:rPr>
              <a:t>TEACHER</a:t>
            </a:r>
          </a:p>
          <a:p>
            <a:pPr algn="r" defTabSz="914445">
              <a:lnSpc>
                <a:spcPts val="7490"/>
              </a:lnSpc>
              <a:defRPr/>
            </a:pPr>
            <a:r>
              <a:rPr lang="en-US" sz="6999" dirty="0">
                <a:solidFill>
                  <a:srgbClr val="FFFFFF"/>
                </a:solidFill>
                <a:latin typeface="Segoe UI Black" panose="020B0A02040204020203" pitchFamily="34" charset="0"/>
              </a:rPr>
              <a:t>TESTIMONIALS</a:t>
            </a:r>
          </a:p>
        </p:txBody>
      </p: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549650" y="8208645"/>
            <a:ext cx="2883698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14445">
              <a:lnSpc>
                <a:spcPts val="3920"/>
              </a:lnSpc>
              <a:defRPr/>
            </a:pPr>
            <a:r>
              <a:rPr lang="en-US" sz="2801" dirty="0">
                <a:solidFill>
                  <a:srgbClr val="FFFFFF"/>
                </a:solidFill>
                <a:latin typeface="Segoe UI Black" panose="020B0A02040204020203" pitchFamily="34" charset="0"/>
              </a:rPr>
              <a:t>Linda Crossno</a:t>
            </a:r>
          </a:p>
        </p:txBody>
      </p:sp>
      <p:sp>
        <p:nvSpPr>
          <p:cNvPr id="12" name="TextBox 1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90472" y="8286749"/>
            <a:ext cx="2306112" cy="362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14445">
              <a:lnSpc>
                <a:spcPts val="3080"/>
              </a:lnSpc>
              <a:defRPr/>
            </a:pPr>
            <a:r>
              <a:rPr lang="en-US" sz="2201" dirty="0">
                <a:solidFill>
                  <a:srgbClr val="FFFFFF"/>
                </a:solidFill>
                <a:latin typeface="Segoe UI Semibold" panose="020B0702040204020203" pitchFamily="34" charset="0"/>
              </a:rPr>
              <a:t>(ABE Teacher)</a:t>
            </a:r>
          </a:p>
        </p:txBody>
      </p:sp>
      <p:sp>
        <p:nvSpPr>
          <p:cNvPr id="13" name="TextBox 1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50174" y="4410392"/>
            <a:ext cx="6538293" cy="3457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14445">
              <a:lnSpc>
                <a:spcPts val="3920"/>
              </a:lnSpc>
              <a:defRPr/>
            </a:pPr>
            <a:r>
              <a:rPr lang="en-US" sz="2801" dirty="0">
                <a:solidFill>
                  <a:srgbClr val="FFFFFF"/>
                </a:solidFill>
                <a:latin typeface="Segoe UI Semibold" panose="020B0702040204020203" pitchFamily="34" charset="0"/>
              </a:rPr>
              <a:t>"ABE is an amazing opportunity to bring real science into the classroom. Students are able to gain valuable skills as well as apply the knowledge they learn in class that I would not be otherwise able to afford on our school budget."</a:t>
            </a:r>
          </a:p>
        </p:txBody>
      </p:sp>
      <p:grpSp>
        <p:nvGrpSpPr>
          <p:cNvPr id="14" name="Group 14"/>
          <p:cNvGrpSpPr>
            <a:grpSpLocks noGrp="1" noUngrp="1" noRot="1" noMove="1" noResize="1"/>
          </p:cNvGrpSpPr>
          <p:nvPr/>
        </p:nvGrpSpPr>
        <p:grpSpPr>
          <a:xfrm>
            <a:off x="8357303" y="8689975"/>
            <a:ext cx="1272230" cy="1272230"/>
            <a:chOff x="0" y="0"/>
            <a:chExt cx="6350000" cy="6350000"/>
          </a:xfrm>
        </p:grpSpPr>
        <p:sp>
          <p:nvSpPr>
            <p:cNvPr id="15" name="Freeform 1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defTabSz="914445">
                <a:defRPr/>
              </a:pPr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6" name="Freeform 1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494109" y="8841137"/>
            <a:ext cx="998616" cy="969906"/>
          </a:xfrm>
          <a:custGeom>
            <a:avLst/>
            <a:gdLst/>
            <a:ahLst/>
            <a:cxnLst/>
            <a:rect l="l" t="t" r="r" b="b"/>
            <a:pathLst>
              <a:path w="998616" h="969906">
                <a:moveTo>
                  <a:pt x="0" y="0"/>
                </a:moveTo>
                <a:lnTo>
                  <a:pt x="998617" y="0"/>
                </a:lnTo>
                <a:lnTo>
                  <a:pt x="998617" y="969906"/>
                </a:lnTo>
                <a:lnTo>
                  <a:pt x="0" y="9699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914445">
              <a:defRPr/>
            </a:pPr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Box 8">
            <a:hlinkClick r:id="rId5"/>
            <a:extLst>
              <a:ext uri="{FF2B5EF4-FFF2-40B4-BE49-F238E27FC236}">
                <a16:creationId xmlns:a16="http://schemas.microsoft.com/office/drawing/2014/main" id="{DBDFCF3D-19A3-9205-B9B8-8C37A7179783}"/>
              </a:ext>
            </a:extLst>
          </p:cNvPr>
          <p:cNvSpPr txBox="1"/>
          <p:nvPr/>
        </p:nvSpPr>
        <p:spPr>
          <a:xfrm>
            <a:off x="9674088" y="8025075"/>
            <a:ext cx="8613912" cy="523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45"/>
            <a:r>
              <a:rPr lang="en-US" sz="2801" dirty="0">
                <a:solidFill>
                  <a:prstClr val="white"/>
                </a:solidFill>
                <a:latin typeface="Calibri"/>
              </a:rPr>
              <a:t>https://youtu.be/crHvo4aj1Uk?si=WtXtQz9RwVRcEPdg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9D837FC-08CF-0548-325C-B29D5E6DDE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58989" y="1454104"/>
            <a:ext cx="9264177" cy="613381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2D0F7B5-5687-D69E-CC77-E4CF3C5B0467}"/>
              </a:ext>
            </a:extLst>
          </p:cNvPr>
          <p:cNvSpPr txBox="1"/>
          <p:nvPr/>
        </p:nvSpPr>
        <p:spPr>
          <a:xfrm>
            <a:off x="11037328" y="9235239"/>
            <a:ext cx="36226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45"/>
            <a:r>
              <a:rPr lang="en-US" sz="2400" dirty="0">
                <a:solidFill>
                  <a:prstClr val="white"/>
                </a:solidFill>
                <a:latin typeface="Calibri"/>
              </a:rPr>
              <a:t>CTRL + click on link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1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914540" y="1458055"/>
            <a:ext cx="8406819" cy="6602341"/>
            <a:chOff x="0" y="0"/>
            <a:chExt cx="2214142" cy="1738888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214142" cy="1738888"/>
            </a:xfrm>
            <a:custGeom>
              <a:avLst/>
              <a:gdLst/>
              <a:ahLst/>
              <a:cxnLst/>
              <a:rect l="l" t="t" r="r" b="b"/>
              <a:pathLst>
                <a:path w="2214142" h="1738888">
                  <a:moveTo>
                    <a:pt x="18418" y="0"/>
                  </a:moveTo>
                  <a:lnTo>
                    <a:pt x="2195723" y="0"/>
                  </a:lnTo>
                  <a:cubicBezTo>
                    <a:pt x="2205896" y="0"/>
                    <a:pt x="2214142" y="8246"/>
                    <a:pt x="2214142" y="18418"/>
                  </a:cubicBezTo>
                  <a:lnTo>
                    <a:pt x="2214142" y="1720470"/>
                  </a:lnTo>
                  <a:cubicBezTo>
                    <a:pt x="2214142" y="1730642"/>
                    <a:pt x="2205896" y="1738888"/>
                    <a:pt x="2195723" y="1738888"/>
                  </a:cubicBezTo>
                  <a:lnTo>
                    <a:pt x="18418" y="1738888"/>
                  </a:lnTo>
                  <a:cubicBezTo>
                    <a:pt x="8246" y="1738888"/>
                    <a:pt x="0" y="1730642"/>
                    <a:pt x="0" y="1720470"/>
                  </a:cubicBezTo>
                  <a:lnTo>
                    <a:pt x="0" y="18418"/>
                  </a:lnTo>
                  <a:cubicBezTo>
                    <a:pt x="0" y="8246"/>
                    <a:pt x="8246" y="0"/>
                    <a:pt x="18418" y="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2214142" cy="17960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03290" y="854241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reeform 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650983" y="0"/>
            <a:ext cx="8637017" cy="10178453"/>
          </a:xfrm>
          <a:custGeom>
            <a:avLst/>
            <a:gdLst/>
            <a:ahLst/>
            <a:cxnLst/>
            <a:rect l="l" t="t" r="r" b="b"/>
            <a:pathLst>
              <a:path w="8637017" h="10178453">
                <a:moveTo>
                  <a:pt x="0" y="0"/>
                </a:moveTo>
                <a:lnTo>
                  <a:pt x="8637017" y="0"/>
                </a:lnTo>
                <a:lnTo>
                  <a:pt x="8637017" y="10178453"/>
                </a:lnTo>
                <a:lnTo>
                  <a:pt x="0" y="1017845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896" r="-5272" b="-988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TextBox 7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69390" y="1608405"/>
            <a:ext cx="6625870" cy="1098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3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EQUITY &amp; ABE</a:t>
            </a:r>
          </a:p>
        </p:txBody>
      </p:sp>
      <p:sp>
        <p:nvSpPr>
          <p:cNvPr id="8" name="TextBox 8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69390" y="3083346"/>
            <a:ext cx="7420919" cy="491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Systemic bias and discrimination affect STEM educational practices and opportunities.</a:t>
            </a:r>
            <a:endParaRPr kumimoji="0" lang="en-US" sz="30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ABE employs strategies and promotes practices to advance opportunities for underrepresented populations to succeed in bioscience. </a:t>
            </a: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</p:txBody>
      </p:sp>
      <p:grpSp>
        <p:nvGrpSpPr>
          <p:cNvPr id="9" name="Group 9"/>
          <p:cNvGrpSpPr>
            <a:grpSpLocks noGrp="1" noUngrp="1" noRot="1" noMove="1" noResize="1"/>
          </p:cNvGrpSpPr>
          <p:nvPr/>
        </p:nvGrpSpPr>
        <p:grpSpPr>
          <a:xfrm>
            <a:off x="8790310" y="7373622"/>
            <a:ext cx="1373550" cy="1373550"/>
            <a:chOff x="0" y="0"/>
            <a:chExt cx="6350000" cy="6350000"/>
          </a:xfrm>
        </p:grpSpPr>
        <p:sp>
          <p:nvSpPr>
            <p:cNvPr id="10" name="Freeform 1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Freeform 11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895385" y="7618305"/>
            <a:ext cx="1163399" cy="884183"/>
          </a:xfrm>
          <a:custGeom>
            <a:avLst/>
            <a:gdLst/>
            <a:ahLst/>
            <a:cxnLst/>
            <a:rect l="l" t="t" r="r" b="b"/>
            <a:pathLst>
              <a:path w="1163399" h="884183">
                <a:moveTo>
                  <a:pt x="0" y="0"/>
                </a:moveTo>
                <a:lnTo>
                  <a:pt x="1163399" y="0"/>
                </a:lnTo>
                <a:lnTo>
                  <a:pt x="1163399" y="884183"/>
                </a:lnTo>
                <a:lnTo>
                  <a:pt x="0" y="8841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2" name="Group 12"/>
          <p:cNvGrpSpPr>
            <a:grpSpLocks noGrp="1" noUngrp="1" noRot="1" noMove="1" noResize="1"/>
          </p:cNvGrpSpPr>
          <p:nvPr/>
        </p:nvGrpSpPr>
        <p:grpSpPr>
          <a:xfrm>
            <a:off x="-62524" y="0"/>
            <a:ext cx="731628" cy="2705999"/>
            <a:chOff x="0" y="0"/>
            <a:chExt cx="192692" cy="712691"/>
          </a:xfrm>
        </p:grpSpPr>
        <p:sp>
          <p:nvSpPr>
            <p:cNvPr id="13" name="Freeform 1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92692" cy="712691"/>
            </a:xfrm>
            <a:custGeom>
              <a:avLst/>
              <a:gdLst/>
              <a:ahLst/>
              <a:cxnLst/>
              <a:rect l="l" t="t" r="r" b="b"/>
              <a:pathLst>
                <a:path w="192692" h="712691">
                  <a:moveTo>
                    <a:pt x="0" y="0"/>
                  </a:moveTo>
                  <a:lnTo>
                    <a:pt x="192692" y="0"/>
                  </a:lnTo>
                  <a:lnTo>
                    <a:pt x="192692" y="712691"/>
                  </a:lnTo>
                  <a:lnTo>
                    <a:pt x="0" y="712691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TextBox 1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19050"/>
              <a:ext cx="192692" cy="731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6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ChangeAspect="1" noMove="1" noResize="1"/>
          </p:cNvGrpSpPr>
          <p:nvPr/>
        </p:nvGrpSpPr>
        <p:grpSpPr>
          <a:xfrm>
            <a:off x="2227935" y="6713436"/>
            <a:ext cx="5716830" cy="3215677"/>
            <a:chOff x="0" y="0"/>
            <a:chExt cx="11289030" cy="6350000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1" y="0"/>
                    <a:pt x="11287761" y="234950"/>
                    <a:pt x="11287761" y="525780"/>
                  </a:cubicBezTo>
                  <a:lnTo>
                    <a:pt x="11287761" y="5822950"/>
                  </a:lnTo>
                  <a:cubicBezTo>
                    <a:pt x="11287761" y="6113780"/>
                    <a:pt x="11052811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ubicBezTo>
                    <a:pt x="0" y="5824220"/>
                    <a:pt x="0" y="5824220"/>
                    <a:pt x="0" y="5824220"/>
                  </a:cubicBezTo>
                  <a:close/>
                </a:path>
              </a:pathLst>
            </a:custGeom>
            <a:blipFill>
              <a:blip r:embed="rId2"/>
              <a:stretch>
                <a:fillRect t="-16673" b="-16673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4" name="Group 4"/>
          <p:cNvGrpSpPr>
            <a:grpSpLocks noGrp="1" noUngrp="1" noRot="1" noChangeAspect="1" noMove="1" noResize="1"/>
          </p:cNvGrpSpPr>
          <p:nvPr/>
        </p:nvGrpSpPr>
        <p:grpSpPr>
          <a:xfrm>
            <a:off x="10186469" y="2835114"/>
            <a:ext cx="5716830" cy="3215677"/>
            <a:chOff x="0" y="0"/>
            <a:chExt cx="11289030" cy="6350000"/>
          </a:xfrm>
        </p:grpSpPr>
        <p:sp>
          <p:nvSpPr>
            <p:cNvPr id="5" name="Freeform 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1" y="0"/>
                    <a:pt x="11287761" y="234950"/>
                    <a:pt x="11287761" y="525780"/>
                  </a:cubicBezTo>
                  <a:lnTo>
                    <a:pt x="11287761" y="5822950"/>
                  </a:lnTo>
                  <a:cubicBezTo>
                    <a:pt x="11287761" y="6113780"/>
                    <a:pt x="11052811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ubicBezTo>
                    <a:pt x="0" y="5824220"/>
                    <a:pt x="0" y="5824220"/>
                    <a:pt x="0" y="5824220"/>
                  </a:cubicBezTo>
                  <a:close/>
                </a:path>
              </a:pathLst>
            </a:custGeom>
            <a:blipFill>
              <a:blip r:embed="rId3"/>
              <a:stretch>
                <a:fillRect t="-4" b="-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" name="Group 6"/>
          <p:cNvGrpSpPr>
            <a:grpSpLocks noGrp="1" noUngrp="1" noRot="1" noMove="1" noResize="1"/>
          </p:cNvGrpSpPr>
          <p:nvPr/>
        </p:nvGrpSpPr>
        <p:grpSpPr>
          <a:xfrm>
            <a:off x="539199" y="2866309"/>
            <a:ext cx="8604801" cy="3615165"/>
            <a:chOff x="0" y="0"/>
            <a:chExt cx="2266285" cy="952142"/>
          </a:xfrm>
        </p:grpSpPr>
        <p:sp>
          <p:nvSpPr>
            <p:cNvPr id="7" name="Freeform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266285" cy="952142"/>
            </a:xfrm>
            <a:custGeom>
              <a:avLst/>
              <a:gdLst/>
              <a:ahLst/>
              <a:cxnLst/>
              <a:rect l="l" t="t" r="r" b="b"/>
              <a:pathLst>
                <a:path w="2266285" h="952142">
                  <a:moveTo>
                    <a:pt x="17994" y="0"/>
                  </a:moveTo>
                  <a:lnTo>
                    <a:pt x="2248291" y="0"/>
                  </a:lnTo>
                  <a:cubicBezTo>
                    <a:pt x="2258229" y="0"/>
                    <a:pt x="2266285" y="8056"/>
                    <a:pt x="2266285" y="17994"/>
                  </a:cubicBezTo>
                  <a:lnTo>
                    <a:pt x="2266285" y="934148"/>
                  </a:lnTo>
                  <a:cubicBezTo>
                    <a:pt x="2266285" y="944086"/>
                    <a:pt x="2258229" y="952142"/>
                    <a:pt x="2248291" y="952142"/>
                  </a:cubicBezTo>
                  <a:lnTo>
                    <a:pt x="17994" y="952142"/>
                  </a:lnTo>
                  <a:cubicBezTo>
                    <a:pt x="8056" y="952142"/>
                    <a:pt x="0" y="944086"/>
                    <a:pt x="0" y="934148"/>
                  </a:cubicBezTo>
                  <a:lnTo>
                    <a:pt x="0" y="17994"/>
                  </a:lnTo>
                  <a:cubicBezTo>
                    <a:pt x="0" y="8056"/>
                    <a:pt x="8056" y="0"/>
                    <a:pt x="17994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TextBox 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2266285" cy="10092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9" name="Group 9"/>
          <p:cNvGrpSpPr>
            <a:grpSpLocks noGrp="1" noUngrp="1" noRot="1" noMove="1" noResize="1"/>
          </p:cNvGrpSpPr>
          <p:nvPr/>
        </p:nvGrpSpPr>
        <p:grpSpPr>
          <a:xfrm>
            <a:off x="9163050" y="6427117"/>
            <a:ext cx="8464944" cy="3662051"/>
            <a:chOff x="0" y="0"/>
            <a:chExt cx="2229450" cy="964491"/>
          </a:xfrm>
        </p:grpSpPr>
        <p:sp>
          <p:nvSpPr>
            <p:cNvPr id="10" name="Freeform 1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229450" cy="964491"/>
            </a:xfrm>
            <a:custGeom>
              <a:avLst/>
              <a:gdLst/>
              <a:ahLst/>
              <a:cxnLst/>
              <a:rect l="l" t="t" r="r" b="b"/>
              <a:pathLst>
                <a:path w="2229450" h="964491">
                  <a:moveTo>
                    <a:pt x="18292" y="0"/>
                  </a:moveTo>
                  <a:lnTo>
                    <a:pt x="2211158" y="0"/>
                  </a:lnTo>
                  <a:cubicBezTo>
                    <a:pt x="2216010" y="0"/>
                    <a:pt x="2220662" y="1927"/>
                    <a:pt x="2224093" y="5358"/>
                  </a:cubicBezTo>
                  <a:cubicBezTo>
                    <a:pt x="2227523" y="8788"/>
                    <a:pt x="2229450" y="13440"/>
                    <a:pt x="2229450" y="18292"/>
                  </a:cubicBezTo>
                  <a:lnTo>
                    <a:pt x="2229450" y="946199"/>
                  </a:lnTo>
                  <a:cubicBezTo>
                    <a:pt x="2229450" y="951050"/>
                    <a:pt x="2227523" y="955703"/>
                    <a:pt x="2224093" y="959133"/>
                  </a:cubicBezTo>
                  <a:cubicBezTo>
                    <a:pt x="2220662" y="962564"/>
                    <a:pt x="2216010" y="964491"/>
                    <a:pt x="2211158" y="964491"/>
                  </a:cubicBezTo>
                  <a:lnTo>
                    <a:pt x="18292" y="964491"/>
                  </a:lnTo>
                  <a:cubicBezTo>
                    <a:pt x="13440" y="964491"/>
                    <a:pt x="8788" y="962564"/>
                    <a:pt x="5358" y="959133"/>
                  </a:cubicBezTo>
                  <a:cubicBezTo>
                    <a:pt x="1927" y="955703"/>
                    <a:pt x="0" y="951050"/>
                    <a:pt x="0" y="946199"/>
                  </a:cubicBezTo>
                  <a:lnTo>
                    <a:pt x="0" y="18292"/>
                  </a:lnTo>
                  <a:cubicBezTo>
                    <a:pt x="0" y="13440"/>
                    <a:pt x="1927" y="8788"/>
                    <a:pt x="5358" y="5358"/>
                  </a:cubicBezTo>
                  <a:cubicBezTo>
                    <a:pt x="8788" y="1927"/>
                    <a:pt x="13440" y="0"/>
                    <a:pt x="18292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Box 11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2229450" cy="1021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" name="TextBox 1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368357" y="6717540"/>
            <a:ext cx="8278687" cy="295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Develop resources and supports to increase ABE’s relevance and accessibility to diverse students and communities</a:t>
            </a:r>
          </a:p>
          <a:p>
            <a:pPr marL="604519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Expand program implementation models to increase access and opportunities for diverse populations</a:t>
            </a:r>
          </a:p>
        </p:txBody>
      </p:sp>
      <p:sp>
        <p:nvSpPr>
          <p:cNvPr id="13" name="Freeform 13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426301" y="5709418"/>
            <a:ext cx="1435399" cy="1435399"/>
          </a:xfrm>
          <a:custGeom>
            <a:avLst/>
            <a:gdLst/>
            <a:ahLst/>
            <a:cxnLst/>
            <a:rect l="l" t="t" r="r" b="b"/>
            <a:pathLst>
              <a:path w="1435399" h="1435399">
                <a:moveTo>
                  <a:pt x="0" y="0"/>
                </a:moveTo>
                <a:lnTo>
                  <a:pt x="1435398" y="0"/>
                </a:lnTo>
                <a:lnTo>
                  <a:pt x="1435398" y="1435399"/>
                </a:lnTo>
                <a:lnTo>
                  <a:pt x="0" y="14353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Freeform 1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524365" y="2688632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1"/>
                </a:lnTo>
                <a:lnTo>
                  <a:pt x="0" y="14698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5" name="Group 15"/>
          <p:cNvGrpSpPr>
            <a:grpSpLocks noGrp="1" noUngrp="1" noRot="1" noMove="1" noResize="1"/>
          </p:cNvGrpSpPr>
          <p:nvPr/>
        </p:nvGrpSpPr>
        <p:grpSpPr>
          <a:xfrm>
            <a:off x="0" y="242803"/>
            <a:ext cx="18288000" cy="1763635"/>
            <a:chOff x="0" y="0"/>
            <a:chExt cx="4211882" cy="406180"/>
          </a:xfrm>
        </p:grpSpPr>
        <p:sp>
          <p:nvSpPr>
            <p:cNvPr id="16" name="Freeform 1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4211882" cy="406180"/>
            </a:xfrm>
            <a:custGeom>
              <a:avLst/>
              <a:gdLst/>
              <a:ahLst/>
              <a:cxnLst/>
              <a:rect l="l" t="t" r="r" b="b"/>
              <a:pathLst>
                <a:path w="4211882" h="406180">
                  <a:moveTo>
                    <a:pt x="0" y="0"/>
                  </a:moveTo>
                  <a:lnTo>
                    <a:pt x="4211882" y="0"/>
                  </a:lnTo>
                  <a:lnTo>
                    <a:pt x="4211882" y="406180"/>
                  </a:lnTo>
                  <a:lnTo>
                    <a:pt x="0" y="406180"/>
                  </a:lnTo>
                  <a:close/>
                </a:path>
              </a:pathLst>
            </a:custGeom>
            <a:solidFill>
              <a:srgbClr val="04284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TextBox 1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38100"/>
              <a:ext cx="4211882" cy="4442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8" name="Freeform 18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568945" y="5852062"/>
            <a:ext cx="1150110" cy="1150110"/>
          </a:xfrm>
          <a:custGeom>
            <a:avLst/>
            <a:gdLst/>
            <a:ahLst/>
            <a:cxnLst/>
            <a:rect l="l" t="t" r="r" b="b"/>
            <a:pathLst>
              <a:path w="1150110" h="1150110">
                <a:moveTo>
                  <a:pt x="0" y="0"/>
                </a:moveTo>
                <a:lnTo>
                  <a:pt x="1150110" y="0"/>
                </a:lnTo>
                <a:lnTo>
                  <a:pt x="1150110" y="1150110"/>
                </a:lnTo>
                <a:lnTo>
                  <a:pt x="0" y="11501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9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4325" y="3423567"/>
            <a:ext cx="7633765" cy="244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3885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Prioritize and value equity, diversity, and inclusion across the program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603885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Include diverse perspectives and people as program designers, implementers, and participants</a:t>
            </a:r>
          </a:p>
        </p:txBody>
      </p:sp>
      <p:sp>
        <p:nvSpPr>
          <p:cNvPr id="20" name="TextBox 2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845082" y="745206"/>
            <a:ext cx="15414218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ABE'S COMMITMENT TO EQUITY</a:t>
            </a:r>
          </a:p>
        </p:txBody>
      </p:sp>
      <p:grpSp>
        <p:nvGrpSpPr>
          <p:cNvPr id="21" name="Group 21"/>
          <p:cNvGrpSpPr>
            <a:grpSpLocks noGrp="1" noUngrp="1" noRot="1" noMove="1" noResize="1"/>
          </p:cNvGrpSpPr>
          <p:nvPr/>
        </p:nvGrpSpPr>
        <p:grpSpPr>
          <a:xfrm>
            <a:off x="0" y="7586375"/>
            <a:ext cx="731628" cy="2705999"/>
            <a:chOff x="0" y="0"/>
            <a:chExt cx="192692" cy="712691"/>
          </a:xfrm>
        </p:grpSpPr>
        <p:sp>
          <p:nvSpPr>
            <p:cNvPr id="22" name="Freeform 22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92692" cy="712691"/>
            </a:xfrm>
            <a:custGeom>
              <a:avLst/>
              <a:gdLst/>
              <a:ahLst/>
              <a:cxnLst/>
              <a:rect l="l" t="t" r="r" b="b"/>
              <a:pathLst>
                <a:path w="192692" h="712691">
                  <a:moveTo>
                    <a:pt x="0" y="0"/>
                  </a:moveTo>
                  <a:lnTo>
                    <a:pt x="192692" y="0"/>
                  </a:lnTo>
                  <a:lnTo>
                    <a:pt x="192692" y="712691"/>
                  </a:lnTo>
                  <a:lnTo>
                    <a:pt x="0" y="712691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TextBox 2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19050"/>
              <a:ext cx="192692" cy="731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6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28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the world with orange dots&#10;&#10;Description automatically generated">
            <a:extLst>
              <a:ext uri="{FF2B5EF4-FFF2-40B4-BE49-F238E27FC236}">
                <a16:creationId xmlns:a16="http://schemas.microsoft.com/office/drawing/2014/main" id="{A9ABFE37-D920-749D-9118-A78FAF054F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768" y="2210"/>
            <a:ext cx="18298583" cy="10287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B61D6A-A6A6-6435-C507-DA231AE71E7E}"/>
              </a:ext>
            </a:extLst>
          </p:cNvPr>
          <p:cNvSpPr txBox="1"/>
          <p:nvPr/>
        </p:nvSpPr>
        <p:spPr>
          <a:xfrm>
            <a:off x="381000" y="9753600"/>
            <a:ext cx="5739713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Sites are in the order in which they joined the ABE program.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-108496"/>
            <a:ext cx="8439692" cy="1063364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marR="0" lvl="0" indent="0" algn="ctr" defTabSz="914400" rtl="0" eaLnBrk="1" fontAlgn="auto" latinLnBrk="0" hangingPunct="1">
              <a:lnSpc>
                <a:spcPts val="20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0" name="Group 10"/>
          <p:cNvGrpSpPr>
            <a:grpSpLocks noGrp="1" noUngrp="1" noRot="1" noMove="1" noResize="1"/>
          </p:cNvGrpSpPr>
          <p:nvPr/>
        </p:nvGrpSpPr>
        <p:grpSpPr>
          <a:xfrm>
            <a:off x="8439692" y="107191"/>
            <a:ext cx="9756693" cy="3922363"/>
            <a:chOff x="0" y="-57150"/>
            <a:chExt cx="2565364" cy="863364"/>
          </a:xfrm>
        </p:grpSpPr>
        <p:sp>
          <p:nvSpPr>
            <p:cNvPr id="11" name="Freeform 1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565364" cy="806214"/>
            </a:xfrm>
            <a:custGeom>
              <a:avLst/>
              <a:gdLst/>
              <a:ahLst/>
              <a:cxnLst/>
              <a:rect l="l" t="t" r="r" b="b"/>
              <a:pathLst>
                <a:path w="2565364" h="749064">
                  <a:moveTo>
                    <a:pt x="15897" y="0"/>
                  </a:moveTo>
                  <a:lnTo>
                    <a:pt x="2549467" y="0"/>
                  </a:lnTo>
                  <a:cubicBezTo>
                    <a:pt x="2553683" y="0"/>
                    <a:pt x="2557726" y="1675"/>
                    <a:pt x="2560708" y="4656"/>
                  </a:cubicBezTo>
                  <a:cubicBezTo>
                    <a:pt x="2563689" y="7637"/>
                    <a:pt x="2565364" y="11681"/>
                    <a:pt x="2565364" y="15897"/>
                  </a:cubicBezTo>
                  <a:lnTo>
                    <a:pt x="2565364" y="733167"/>
                  </a:lnTo>
                  <a:cubicBezTo>
                    <a:pt x="2565364" y="741946"/>
                    <a:pt x="2558246" y="749064"/>
                    <a:pt x="2549467" y="749064"/>
                  </a:cubicBezTo>
                  <a:lnTo>
                    <a:pt x="15897" y="749064"/>
                  </a:lnTo>
                  <a:cubicBezTo>
                    <a:pt x="11681" y="749064"/>
                    <a:pt x="7637" y="747389"/>
                    <a:pt x="4656" y="744408"/>
                  </a:cubicBezTo>
                  <a:cubicBezTo>
                    <a:pt x="1675" y="741426"/>
                    <a:pt x="0" y="737383"/>
                    <a:pt x="0" y="733167"/>
                  </a:cubicBezTo>
                  <a:lnTo>
                    <a:pt x="0" y="15897"/>
                  </a:lnTo>
                  <a:cubicBezTo>
                    <a:pt x="0" y="7117"/>
                    <a:pt x="7117" y="0"/>
                    <a:pt x="1589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2565364" cy="806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" name="TextBox 2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871929" y="683636"/>
            <a:ext cx="8213912" cy="26417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</a:t>
            </a:r>
          </a:p>
          <a:p>
            <a:pPr marL="0" marR="0" lvl="0" indent="0" algn="ctr" defTabSz="914400" rtl="0" eaLnBrk="1" fontAlgn="auto" latinLnBrk="0" hangingPunct="1">
              <a:lnSpc>
                <a:spcPts val="674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EUROPE, AFRICA, THE MIDDLE EAST</a:t>
            </a:r>
          </a:p>
        </p:txBody>
      </p:sp>
      <p:grpSp>
        <p:nvGrpSpPr>
          <p:cNvPr id="13" name="Group 13"/>
          <p:cNvGrpSpPr>
            <a:grpSpLocks noGrp="1" noUngrp="1" noRot="1" noMove="1" noResize="1"/>
          </p:cNvGrpSpPr>
          <p:nvPr/>
        </p:nvGrpSpPr>
        <p:grpSpPr>
          <a:xfrm>
            <a:off x="12571739" y="3428492"/>
            <a:ext cx="2975903" cy="287846"/>
            <a:chOff x="0" y="-28575"/>
            <a:chExt cx="783777" cy="75811"/>
          </a:xfrm>
        </p:grpSpPr>
        <p:sp>
          <p:nvSpPr>
            <p:cNvPr id="14" name="Freeform 1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783777" cy="47236"/>
            </a:xfrm>
            <a:custGeom>
              <a:avLst/>
              <a:gdLst/>
              <a:ahLst/>
              <a:cxnLst/>
              <a:rect l="l" t="t" r="r" b="b"/>
              <a:pathLst>
                <a:path w="783777" h="47236">
                  <a:moveTo>
                    <a:pt x="0" y="0"/>
                  </a:moveTo>
                  <a:lnTo>
                    <a:pt x="783777" y="0"/>
                  </a:lnTo>
                  <a:lnTo>
                    <a:pt x="783777" y="47236"/>
                  </a:lnTo>
                  <a:lnTo>
                    <a:pt x="0" y="47236"/>
                  </a:ln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TextBox 1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783777" cy="758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6" name="Freeform 1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524365" y="8317282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1"/>
                </a:lnTo>
                <a:lnTo>
                  <a:pt x="0" y="14698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75323FB5-154B-D6CC-DE8A-3A37FB4B4C90}"/>
              </a:ext>
            </a:extLst>
          </p:cNvPr>
          <p:cNvGraphicFramePr>
            <a:graphicFrameLocks noGrp="1" noDrilldown="1" noMove="1" noResize="1"/>
          </p:cNvGraphicFramePr>
          <p:nvPr/>
        </p:nvGraphicFramePr>
        <p:xfrm>
          <a:off x="10201860" y="4586641"/>
          <a:ext cx="7057440" cy="3662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7145">
                  <a:extLst>
                    <a:ext uri="{9D8B030D-6E8A-4147-A177-3AD203B41FA5}">
                      <a16:colId xmlns:a16="http://schemas.microsoft.com/office/drawing/2014/main" val="3964195419"/>
                    </a:ext>
                  </a:extLst>
                </a:gridCol>
                <a:gridCol w="3670295">
                  <a:extLst>
                    <a:ext uri="{9D8B030D-6E8A-4147-A177-3AD203B41FA5}">
                      <a16:colId xmlns:a16="http://schemas.microsoft.com/office/drawing/2014/main" val="2611027527"/>
                    </a:ext>
                  </a:extLst>
                </a:gridCol>
              </a:tblGrid>
              <a:tr h="91568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France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b="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South Africa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6801562"/>
                  </a:ext>
                </a:extLst>
              </a:tr>
              <a:tr h="915681"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Germany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The Netherlands</a:t>
                      </a:r>
                      <a:endParaRPr lang="en-US" sz="3200" kern="1200" dirty="0">
                        <a:solidFill>
                          <a:srgbClr val="FFFFFF"/>
                        </a:solidFill>
                        <a:latin typeface="Segoe UI Semibold" panose="020B0702040204020203" pitchFamily="34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624613"/>
                  </a:ext>
                </a:extLst>
              </a:tr>
              <a:tr h="915681"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Ireland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Türkiye</a:t>
                      </a:r>
                      <a:endParaRPr lang="en-US" sz="3200" kern="1200" dirty="0">
                        <a:solidFill>
                          <a:srgbClr val="FFFFFF"/>
                        </a:solidFill>
                        <a:latin typeface="Segoe UI Semibold" panose="020B0702040204020203" pitchFamily="34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3183393"/>
                  </a:ext>
                </a:extLst>
              </a:tr>
              <a:tr h="915681"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Italy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United Kingdom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6220189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BD86775B-770D-5DB9-ADBD-3ABE6565D9BE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202159" y="372258"/>
            <a:ext cx="9589807" cy="9416142"/>
            <a:chOff x="0" y="0"/>
            <a:chExt cx="15230962" cy="13175172"/>
          </a:xfrm>
        </p:grpSpPr>
        <p:pic>
          <p:nvPicPr>
            <p:cNvPr id="23" name="Picture 9">
              <a:extLst>
                <a:ext uri="{FF2B5EF4-FFF2-40B4-BE49-F238E27FC236}">
                  <a16:creationId xmlns:a16="http://schemas.microsoft.com/office/drawing/2014/main" id="{DC507532-81BD-FFC9-4F47-22E6D09E74E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1366" r="21148" b="19781"/>
            <a:stretch>
              <a:fillRect/>
            </a:stretch>
          </p:blipFill>
          <p:spPr>
            <a:xfrm>
              <a:off x="0" y="0"/>
              <a:ext cx="3744240" cy="5168469"/>
            </a:xfrm>
            <a:prstGeom prst="rect">
              <a:avLst/>
            </a:prstGeom>
          </p:spPr>
        </p:pic>
        <p:pic>
          <p:nvPicPr>
            <p:cNvPr id="24" name="Picture 10">
              <a:extLst>
                <a:ext uri="{FF2B5EF4-FFF2-40B4-BE49-F238E27FC236}">
                  <a16:creationId xmlns:a16="http://schemas.microsoft.com/office/drawing/2014/main" id="{A636AAC0-43C4-318A-391A-262111991821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/>
            <a:srcRect t="4102" b="4102"/>
            <a:stretch>
              <a:fillRect/>
            </a:stretch>
          </p:blipFill>
          <p:spPr>
            <a:xfrm>
              <a:off x="3871240" y="0"/>
              <a:ext cx="3744240" cy="5168469"/>
            </a:xfrm>
            <a:prstGeom prst="rect">
              <a:avLst/>
            </a:prstGeom>
          </p:spPr>
        </p:pic>
        <p:pic>
          <p:nvPicPr>
            <p:cNvPr id="25" name="Picture 11">
              <a:extLst>
                <a:ext uri="{FF2B5EF4-FFF2-40B4-BE49-F238E27FC236}">
                  <a16:creationId xmlns:a16="http://schemas.microsoft.com/office/drawing/2014/main" id="{EE1C70E2-6623-092A-7205-EB5FCD538E6F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5"/>
            <a:srcRect t="33407" b="41142"/>
            <a:stretch>
              <a:fillRect/>
            </a:stretch>
          </p:blipFill>
          <p:spPr>
            <a:xfrm>
              <a:off x="0" y="5295469"/>
              <a:ext cx="7615481" cy="2584234"/>
            </a:xfrm>
            <a:prstGeom prst="rect">
              <a:avLst/>
            </a:prstGeom>
          </p:spPr>
        </p:pic>
        <p:pic>
          <p:nvPicPr>
            <p:cNvPr id="26" name="Picture 12">
              <a:extLst>
                <a:ext uri="{FF2B5EF4-FFF2-40B4-BE49-F238E27FC236}">
                  <a16:creationId xmlns:a16="http://schemas.microsoft.com/office/drawing/2014/main" id="{2275A370-F777-FD94-A87D-987B556E6733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6"/>
            <a:srcRect t="11176" b="11176"/>
            <a:stretch>
              <a:fillRect/>
            </a:stretch>
          </p:blipFill>
          <p:spPr>
            <a:xfrm>
              <a:off x="0" y="8006703"/>
              <a:ext cx="3744240" cy="5168469"/>
            </a:xfrm>
            <a:prstGeom prst="rect">
              <a:avLst/>
            </a:prstGeom>
          </p:spPr>
        </p:pic>
        <p:pic>
          <p:nvPicPr>
            <p:cNvPr id="27" name="Picture 13">
              <a:extLst>
                <a:ext uri="{FF2B5EF4-FFF2-40B4-BE49-F238E27FC236}">
                  <a16:creationId xmlns:a16="http://schemas.microsoft.com/office/drawing/2014/main" id="{BAC4895B-F6A6-B1F7-B5B7-4DDA33B998B6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7"/>
            <a:srcRect l="35480" t="16389" r="19091"/>
            <a:stretch>
              <a:fillRect/>
            </a:stretch>
          </p:blipFill>
          <p:spPr>
            <a:xfrm>
              <a:off x="3871240" y="8006703"/>
              <a:ext cx="3744240" cy="5168469"/>
            </a:xfrm>
            <a:prstGeom prst="rect">
              <a:avLst/>
            </a:prstGeom>
          </p:spPr>
        </p:pic>
        <p:pic>
          <p:nvPicPr>
            <p:cNvPr id="28" name="Picture 14">
              <a:extLst>
                <a:ext uri="{FF2B5EF4-FFF2-40B4-BE49-F238E27FC236}">
                  <a16:creationId xmlns:a16="http://schemas.microsoft.com/office/drawing/2014/main" id="{B70C06B4-6C28-4CCD-19DD-5496076DD6F0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8"/>
            <a:srcRect t="6180" b="42055"/>
            <a:stretch>
              <a:fillRect/>
            </a:stretch>
          </p:blipFill>
          <p:spPr>
            <a:xfrm>
              <a:off x="7742481" y="0"/>
              <a:ext cx="7488481" cy="5168469"/>
            </a:xfrm>
            <a:prstGeom prst="rect">
              <a:avLst/>
            </a:prstGeom>
          </p:spPr>
        </p:pic>
        <p:pic>
          <p:nvPicPr>
            <p:cNvPr id="29" name="Picture 15">
              <a:extLst>
                <a:ext uri="{FF2B5EF4-FFF2-40B4-BE49-F238E27FC236}">
                  <a16:creationId xmlns:a16="http://schemas.microsoft.com/office/drawing/2014/main" id="{5110B707-E29D-9D63-CE0D-40169C02DAA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9"/>
            <a:srcRect t="10540" b="10540"/>
            <a:stretch>
              <a:fillRect/>
            </a:stretch>
          </p:blipFill>
          <p:spPr>
            <a:xfrm>
              <a:off x="7742481" y="5295469"/>
              <a:ext cx="7488481" cy="7879703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DEE6C01-AEB2-6DE0-C117-E57FC3E3ED00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9456321" y="8284091"/>
            <a:ext cx="1319273" cy="1319273"/>
            <a:chOff x="7767409" y="2397065"/>
            <a:chExt cx="1319273" cy="1319273"/>
          </a:xfrm>
        </p:grpSpPr>
        <p:grpSp>
          <p:nvGrpSpPr>
            <p:cNvPr id="17" name="Group 17"/>
            <p:cNvGrpSpPr>
              <a:grpSpLocks noGrp="1" noUngrp="1" noRot="1" noMove="1" noResize="1"/>
            </p:cNvGrpSpPr>
            <p:nvPr/>
          </p:nvGrpSpPr>
          <p:grpSpPr>
            <a:xfrm rot="5400000">
              <a:off x="7767409" y="2397065"/>
              <a:ext cx="1319273" cy="1319273"/>
              <a:chOff x="0" y="0"/>
              <a:chExt cx="812800" cy="812800"/>
            </a:xfrm>
          </p:grpSpPr>
          <p:sp>
            <p:nvSpPr>
              <p:cNvPr id="18" name="Freeform 18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6720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9" name="TextBox 19"/>
              <p:cNvSpPr txBox="1"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096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0" name="Freeform 2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077751" y="2590199"/>
              <a:ext cx="698588" cy="933005"/>
            </a:xfrm>
            <a:custGeom>
              <a:avLst/>
              <a:gdLst/>
              <a:ahLst/>
              <a:cxnLst/>
              <a:rect l="l" t="t" r="r" b="b"/>
              <a:pathLst>
                <a:path w="698588" h="933005">
                  <a:moveTo>
                    <a:pt x="0" y="0"/>
                  </a:moveTo>
                  <a:lnTo>
                    <a:pt x="698588" y="0"/>
                  </a:lnTo>
                  <a:lnTo>
                    <a:pt x="698588" y="933005"/>
                  </a:lnTo>
                  <a:lnTo>
                    <a:pt x="0" y="9330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6941229" y="0"/>
            <a:ext cx="11346771" cy="10287000"/>
            <a:chOff x="0" y="0"/>
            <a:chExt cx="2988450" cy="2709333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988450" cy="2709333"/>
            </a:xfrm>
            <a:custGeom>
              <a:avLst/>
              <a:gdLst/>
              <a:ahLst/>
              <a:cxnLst/>
              <a:rect l="l" t="t" r="r" b="b"/>
              <a:pathLst>
                <a:path w="2988450" h="2709333">
                  <a:moveTo>
                    <a:pt x="0" y="0"/>
                  </a:moveTo>
                  <a:lnTo>
                    <a:pt x="2988450" y="0"/>
                  </a:lnTo>
                  <a:lnTo>
                    <a:pt x="298845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38100"/>
              <a:ext cx="298845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" name="Group 5"/>
          <p:cNvGrpSpPr>
            <a:grpSpLocks noGrp="1" noUngrp="1" noRot="1" noMove="1" noResize="1"/>
          </p:cNvGrpSpPr>
          <p:nvPr/>
        </p:nvGrpSpPr>
        <p:grpSpPr>
          <a:xfrm>
            <a:off x="7146866" y="0"/>
            <a:ext cx="10935496" cy="10287000"/>
            <a:chOff x="0" y="0"/>
            <a:chExt cx="14580662" cy="13716000"/>
          </a:xfrm>
        </p:grpSpPr>
        <p:pic>
          <p:nvPicPr>
            <p:cNvPr id="6" name="Picture 6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rcRect t="15225" b="15225"/>
            <a:stretch>
              <a:fillRect/>
            </a:stretch>
          </p:blipFill>
          <p:spPr>
            <a:xfrm>
              <a:off x="0" y="0"/>
              <a:ext cx="9678108" cy="4487333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30331" r="30331"/>
            <a:stretch>
              <a:fillRect/>
            </a:stretch>
          </p:blipFill>
          <p:spPr>
            <a:xfrm>
              <a:off x="9805108" y="0"/>
              <a:ext cx="4775554" cy="9101667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/>
            <a:srcRect l="20068" r="20068"/>
            <a:stretch>
              <a:fillRect/>
            </a:stretch>
          </p:blipFill>
          <p:spPr>
            <a:xfrm>
              <a:off x="4902554" y="4614333"/>
              <a:ext cx="4775554" cy="4487333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5"/>
            <a:srcRect l="3360" r="3360"/>
            <a:stretch>
              <a:fillRect/>
            </a:stretch>
          </p:blipFill>
          <p:spPr>
            <a:xfrm>
              <a:off x="0" y="4614333"/>
              <a:ext cx="4775554" cy="9101667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6"/>
            <a:srcRect t="19089" b="19089"/>
            <a:stretch>
              <a:fillRect/>
            </a:stretch>
          </p:blipFill>
          <p:spPr>
            <a:xfrm>
              <a:off x="4902554" y="9228667"/>
              <a:ext cx="9678108" cy="4487333"/>
            </a:xfrm>
            <a:prstGeom prst="rect">
              <a:avLst/>
            </a:prstGeom>
          </p:spPr>
        </p:pic>
      </p:grpSp>
      <p:grpSp>
        <p:nvGrpSpPr>
          <p:cNvPr id="11" name="Group 11"/>
          <p:cNvGrpSpPr>
            <a:grpSpLocks noGrp="1" noUngrp="1" noRot="1" noMove="1" noResize="1"/>
          </p:cNvGrpSpPr>
          <p:nvPr/>
        </p:nvGrpSpPr>
        <p:grpSpPr>
          <a:xfrm>
            <a:off x="565309" y="104734"/>
            <a:ext cx="5743967" cy="2340316"/>
            <a:chOff x="0" y="0"/>
            <a:chExt cx="1512814" cy="616379"/>
          </a:xfrm>
        </p:grpSpPr>
        <p:sp>
          <p:nvSpPr>
            <p:cNvPr id="12" name="Freeform 12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512814" cy="616379"/>
            </a:xfrm>
            <a:custGeom>
              <a:avLst/>
              <a:gdLst/>
              <a:ahLst/>
              <a:cxnLst/>
              <a:rect l="l" t="t" r="r" b="b"/>
              <a:pathLst>
                <a:path w="1512814" h="616379">
                  <a:moveTo>
                    <a:pt x="26957" y="0"/>
                  </a:moveTo>
                  <a:lnTo>
                    <a:pt x="1485858" y="0"/>
                  </a:lnTo>
                  <a:cubicBezTo>
                    <a:pt x="1493007" y="0"/>
                    <a:pt x="1499863" y="2840"/>
                    <a:pt x="1504919" y="7895"/>
                  </a:cubicBezTo>
                  <a:cubicBezTo>
                    <a:pt x="1509974" y="12951"/>
                    <a:pt x="1512814" y="19807"/>
                    <a:pt x="1512814" y="26957"/>
                  </a:cubicBezTo>
                  <a:lnTo>
                    <a:pt x="1512814" y="589423"/>
                  </a:lnTo>
                  <a:cubicBezTo>
                    <a:pt x="1512814" y="596572"/>
                    <a:pt x="1509974" y="603429"/>
                    <a:pt x="1504919" y="608484"/>
                  </a:cubicBezTo>
                  <a:cubicBezTo>
                    <a:pt x="1499863" y="613539"/>
                    <a:pt x="1493007" y="616379"/>
                    <a:pt x="1485858" y="616379"/>
                  </a:cubicBezTo>
                  <a:lnTo>
                    <a:pt x="26957" y="616379"/>
                  </a:lnTo>
                  <a:cubicBezTo>
                    <a:pt x="12069" y="616379"/>
                    <a:pt x="0" y="604310"/>
                    <a:pt x="0" y="589423"/>
                  </a:cubicBezTo>
                  <a:lnTo>
                    <a:pt x="0" y="26957"/>
                  </a:lnTo>
                  <a:cubicBezTo>
                    <a:pt x="0" y="19807"/>
                    <a:pt x="2840" y="12951"/>
                    <a:pt x="7895" y="7895"/>
                  </a:cubicBezTo>
                  <a:cubicBezTo>
                    <a:pt x="12951" y="2840"/>
                    <a:pt x="19807" y="0"/>
                    <a:pt x="2695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1512814" cy="6735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4" name="Table 14"/>
          <p:cNvGraphicFramePr>
            <a:graphicFrameLocks noGrp="1" noDrilldown="1" noMove="1" noResize="1"/>
          </p:cNvGraphicFramePr>
          <p:nvPr/>
        </p:nvGraphicFramePr>
        <p:xfrm>
          <a:off x="1419163" y="3086100"/>
          <a:ext cx="4036258" cy="5279619"/>
        </p:xfrm>
        <a:graphic>
          <a:graphicData uri="http://schemas.openxmlformats.org/drawingml/2006/table">
            <a:tbl>
              <a:tblPr/>
              <a:tblGrid>
                <a:gridCol w="40362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018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4800"/>
                        </a:spcAft>
                        <a:defRPr/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Australia</a:t>
                      </a:r>
                      <a:endParaRPr lang="en-US" sz="1400" dirty="0"/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3843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4800"/>
                        </a:spcAft>
                        <a:defRPr/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Hong Kong SAR</a:t>
                      </a:r>
                      <a:endParaRPr lang="en-US" sz="1400" dirty="0"/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128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4800"/>
                        </a:spcAft>
                        <a:defRPr/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Japan</a:t>
                      </a:r>
                      <a:endParaRPr lang="en-US" sz="1400" dirty="0"/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843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4800"/>
                        </a:spcAft>
                        <a:defRPr/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Mainland China</a:t>
                      </a:r>
                      <a:endParaRPr lang="en-US" sz="1400" dirty="0"/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128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4800"/>
                        </a:spcAft>
                        <a:defRPr/>
                      </a:pPr>
                      <a:r>
                        <a:rPr lang="en-US" sz="3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Singapore</a:t>
                      </a:r>
                      <a:endParaRPr lang="en-US" sz="1400" dirty="0"/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15" name="Group 15"/>
          <p:cNvGrpSpPr>
            <a:grpSpLocks noGrp="1" noUngrp="1" noRot="1" noMove="1" noResize="1"/>
          </p:cNvGrpSpPr>
          <p:nvPr/>
        </p:nvGrpSpPr>
        <p:grpSpPr>
          <a:xfrm>
            <a:off x="1949341" y="1978431"/>
            <a:ext cx="2975903" cy="287846"/>
            <a:chOff x="0" y="-28575"/>
            <a:chExt cx="783777" cy="75811"/>
          </a:xfrm>
        </p:grpSpPr>
        <p:sp>
          <p:nvSpPr>
            <p:cNvPr id="16" name="Freeform 1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783777" cy="47236"/>
            </a:xfrm>
            <a:custGeom>
              <a:avLst/>
              <a:gdLst/>
              <a:ahLst/>
              <a:cxnLst/>
              <a:rect l="l" t="t" r="r" b="b"/>
              <a:pathLst>
                <a:path w="783777" h="47236">
                  <a:moveTo>
                    <a:pt x="0" y="0"/>
                  </a:moveTo>
                  <a:lnTo>
                    <a:pt x="783777" y="0"/>
                  </a:lnTo>
                  <a:lnTo>
                    <a:pt x="783777" y="47236"/>
                  </a:lnTo>
                  <a:lnTo>
                    <a:pt x="0" y="47236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TextBox 1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783777" cy="758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8" name="Group 18"/>
          <p:cNvGrpSpPr>
            <a:grpSpLocks noGrp="1" noUngrp="1" noRot="1" noMove="1" noResize="1"/>
          </p:cNvGrpSpPr>
          <p:nvPr/>
        </p:nvGrpSpPr>
        <p:grpSpPr>
          <a:xfrm rot="5400000">
            <a:off x="6276300" y="4192750"/>
            <a:ext cx="1319273" cy="1319273"/>
            <a:chOff x="0" y="0"/>
            <a:chExt cx="812800" cy="812800"/>
          </a:xfrm>
        </p:grpSpPr>
        <p:sp>
          <p:nvSpPr>
            <p:cNvPr id="19" name="Freeform 1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TextBox 20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" name="Freeform 21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416770" y="4465058"/>
            <a:ext cx="1019283" cy="774655"/>
          </a:xfrm>
          <a:custGeom>
            <a:avLst/>
            <a:gdLst/>
            <a:ahLst/>
            <a:cxnLst/>
            <a:rect l="l" t="t" r="r" b="b"/>
            <a:pathLst>
              <a:path w="1019283" h="774655">
                <a:moveTo>
                  <a:pt x="0" y="0"/>
                </a:moveTo>
                <a:lnTo>
                  <a:pt x="1019284" y="0"/>
                </a:lnTo>
                <a:lnTo>
                  <a:pt x="1019284" y="774656"/>
                </a:lnTo>
                <a:lnTo>
                  <a:pt x="0" y="77465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TextBox 2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91835" y="228559"/>
            <a:ext cx="5890915" cy="171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4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</a:t>
            </a:r>
            <a:endParaRPr kumimoji="0" lang="en-US" sz="6742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Black" panose="020B0A02040204020203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674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ASIA PACIFIC</a:t>
            </a:r>
            <a:endParaRPr kumimoji="0" lang="en-US" sz="6742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Black" panose="020B0A02040204020203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-108496"/>
            <a:ext cx="8439692" cy="1063364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marR="0" lvl="0" indent="0" algn="ctr" defTabSz="914400" rtl="0" eaLnBrk="1" fontAlgn="auto" latinLnBrk="0" hangingPunct="1">
              <a:lnSpc>
                <a:spcPts val="20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0" name="Group 10"/>
          <p:cNvGrpSpPr>
            <a:grpSpLocks noGrp="1" noUngrp="1" noRot="1" noMove="1" noResize="1"/>
          </p:cNvGrpSpPr>
          <p:nvPr/>
        </p:nvGrpSpPr>
        <p:grpSpPr>
          <a:xfrm>
            <a:off x="8439692" y="107192"/>
            <a:ext cx="9756693" cy="2024206"/>
            <a:chOff x="0" y="-57150"/>
            <a:chExt cx="2565364" cy="806214"/>
          </a:xfrm>
        </p:grpSpPr>
        <p:sp>
          <p:nvSpPr>
            <p:cNvPr id="11" name="Freeform 1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565364" cy="749064"/>
            </a:xfrm>
            <a:custGeom>
              <a:avLst/>
              <a:gdLst/>
              <a:ahLst/>
              <a:cxnLst/>
              <a:rect l="l" t="t" r="r" b="b"/>
              <a:pathLst>
                <a:path w="2565364" h="749064">
                  <a:moveTo>
                    <a:pt x="15897" y="0"/>
                  </a:moveTo>
                  <a:lnTo>
                    <a:pt x="2549467" y="0"/>
                  </a:lnTo>
                  <a:cubicBezTo>
                    <a:pt x="2553683" y="0"/>
                    <a:pt x="2557726" y="1675"/>
                    <a:pt x="2560708" y="4656"/>
                  </a:cubicBezTo>
                  <a:cubicBezTo>
                    <a:pt x="2563689" y="7637"/>
                    <a:pt x="2565364" y="11681"/>
                    <a:pt x="2565364" y="15897"/>
                  </a:cubicBezTo>
                  <a:lnTo>
                    <a:pt x="2565364" y="733167"/>
                  </a:lnTo>
                  <a:cubicBezTo>
                    <a:pt x="2565364" y="741946"/>
                    <a:pt x="2558246" y="749064"/>
                    <a:pt x="2549467" y="749064"/>
                  </a:cubicBezTo>
                  <a:lnTo>
                    <a:pt x="15897" y="749064"/>
                  </a:lnTo>
                  <a:cubicBezTo>
                    <a:pt x="11681" y="749064"/>
                    <a:pt x="7637" y="747389"/>
                    <a:pt x="4656" y="744408"/>
                  </a:cubicBezTo>
                  <a:cubicBezTo>
                    <a:pt x="1675" y="741426"/>
                    <a:pt x="0" y="737383"/>
                    <a:pt x="0" y="733167"/>
                  </a:cubicBezTo>
                  <a:lnTo>
                    <a:pt x="0" y="15897"/>
                  </a:lnTo>
                  <a:cubicBezTo>
                    <a:pt x="0" y="7117"/>
                    <a:pt x="7117" y="0"/>
                    <a:pt x="1589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2565364" cy="806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3" name="Group 13"/>
          <p:cNvGrpSpPr>
            <a:grpSpLocks noGrp="1" noUngrp="1" noRot="1" noMove="1" noResize="1"/>
          </p:cNvGrpSpPr>
          <p:nvPr/>
        </p:nvGrpSpPr>
        <p:grpSpPr>
          <a:xfrm>
            <a:off x="11964456" y="1552808"/>
            <a:ext cx="2975903" cy="287846"/>
            <a:chOff x="0" y="-28575"/>
            <a:chExt cx="783777" cy="75811"/>
          </a:xfrm>
        </p:grpSpPr>
        <p:sp>
          <p:nvSpPr>
            <p:cNvPr id="14" name="Freeform 1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783777" cy="47236"/>
            </a:xfrm>
            <a:custGeom>
              <a:avLst/>
              <a:gdLst/>
              <a:ahLst/>
              <a:cxnLst/>
              <a:rect l="l" t="t" r="r" b="b"/>
              <a:pathLst>
                <a:path w="783777" h="47236">
                  <a:moveTo>
                    <a:pt x="0" y="0"/>
                  </a:moveTo>
                  <a:lnTo>
                    <a:pt x="783777" y="0"/>
                  </a:lnTo>
                  <a:lnTo>
                    <a:pt x="783777" y="47236"/>
                  </a:lnTo>
                  <a:lnTo>
                    <a:pt x="0" y="47236"/>
                  </a:ln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TextBox 1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783777" cy="758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6" name="Freeform 1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524365" y="8317282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1"/>
                </a:lnTo>
                <a:lnTo>
                  <a:pt x="0" y="14698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TextBox 2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579660" y="607436"/>
            <a:ext cx="9600397" cy="859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4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THE AMERICAS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75323FB5-154B-D6CC-DE8A-3A37FB4B4C90}"/>
              </a:ext>
            </a:extLst>
          </p:cNvPr>
          <p:cNvGraphicFramePr>
            <a:graphicFrameLocks noGrp="1" noDrilldown="1" noMove="1" noResize="1"/>
          </p:cNvGraphicFramePr>
          <p:nvPr/>
        </p:nvGraphicFramePr>
        <p:xfrm>
          <a:off x="11622424" y="3590474"/>
          <a:ext cx="3387145" cy="477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7145">
                  <a:extLst>
                    <a:ext uri="{9D8B030D-6E8A-4147-A177-3AD203B41FA5}">
                      <a16:colId xmlns:a16="http://schemas.microsoft.com/office/drawing/2014/main" val="3964195419"/>
                    </a:ext>
                  </a:extLst>
                </a:gridCol>
              </a:tblGrid>
              <a:tr h="119376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Brazil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6801562"/>
                  </a:ext>
                </a:extLst>
              </a:tr>
              <a:tr h="1193760"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Canada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624613"/>
                  </a:ext>
                </a:extLst>
              </a:tr>
              <a:tr h="1193760"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Mexico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3183393"/>
                  </a:ext>
                </a:extLst>
              </a:tr>
              <a:tr h="1193760"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3200" kern="12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United States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6220189"/>
                  </a:ext>
                </a:extLst>
              </a:tr>
            </a:tbl>
          </a:graphicData>
        </a:graphic>
      </p:graphicFrame>
      <p:grpSp>
        <p:nvGrpSpPr>
          <p:cNvPr id="20" name="Group 19">
            <a:extLst>
              <a:ext uri="{FF2B5EF4-FFF2-40B4-BE49-F238E27FC236}">
                <a16:creationId xmlns:a16="http://schemas.microsoft.com/office/drawing/2014/main" id="{CBB76C81-37C4-A2DC-1623-F3C288FB6099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209550"/>
            <a:ext cx="8704323" cy="9867899"/>
            <a:chOff x="0" y="209550"/>
            <a:chExt cx="8704323" cy="9867899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FB2604EA-27F8-2D9E-000B-75CFD7F2DF69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25580" y="209550"/>
              <a:ext cx="8216755" cy="9867899"/>
              <a:chOff x="0" y="281255"/>
              <a:chExt cx="8216755" cy="9867899"/>
            </a:xfrm>
          </p:grpSpPr>
          <p:pic>
            <p:nvPicPr>
              <p:cNvPr id="2" name="Picture 6">
                <a:extLst>
                  <a:ext uri="{FF2B5EF4-FFF2-40B4-BE49-F238E27FC236}">
                    <a16:creationId xmlns:a16="http://schemas.microsoft.com/office/drawing/2014/main" id="{CD891CE3-B5E3-439B-AB85-32696B19949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 rotWithShape="1">
              <a:blip r:embed="rId3"/>
              <a:srcRect l="2310" t="27852" b="16792"/>
              <a:stretch/>
            </p:blipFill>
            <p:spPr>
              <a:xfrm>
                <a:off x="7510" y="281255"/>
                <a:ext cx="8193794" cy="4642929"/>
              </a:xfrm>
              <a:prstGeom prst="rect">
                <a:avLst/>
              </a:prstGeom>
            </p:spPr>
          </p:pic>
          <p:pic>
            <p:nvPicPr>
              <p:cNvPr id="3" name="Picture 7">
                <a:extLst>
                  <a:ext uri="{FF2B5EF4-FFF2-40B4-BE49-F238E27FC236}">
                    <a16:creationId xmlns:a16="http://schemas.microsoft.com/office/drawing/2014/main" id="{84AC6319-B539-A83B-CAC8-1E7F32971C5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 rotWithShape="1">
              <a:blip r:embed="rId4"/>
              <a:srcRect t="5938" b="15150"/>
              <a:stretch/>
            </p:blipFill>
            <p:spPr>
              <a:xfrm>
                <a:off x="3250751" y="4924186"/>
                <a:ext cx="4966004" cy="5224968"/>
              </a:xfrm>
              <a:prstGeom prst="rect">
                <a:avLst/>
              </a:prstGeom>
            </p:spPr>
          </p:pic>
          <p:pic>
            <p:nvPicPr>
              <p:cNvPr id="29" name="Picture 20">
                <a:extLst>
                  <a:ext uri="{FF2B5EF4-FFF2-40B4-BE49-F238E27FC236}">
                    <a16:creationId xmlns:a16="http://schemas.microsoft.com/office/drawing/2014/main" id="{C2AE2CC9-23AD-9B0B-204B-45A171CB4F7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rcRect t="7252" b="49467"/>
              <a:stretch>
                <a:fillRect/>
              </a:stretch>
            </p:blipFill>
            <p:spPr>
              <a:xfrm>
                <a:off x="23259" y="4924185"/>
                <a:ext cx="3212041" cy="2859754"/>
              </a:xfrm>
              <a:prstGeom prst="rect">
                <a:avLst/>
              </a:prstGeom>
            </p:spPr>
          </p:pic>
          <p:pic>
            <p:nvPicPr>
              <p:cNvPr id="28" name="Picture 14">
                <a:extLst>
                  <a:ext uri="{FF2B5EF4-FFF2-40B4-BE49-F238E27FC236}">
                    <a16:creationId xmlns:a16="http://schemas.microsoft.com/office/drawing/2014/main" id="{B96A96F2-B49B-47A2-C0DC-EE60DBC79CF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 rotWithShape="1">
              <a:blip r:embed="rId6"/>
              <a:srcRect t="16612" b="20308"/>
              <a:stretch/>
            </p:blipFill>
            <p:spPr>
              <a:xfrm>
                <a:off x="0" y="7397241"/>
                <a:ext cx="3272056" cy="2751911"/>
              </a:xfrm>
              <a:prstGeom prst="rect">
                <a:avLst/>
              </a:prstGeom>
            </p:spPr>
          </p:pic>
        </p:grp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A843617-6492-7C78-0180-14A691FC73EA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8632" y="4852480"/>
              <a:ext cx="8615691" cy="0"/>
            </a:xfrm>
            <a:prstGeom prst="line">
              <a:avLst/>
            </a:prstGeom>
            <a:ln w="104775">
              <a:solidFill>
                <a:srgbClr val="0063C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AC2C932-302B-8244-4D20-60B9B11416D6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0" y="7325536"/>
              <a:ext cx="3360880" cy="0"/>
            </a:xfrm>
            <a:prstGeom prst="line">
              <a:avLst/>
            </a:prstGeom>
            <a:ln w="104775">
              <a:solidFill>
                <a:srgbClr val="0063C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0F17254-C539-97C5-5A9A-E9B18DC92B6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3360880" y="4852480"/>
            <a:ext cx="36756" cy="5434520"/>
          </a:xfrm>
          <a:prstGeom prst="line">
            <a:avLst/>
          </a:prstGeom>
          <a:ln w="104775">
            <a:solidFill>
              <a:srgbClr val="0063C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E7F99312-AF02-A9F4-F22B-52A0345C3354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7731377" y="7130474"/>
            <a:ext cx="1319273" cy="1319273"/>
            <a:chOff x="11156252" y="3321779"/>
            <a:chExt cx="1319273" cy="1319273"/>
          </a:xfrm>
        </p:grpSpPr>
        <p:grpSp>
          <p:nvGrpSpPr>
            <p:cNvPr id="23" name="Group 23">
              <a:extLst>
                <a:ext uri="{FF2B5EF4-FFF2-40B4-BE49-F238E27FC236}">
                  <a16:creationId xmlns:a16="http://schemas.microsoft.com/office/drawing/2014/main" id="{5E8BB6D5-AE6E-F00C-C684-29F7D926B828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rot="7523117">
              <a:off x="11156252" y="3321779"/>
              <a:ext cx="1319273" cy="1319273"/>
              <a:chOff x="0" y="0"/>
              <a:chExt cx="812800" cy="812800"/>
            </a:xfrm>
          </p:grpSpPr>
          <p:sp>
            <p:nvSpPr>
              <p:cNvPr id="25" name="Freeform 24">
                <a:extLst>
                  <a:ext uri="{FF2B5EF4-FFF2-40B4-BE49-F238E27FC236}">
                    <a16:creationId xmlns:a16="http://schemas.microsoft.com/office/drawing/2014/main" id="{8C2B1A28-BFE0-6105-7392-55A2F4F807A2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6720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14EBFA88-1E6E-7383-B6CF-271E60630F0C}"/>
                  </a:ext>
                </a:extLst>
              </p:cNvPr>
              <p:cNvSpPr txBox="1"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096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4" name="Freeform 26">
              <a:extLst>
                <a:ext uri="{FF2B5EF4-FFF2-40B4-BE49-F238E27FC236}">
                  <a16:creationId xmlns:a16="http://schemas.microsoft.com/office/drawing/2014/main" id="{13447A64-4578-EB8B-00E8-E446BBCB50D0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951527">
              <a:off x="11598276" y="3424716"/>
              <a:ext cx="457288" cy="1082338"/>
            </a:xfrm>
            <a:custGeom>
              <a:avLst/>
              <a:gdLst/>
              <a:ahLst/>
              <a:cxnLst/>
              <a:rect l="l" t="t" r="r" b="b"/>
              <a:pathLst>
                <a:path w="457288" h="1082338">
                  <a:moveTo>
                    <a:pt x="0" y="0"/>
                  </a:moveTo>
                  <a:lnTo>
                    <a:pt x="457288" y="0"/>
                  </a:lnTo>
                  <a:lnTo>
                    <a:pt x="457288" y="1082338"/>
                  </a:lnTo>
                  <a:lnTo>
                    <a:pt x="0" y="10823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50369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596736" y="206052"/>
            <a:ext cx="5743967" cy="2077979"/>
            <a:chOff x="0" y="0"/>
            <a:chExt cx="1512814" cy="547287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512814" cy="547287"/>
            </a:xfrm>
            <a:custGeom>
              <a:avLst/>
              <a:gdLst/>
              <a:ahLst/>
              <a:cxnLst/>
              <a:rect l="l" t="t" r="r" b="b"/>
              <a:pathLst>
                <a:path w="1512814" h="547287">
                  <a:moveTo>
                    <a:pt x="26957" y="0"/>
                  </a:moveTo>
                  <a:lnTo>
                    <a:pt x="1485858" y="0"/>
                  </a:lnTo>
                  <a:cubicBezTo>
                    <a:pt x="1493007" y="0"/>
                    <a:pt x="1499863" y="2840"/>
                    <a:pt x="1504919" y="7895"/>
                  </a:cubicBezTo>
                  <a:cubicBezTo>
                    <a:pt x="1509974" y="12951"/>
                    <a:pt x="1512814" y="19807"/>
                    <a:pt x="1512814" y="26957"/>
                  </a:cubicBezTo>
                  <a:lnTo>
                    <a:pt x="1512814" y="520330"/>
                  </a:lnTo>
                  <a:cubicBezTo>
                    <a:pt x="1512814" y="535218"/>
                    <a:pt x="1500745" y="547287"/>
                    <a:pt x="1485858" y="547287"/>
                  </a:cubicBezTo>
                  <a:lnTo>
                    <a:pt x="26957" y="547287"/>
                  </a:lnTo>
                  <a:cubicBezTo>
                    <a:pt x="19807" y="547287"/>
                    <a:pt x="12951" y="544447"/>
                    <a:pt x="7895" y="539391"/>
                  </a:cubicBezTo>
                  <a:cubicBezTo>
                    <a:pt x="2840" y="534336"/>
                    <a:pt x="0" y="527479"/>
                    <a:pt x="0" y="520330"/>
                  </a:cubicBezTo>
                  <a:lnTo>
                    <a:pt x="0" y="26957"/>
                  </a:lnTo>
                  <a:cubicBezTo>
                    <a:pt x="0" y="19807"/>
                    <a:pt x="2840" y="12951"/>
                    <a:pt x="7895" y="7895"/>
                  </a:cubicBezTo>
                  <a:cubicBezTo>
                    <a:pt x="12951" y="2840"/>
                    <a:pt x="19807" y="0"/>
                    <a:pt x="2695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57150"/>
              <a:ext cx="1512814" cy="6044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graphicFrame>
        <p:nvGraphicFramePr>
          <p:cNvPr id="5" name="Table 5"/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3116382605"/>
              </p:ext>
            </p:extLst>
          </p:nvPr>
        </p:nvGraphicFramePr>
        <p:xfrm>
          <a:off x="240238" y="2407713"/>
          <a:ext cx="6180710" cy="6983781"/>
        </p:xfrm>
        <a:graphic>
          <a:graphicData uri="http://schemas.openxmlformats.org/drawingml/2006/table">
            <a:tbl>
              <a:tblPr/>
              <a:tblGrid>
                <a:gridCol w="34109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97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245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Central Ohio</a:t>
                      </a: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Rhode Island</a:t>
                      </a:r>
                      <a:endParaRPr kumimoji="0" lang="en-US" sz="2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 Semibold" panose="020B0702040204020203" pitchFamily="34" charset="0"/>
                        <a:ea typeface="+mn-ea"/>
                        <a:cs typeface="+mn-cs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245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Greater Los Angeles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San Diego (affiliate)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45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Kentucky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San Francisco 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Bay</a:t>
                      </a: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245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Massachusetts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Tampa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245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lang="en-US" sz="2800" dirty="0">
                          <a:solidFill>
                            <a:srgbClr val="FFFFFF"/>
                          </a:solidFill>
                          <a:latin typeface="Segoe UI Semibold" panose="020B0702040204020203" pitchFamily="34" charset="0"/>
                        </a:rPr>
                        <a:t>North Carolina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r>
                        <a:rPr kumimoji="0" lang="en-US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Washington State (affiliate)</a:t>
                      </a: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6093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Segoe UI Semibold" panose="020B0702040204020203" pitchFamily="34" charset="0"/>
                          <a:ea typeface="+mn-ea"/>
                          <a:cs typeface="+mn-cs"/>
                        </a:rPr>
                        <a:t>Puerto Rico</a:t>
                      </a:r>
                      <a:endParaRPr kumimoji="0" lang="en-US" sz="2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 Semibold" panose="020B0702040204020203" pitchFamily="34" charset="0"/>
                        <a:ea typeface="+mn-ea"/>
                        <a:cs typeface="+mn-cs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defRPr/>
                      </a:pPr>
                      <a:endParaRPr lang="en-US" sz="2800" dirty="0">
                        <a:latin typeface="Segoe UI Semibold" panose="020B0702040204020203" pitchFamily="34" charset="0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sz="2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Segoe UI Semibold" panose="020B0702040204020203" pitchFamily="34" charset="0"/>
                        <a:ea typeface="+mn-ea"/>
                        <a:cs typeface="+mn-cs"/>
                      </a:endParaRPr>
                    </a:p>
                  </a:txBody>
                  <a:tcPr marL="85725" marR="85725" marT="85725" marB="85725" anchor="ctr">
                    <a:lnL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3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6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49788" y="631990"/>
            <a:ext cx="5890915" cy="859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42"/>
              </a:lnSpc>
            </a:pPr>
            <a:r>
              <a:rPr lang="en-US" sz="6742" dirty="0">
                <a:solidFill>
                  <a:srgbClr val="FFFFFF"/>
                </a:solidFill>
                <a:latin typeface="Segoe UI Black" panose="020B0A02040204020203" pitchFamily="34" charset="0"/>
              </a:rPr>
              <a:t>ABE USA</a:t>
            </a:r>
          </a:p>
        </p:txBody>
      </p:sp>
      <p:grpSp>
        <p:nvGrpSpPr>
          <p:cNvPr id="7" name="Group 7"/>
          <p:cNvGrpSpPr>
            <a:grpSpLocks noGrp="1" noUngrp="1" noRot="1" noMove="1" noResize="1"/>
          </p:cNvGrpSpPr>
          <p:nvPr/>
        </p:nvGrpSpPr>
        <p:grpSpPr>
          <a:xfrm>
            <a:off x="1907294" y="1693169"/>
            <a:ext cx="2975903" cy="179350"/>
            <a:chOff x="0" y="0"/>
            <a:chExt cx="783777" cy="47236"/>
          </a:xfrm>
        </p:grpSpPr>
        <p:sp>
          <p:nvSpPr>
            <p:cNvPr id="8" name="Freeform 8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783777" cy="47236"/>
            </a:xfrm>
            <a:custGeom>
              <a:avLst/>
              <a:gdLst/>
              <a:ahLst/>
              <a:cxnLst/>
              <a:rect l="l" t="t" r="r" b="b"/>
              <a:pathLst>
                <a:path w="783777" h="47236">
                  <a:moveTo>
                    <a:pt x="0" y="0"/>
                  </a:moveTo>
                  <a:lnTo>
                    <a:pt x="783777" y="0"/>
                  </a:lnTo>
                  <a:lnTo>
                    <a:pt x="783777" y="47236"/>
                  </a:lnTo>
                  <a:lnTo>
                    <a:pt x="0" y="47236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783777" cy="758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96"/>
                </a:lnSpc>
              </a:pPr>
              <a:endParaRPr/>
            </a:p>
          </p:txBody>
        </p:sp>
      </p:grpSp>
      <p:grpSp>
        <p:nvGrpSpPr>
          <p:cNvPr id="13" name="Group 13"/>
          <p:cNvGrpSpPr>
            <a:grpSpLocks noGrp="1" noUngrp="1" noRot="1" noMove="1" noResize="1"/>
          </p:cNvGrpSpPr>
          <p:nvPr/>
        </p:nvGrpSpPr>
        <p:grpSpPr>
          <a:xfrm>
            <a:off x="7134602" y="206052"/>
            <a:ext cx="11025104" cy="9932046"/>
            <a:chOff x="0" y="0"/>
            <a:chExt cx="14700139" cy="13242729"/>
          </a:xfrm>
        </p:grpSpPr>
        <p:pic>
          <p:nvPicPr>
            <p:cNvPr id="14" name="Picture 14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rcRect t="16612" b="16612"/>
            <a:stretch>
              <a:fillRect/>
            </a:stretch>
          </p:blipFill>
          <p:spPr>
            <a:xfrm>
              <a:off x="0" y="0"/>
              <a:ext cx="3611535" cy="3215432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t="16612" b="16612"/>
            <a:stretch>
              <a:fillRect/>
            </a:stretch>
          </p:blipFill>
          <p:spPr>
            <a:xfrm>
              <a:off x="3738535" y="0"/>
              <a:ext cx="3611535" cy="3215432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/>
            <a:srcRect t="20322" b="20322"/>
            <a:stretch>
              <a:fillRect/>
            </a:stretch>
          </p:blipFill>
          <p:spPr>
            <a:xfrm>
              <a:off x="7477070" y="0"/>
              <a:ext cx="7223070" cy="3215432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5"/>
            <a:srcRect l="16489" t="30303" b="13814"/>
            <a:stretch>
              <a:fillRect/>
            </a:stretch>
          </p:blipFill>
          <p:spPr>
            <a:xfrm>
              <a:off x="0" y="3342432"/>
              <a:ext cx="7350070" cy="6557864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6"/>
            <a:srcRect t="16633" b="16633"/>
            <a:stretch>
              <a:fillRect/>
            </a:stretch>
          </p:blipFill>
          <p:spPr>
            <a:xfrm>
              <a:off x="7477070" y="3342432"/>
              <a:ext cx="7223070" cy="3215432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7"/>
            <a:srcRect t="21760" b="44852"/>
            <a:stretch>
              <a:fillRect/>
            </a:stretch>
          </p:blipFill>
          <p:spPr>
            <a:xfrm>
              <a:off x="7477070" y="6684864"/>
              <a:ext cx="7223070" cy="3215432"/>
            </a:xfrm>
            <a:prstGeom prst="rect">
              <a:avLst/>
            </a:prstGeom>
          </p:spPr>
        </p:pic>
        <p:pic>
          <p:nvPicPr>
            <p:cNvPr id="20" name="Picture 20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8"/>
            <a:srcRect t="7252" b="49467"/>
            <a:stretch>
              <a:fillRect/>
            </a:stretch>
          </p:blipFill>
          <p:spPr>
            <a:xfrm>
              <a:off x="0" y="10027296"/>
              <a:ext cx="3611535" cy="3215432"/>
            </a:xfrm>
            <a:prstGeom prst="rect">
              <a:avLst/>
            </a:prstGeom>
          </p:spPr>
        </p:pic>
        <p:pic>
          <p:nvPicPr>
            <p:cNvPr id="21" name="Picture 21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9"/>
            <a:srcRect t="8043" b="8043"/>
            <a:stretch>
              <a:fillRect/>
            </a:stretch>
          </p:blipFill>
          <p:spPr>
            <a:xfrm>
              <a:off x="3738535" y="10027296"/>
              <a:ext cx="3611535" cy="3215432"/>
            </a:xfrm>
            <a:prstGeom prst="rect">
              <a:avLst/>
            </a:prstGeom>
          </p:spPr>
        </p:pic>
        <p:pic>
          <p:nvPicPr>
            <p:cNvPr id="22" name="Picture 22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10"/>
            <a:srcRect t="20322" b="20322"/>
            <a:stretch>
              <a:fillRect/>
            </a:stretch>
          </p:blipFill>
          <p:spPr>
            <a:xfrm>
              <a:off x="7477070" y="10027296"/>
              <a:ext cx="7223070" cy="3215432"/>
            </a:xfrm>
            <a:prstGeom prst="rect">
              <a:avLst/>
            </a:prstGeom>
          </p:spPr>
        </p:pic>
      </p:grpSp>
      <p:grpSp>
        <p:nvGrpSpPr>
          <p:cNvPr id="23" name="Group 23"/>
          <p:cNvGrpSpPr>
            <a:grpSpLocks noGrp="1" noUngrp="1" noRot="1" noMove="1" noResize="1"/>
          </p:cNvGrpSpPr>
          <p:nvPr/>
        </p:nvGrpSpPr>
        <p:grpSpPr>
          <a:xfrm rot="5400000">
            <a:off x="6295644" y="8598663"/>
            <a:ext cx="1319273" cy="1319273"/>
            <a:chOff x="0" y="0"/>
            <a:chExt cx="812800" cy="812800"/>
          </a:xfrm>
        </p:grpSpPr>
        <p:sp>
          <p:nvSpPr>
            <p:cNvPr id="24" name="Freeform 2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96"/>
                </a:lnSpc>
              </a:pPr>
              <a:endParaRPr/>
            </a:p>
          </p:txBody>
        </p:sp>
      </p:grpSp>
      <p:sp>
        <p:nvSpPr>
          <p:cNvPr id="26" name="Freeform 2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682352" y="8684247"/>
            <a:ext cx="545857" cy="1029918"/>
          </a:xfrm>
          <a:custGeom>
            <a:avLst/>
            <a:gdLst/>
            <a:ahLst/>
            <a:cxnLst/>
            <a:rect l="l" t="t" r="r" b="b"/>
            <a:pathLst>
              <a:path w="545857" h="1029918">
                <a:moveTo>
                  <a:pt x="0" y="0"/>
                </a:moveTo>
                <a:lnTo>
                  <a:pt x="545857" y="0"/>
                </a:lnTo>
                <a:lnTo>
                  <a:pt x="545857" y="1029918"/>
                </a:lnTo>
                <a:lnTo>
                  <a:pt x="0" y="10299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DEA0DA4-C3B4-41DD-39B9-9F425DD10F9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50770" y="9548604"/>
            <a:ext cx="5459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FFFFFF"/>
                </a:solidFill>
              </a:rPr>
              <a:t>An affiliate site is not funded by the Amgen Foundation.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ChangeAspect="1" noMove="1" noResize="1"/>
          </p:cNvGrpSpPr>
          <p:nvPr/>
        </p:nvGrpSpPr>
        <p:grpSpPr>
          <a:xfrm>
            <a:off x="550580" y="4143770"/>
            <a:ext cx="9286842" cy="5223783"/>
            <a:chOff x="0" y="0"/>
            <a:chExt cx="11289030" cy="6350000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1" y="0"/>
                    <a:pt x="11287761" y="234950"/>
                    <a:pt x="11287761" y="525780"/>
                  </a:cubicBezTo>
                  <a:lnTo>
                    <a:pt x="11287761" y="5822950"/>
                  </a:lnTo>
                  <a:cubicBezTo>
                    <a:pt x="11287761" y="6113780"/>
                    <a:pt x="11052811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ubicBezTo>
                    <a:pt x="0" y="5824220"/>
                    <a:pt x="0" y="5824220"/>
                    <a:pt x="0" y="5824220"/>
                  </a:cubicBezTo>
                  <a:close/>
                </a:path>
              </a:pathLst>
            </a:custGeom>
            <a:blipFill>
              <a:blip r:embed="rId2"/>
              <a:stretch>
                <a:fillRect l="-5237" t="-19791" r="-422" b="-5448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4" name="Group 4"/>
          <p:cNvGrpSpPr>
            <a:grpSpLocks noGrp="1" noUngrp="1" noRot="1" noMove="1" noResize="1"/>
          </p:cNvGrpSpPr>
          <p:nvPr/>
        </p:nvGrpSpPr>
        <p:grpSpPr>
          <a:xfrm>
            <a:off x="10736521" y="1624293"/>
            <a:ext cx="1456862" cy="1456862"/>
            <a:chOff x="0" y="0"/>
            <a:chExt cx="6350000" cy="6350000"/>
          </a:xfrm>
        </p:grpSpPr>
        <p:sp>
          <p:nvSpPr>
            <p:cNvPr id="5" name="Freeform 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" name="Group 6"/>
          <p:cNvGrpSpPr>
            <a:grpSpLocks noGrp="1" noUngrp="1" noRot="1" noMove="1" noResize="1"/>
          </p:cNvGrpSpPr>
          <p:nvPr/>
        </p:nvGrpSpPr>
        <p:grpSpPr>
          <a:xfrm>
            <a:off x="10736521" y="5567951"/>
            <a:ext cx="1456862" cy="1456862"/>
            <a:chOff x="0" y="0"/>
            <a:chExt cx="6350000" cy="6350000"/>
          </a:xfrm>
        </p:grpSpPr>
        <p:sp>
          <p:nvSpPr>
            <p:cNvPr id="7" name="Freeform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>
            <a:grpSpLocks noGrp="1" noUngrp="1" noRot="1" noMove="1" noResize="1"/>
          </p:cNvGrpSpPr>
          <p:nvPr/>
        </p:nvGrpSpPr>
        <p:grpSpPr>
          <a:xfrm>
            <a:off x="10736521" y="3596122"/>
            <a:ext cx="1456862" cy="1456862"/>
            <a:chOff x="0" y="0"/>
            <a:chExt cx="6350000" cy="6350000"/>
          </a:xfrm>
        </p:grpSpPr>
        <p:sp>
          <p:nvSpPr>
            <p:cNvPr id="9" name="Freeform 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0" name="Group 10"/>
          <p:cNvGrpSpPr>
            <a:grpSpLocks noGrp="1" noUngrp="1" noRot="1" noMove="1" noResize="1"/>
          </p:cNvGrpSpPr>
          <p:nvPr/>
        </p:nvGrpSpPr>
        <p:grpSpPr>
          <a:xfrm>
            <a:off x="1028700" y="-199885"/>
            <a:ext cx="8330602" cy="1228585"/>
            <a:chOff x="0" y="0"/>
            <a:chExt cx="5055647" cy="745600"/>
          </a:xfrm>
        </p:grpSpPr>
        <p:sp>
          <p:nvSpPr>
            <p:cNvPr id="11" name="Freeform 1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5055647" cy="745600"/>
            </a:xfrm>
            <a:custGeom>
              <a:avLst/>
              <a:gdLst/>
              <a:ahLst/>
              <a:cxnLst/>
              <a:rect l="l" t="t" r="r" b="b"/>
              <a:pathLst>
                <a:path w="5055647" h="745600">
                  <a:moveTo>
                    <a:pt x="4931187" y="745600"/>
                  </a:moveTo>
                  <a:lnTo>
                    <a:pt x="124460" y="745600"/>
                  </a:lnTo>
                  <a:cubicBezTo>
                    <a:pt x="55880" y="745600"/>
                    <a:pt x="0" y="689720"/>
                    <a:pt x="0" y="6211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4931187" y="0"/>
                  </a:lnTo>
                  <a:cubicBezTo>
                    <a:pt x="4999767" y="0"/>
                    <a:pt x="5055647" y="55880"/>
                    <a:pt x="5055647" y="124460"/>
                  </a:cubicBezTo>
                  <a:lnTo>
                    <a:pt x="5055647" y="621140"/>
                  </a:lnTo>
                  <a:cubicBezTo>
                    <a:pt x="5055647" y="689720"/>
                    <a:pt x="4999767" y="745600"/>
                    <a:pt x="4931187" y="74560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" name="Freeform 1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1001433" y="1779700"/>
            <a:ext cx="959388" cy="961135"/>
          </a:xfrm>
          <a:custGeom>
            <a:avLst/>
            <a:gdLst/>
            <a:ahLst/>
            <a:cxnLst/>
            <a:rect l="l" t="t" r="r" b="b"/>
            <a:pathLst>
              <a:path w="959388" h="961135">
                <a:moveTo>
                  <a:pt x="0" y="0"/>
                </a:moveTo>
                <a:lnTo>
                  <a:pt x="959388" y="0"/>
                </a:lnTo>
                <a:lnTo>
                  <a:pt x="959388" y="961135"/>
                </a:lnTo>
                <a:lnTo>
                  <a:pt x="0" y="9611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Freeform 13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5243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AutoShape 1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579071" y="9271043"/>
            <a:ext cx="3945294" cy="96510"/>
          </a:xfrm>
          <a:prstGeom prst="rect">
            <a:avLst/>
          </a:prstGeom>
          <a:solidFill>
            <a:srgbClr val="7EE0DD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5" name="Group 15"/>
          <p:cNvGrpSpPr>
            <a:grpSpLocks noGrp="1" noUngrp="1" noRot="1" noMove="1" noResize="1"/>
          </p:cNvGrpSpPr>
          <p:nvPr/>
        </p:nvGrpSpPr>
        <p:grpSpPr>
          <a:xfrm>
            <a:off x="10736521" y="7539163"/>
            <a:ext cx="1456862" cy="1456862"/>
            <a:chOff x="0" y="0"/>
            <a:chExt cx="6350000" cy="6350000"/>
          </a:xfrm>
        </p:grpSpPr>
        <p:sp>
          <p:nvSpPr>
            <p:cNvPr id="16" name="Freeform 1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7" name="Freeform 17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980637" y="3984928"/>
            <a:ext cx="968629" cy="679251"/>
          </a:xfrm>
          <a:custGeom>
            <a:avLst/>
            <a:gdLst/>
            <a:ahLst/>
            <a:cxnLst/>
            <a:rect l="l" t="t" r="r" b="b"/>
            <a:pathLst>
              <a:path w="968629" h="679251">
                <a:moveTo>
                  <a:pt x="0" y="0"/>
                </a:moveTo>
                <a:lnTo>
                  <a:pt x="968629" y="0"/>
                </a:lnTo>
                <a:lnTo>
                  <a:pt x="968629" y="679251"/>
                </a:lnTo>
                <a:lnTo>
                  <a:pt x="0" y="6792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Freeform 18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948822" y="5910234"/>
            <a:ext cx="1032260" cy="904518"/>
          </a:xfrm>
          <a:custGeom>
            <a:avLst/>
            <a:gdLst/>
            <a:ahLst/>
            <a:cxnLst/>
            <a:rect l="l" t="t" r="r" b="b"/>
            <a:pathLst>
              <a:path w="1032260" h="904518">
                <a:moveTo>
                  <a:pt x="0" y="0"/>
                </a:moveTo>
                <a:lnTo>
                  <a:pt x="1032260" y="0"/>
                </a:lnTo>
                <a:lnTo>
                  <a:pt x="1032260" y="904518"/>
                </a:lnTo>
                <a:lnTo>
                  <a:pt x="0" y="9045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Freeform 19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1083959" y="7791497"/>
            <a:ext cx="865307" cy="952195"/>
          </a:xfrm>
          <a:custGeom>
            <a:avLst/>
            <a:gdLst/>
            <a:ahLst/>
            <a:cxnLst/>
            <a:rect l="l" t="t" r="r" b="b"/>
            <a:pathLst>
              <a:path w="865307" h="952195">
                <a:moveTo>
                  <a:pt x="0" y="0"/>
                </a:moveTo>
                <a:lnTo>
                  <a:pt x="865307" y="0"/>
                </a:lnTo>
                <a:lnTo>
                  <a:pt x="865307" y="952195"/>
                </a:lnTo>
                <a:lnTo>
                  <a:pt x="0" y="9521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" name="TextBox 2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36351" y="1677897"/>
            <a:ext cx="8484951" cy="207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PROGRAM SITES</a:t>
            </a:r>
          </a:p>
        </p:txBody>
      </p:sp>
      <p:sp>
        <p:nvSpPr>
          <p:cNvPr id="21" name="TextBox 2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579071" y="1855900"/>
            <a:ext cx="4680229" cy="1022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9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TEACHER</a:t>
            </a:r>
          </a:p>
          <a:p>
            <a:pPr marL="0" marR="0" lvl="0" indent="0" algn="l" defTabSz="914400" rtl="0" eaLnBrk="1" fontAlgn="auto" latinLnBrk="0" hangingPunct="1">
              <a:lnSpc>
                <a:spcPts val="39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BENEFITS</a:t>
            </a:r>
          </a:p>
        </p:txBody>
      </p:sp>
      <p:sp>
        <p:nvSpPr>
          <p:cNvPr id="22" name="TextBox 2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579071" y="5769587"/>
            <a:ext cx="4680229" cy="1022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9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COMMUNITY OF</a:t>
            </a:r>
          </a:p>
          <a:p>
            <a:pPr marL="0" marR="0" lvl="0" indent="0" algn="l" defTabSz="914400" rtl="0" eaLnBrk="1" fontAlgn="auto" latinLnBrk="0" hangingPunct="1">
              <a:lnSpc>
                <a:spcPts val="39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PRACTICE</a:t>
            </a:r>
          </a:p>
        </p:txBody>
      </p:sp>
      <p:sp>
        <p:nvSpPr>
          <p:cNvPr id="23" name="TextBox 2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579071" y="4080142"/>
            <a:ext cx="4680229" cy="517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9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SITE STAFF</a:t>
            </a:r>
          </a:p>
        </p:txBody>
      </p:sp>
      <p:sp>
        <p:nvSpPr>
          <p:cNvPr id="24" name="TextBox 2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579071" y="8023183"/>
            <a:ext cx="4680229" cy="517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9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EVALUATION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3">
            <a:extLst>
              <a:ext uri="{FF2B5EF4-FFF2-40B4-BE49-F238E27FC236}">
                <a16:creationId xmlns:a16="http://schemas.microsoft.com/office/drawing/2014/main" id="{EA745DE3-6DE3-95AD-AB14-C70DA3BB6B9D}"/>
              </a:ext>
            </a:extLst>
          </p:cNvPr>
          <p:cNvSpPr>
            <a:spLocks/>
          </p:cNvSpPr>
          <p:nvPr/>
        </p:nvSpPr>
        <p:spPr>
          <a:xfrm rot="5400000">
            <a:off x="-4239772" y="4138921"/>
            <a:ext cx="10354235" cy="1874689"/>
          </a:xfrm>
          <a:custGeom>
            <a:avLst/>
            <a:gdLst/>
            <a:ahLst/>
            <a:cxnLst/>
            <a:rect l="l" t="t" r="r" b="b"/>
            <a:pathLst>
              <a:path w="10287000" h="2311718">
                <a:moveTo>
                  <a:pt x="0" y="0"/>
                </a:moveTo>
                <a:lnTo>
                  <a:pt x="10287000" y="0"/>
                </a:lnTo>
                <a:lnTo>
                  <a:pt x="10287000" y="2311718"/>
                </a:lnTo>
                <a:lnTo>
                  <a:pt x="0" y="23117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9086" r="-26104" b="-141491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067825" y="2460679"/>
            <a:ext cx="4425050" cy="4425032"/>
            <a:chOff x="0" y="0"/>
            <a:chExt cx="6350000" cy="6349975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3"/>
              <a:stretch>
                <a:fillRect l="-24999" r="-2499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>
            <a:spLocks/>
          </p:cNvSpPr>
          <p:nvPr/>
        </p:nvSpPr>
        <p:spPr>
          <a:xfrm>
            <a:off x="6974865" y="2373364"/>
            <a:ext cx="4425050" cy="4425031"/>
          </a:xfrm>
          <a:custGeom>
            <a:avLst/>
            <a:gdLst/>
            <a:ahLst/>
            <a:cxnLst/>
            <a:rect l="l" t="t" r="r" b="b"/>
            <a:pathLst>
              <a:path w="6350000" h="6349974">
                <a:moveTo>
                  <a:pt x="6350000" y="3175025"/>
                </a:moveTo>
                <a:cubicBezTo>
                  <a:pt x="6350000" y="4928451"/>
                  <a:pt x="4928476" y="6349974"/>
                  <a:pt x="3175000" y="6349974"/>
                </a:cubicBezTo>
                <a:cubicBezTo>
                  <a:pt x="1421498" y="6349974"/>
                  <a:pt x="0" y="4928451"/>
                  <a:pt x="0" y="3175025"/>
                </a:cubicBezTo>
                <a:cubicBezTo>
                  <a:pt x="0" y="1421511"/>
                  <a:pt x="1421498" y="0"/>
                  <a:pt x="3175000" y="0"/>
                </a:cubicBezTo>
                <a:cubicBezTo>
                  <a:pt x="4928501" y="0"/>
                  <a:pt x="6350000" y="1421511"/>
                  <a:pt x="6350000" y="3175025"/>
                </a:cubicBezTo>
                <a:close/>
              </a:path>
            </a:pathLst>
          </a:custGeom>
          <a:blipFill>
            <a:blip r:embed="rId4"/>
            <a:stretch>
              <a:fillRect l="-21191" t="-10184" r="-14136" b="-25049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2245777" y="2372559"/>
            <a:ext cx="4425050" cy="4425032"/>
            <a:chOff x="0" y="0"/>
            <a:chExt cx="6350000" cy="6349975"/>
          </a:xfrm>
        </p:grpSpPr>
        <p:sp>
          <p:nvSpPr>
            <p:cNvPr id="7" name="Freeform 7"/>
            <p:cNvSpPr>
              <a:spLocks/>
            </p:cNvSpPr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l="-38888" r="-38888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2580169" y="2144591"/>
            <a:ext cx="1123202" cy="1123202"/>
            <a:chOff x="0" y="0"/>
            <a:chExt cx="6350000" cy="6350000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10"/>
          <p:cNvGrpSpPr>
            <a:grpSpLocks/>
          </p:cNvGrpSpPr>
          <p:nvPr/>
        </p:nvGrpSpPr>
        <p:grpSpPr>
          <a:xfrm>
            <a:off x="7405196" y="2144591"/>
            <a:ext cx="1123202" cy="1123202"/>
            <a:chOff x="0" y="0"/>
            <a:chExt cx="6350000" cy="6350000"/>
          </a:xfrm>
        </p:grpSpPr>
        <p:sp>
          <p:nvSpPr>
            <p:cNvPr id="11" name="Freeform 11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2" name="Group 12"/>
          <p:cNvGrpSpPr>
            <a:grpSpLocks/>
          </p:cNvGrpSpPr>
          <p:nvPr/>
        </p:nvGrpSpPr>
        <p:grpSpPr>
          <a:xfrm>
            <a:off x="12230222" y="2144591"/>
            <a:ext cx="1123202" cy="1123202"/>
            <a:chOff x="0" y="0"/>
            <a:chExt cx="6350000" cy="6350000"/>
          </a:xfrm>
        </p:grpSpPr>
        <p:sp>
          <p:nvSpPr>
            <p:cNvPr id="13" name="Freeform 13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" name="AutoShape 14"/>
          <p:cNvSpPr>
            <a:spLocks/>
          </p:cNvSpPr>
          <p:nvPr/>
        </p:nvSpPr>
        <p:spPr>
          <a:xfrm>
            <a:off x="6243905" y="1970945"/>
            <a:ext cx="22777" cy="5892007"/>
          </a:xfrm>
          <a:prstGeom prst="line">
            <a:avLst/>
          </a:prstGeom>
          <a:ln w="38100" cap="rnd">
            <a:solidFill>
              <a:srgbClr val="000000">
                <a:alpha val="4706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5" name="AutoShape 15"/>
          <p:cNvSpPr>
            <a:spLocks/>
          </p:cNvSpPr>
          <p:nvPr/>
        </p:nvSpPr>
        <p:spPr>
          <a:xfrm>
            <a:off x="11471570" y="1970945"/>
            <a:ext cx="22777" cy="5892007"/>
          </a:xfrm>
          <a:prstGeom prst="line">
            <a:avLst/>
          </a:prstGeom>
          <a:ln w="38100" cap="rnd">
            <a:solidFill>
              <a:srgbClr val="000000">
                <a:alpha val="4706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>
            <a:spLocks/>
          </p:cNvSpPr>
          <p:nvPr/>
        </p:nvSpPr>
        <p:spPr>
          <a:xfrm>
            <a:off x="-205084" y="498992"/>
            <a:ext cx="18493084" cy="871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45"/>
              </a:lnSpc>
            </a:pPr>
            <a:r>
              <a:rPr lang="en-US" sz="7100" dirty="0">
                <a:solidFill>
                  <a:srgbClr val="FFFFFF"/>
                </a:solidFill>
                <a:latin typeface="Segoe UI Black" panose="020B0A02040204020203" pitchFamily="34" charset="0"/>
              </a:rPr>
              <a:t>TEACHER BENEFITS</a:t>
            </a:r>
            <a:endParaRPr lang="en-US" sz="7100" dirty="0">
              <a:solidFill>
                <a:srgbClr val="FFFFFF"/>
              </a:solidFill>
              <a:latin typeface="Segoe Pro Black" panose="020F0502020204030204" pitchFamily="34" charset="0"/>
            </a:endParaRPr>
          </a:p>
        </p:txBody>
      </p:sp>
      <p:sp>
        <p:nvSpPr>
          <p:cNvPr id="18" name="Freeform 18"/>
          <p:cNvSpPr>
            <a:spLocks/>
          </p:cNvSpPr>
          <p:nvPr/>
        </p:nvSpPr>
        <p:spPr>
          <a:xfrm>
            <a:off x="16543415" y="337067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9" name="Group 19"/>
          <p:cNvGrpSpPr>
            <a:grpSpLocks/>
          </p:cNvGrpSpPr>
          <p:nvPr/>
        </p:nvGrpSpPr>
        <p:grpSpPr>
          <a:xfrm>
            <a:off x="14772857" y="9517652"/>
            <a:ext cx="3515143" cy="769348"/>
            <a:chOff x="0" y="0"/>
            <a:chExt cx="925799" cy="202627"/>
          </a:xfrm>
        </p:grpSpPr>
        <p:sp>
          <p:nvSpPr>
            <p:cNvPr id="20" name="Freeform 20"/>
            <p:cNvSpPr>
              <a:spLocks/>
            </p:cNvSpPr>
            <p:nvPr/>
          </p:nvSpPr>
          <p:spPr>
            <a:xfrm>
              <a:off x="0" y="0"/>
              <a:ext cx="925799" cy="202627"/>
            </a:xfrm>
            <a:custGeom>
              <a:avLst/>
              <a:gdLst/>
              <a:ahLst/>
              <a:cxnLst/>
              <a:rect l="l" t="t" r="r" b="b"/>
              <a:pathLst>
                <a:path w="925799" h="202627">
                  <a:moveTo>
                    <a:pt x="0" y="0"/>
                  </a:moveTo>
                  <a:lnTo>
                    <a:pt x="925799" y="0"/>
                  </a:lnTo>
                  <a:lnTo>
                    <a:pt x="925799" y="202627"/>
                  </a:lnTo>
                  <a:lnTo>
                    <a:pt x="0" y="202627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>
              <a:spLocks/>
            </p:cNvSpPr>
            <p:nvPr/>
          </p:nvSpPr>
          <p:spPr>
            <a:xfrm>
              <a:off x="0" y="-19050"/>
              <a:ext cx="925799" cy="221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3"/>
                </a:lnSpc>
              </a:pPr>
              <a:endParaRPr/>
            </a:p>
          </p:txBody>
        </p:sp>
      </p:grpSp>
      <p:sp>
        <p:nvSpPr>
          <p:cNvPr id="22" name="Freeform 22"/>
          <p:cNvSpPr>
            <a:spLocks/>
          </p:cNvSpPr>
          <p:nvPr/>
        </p:nvSpPr>
        <p:spPr>
          <a:xfrm rot="20646486">
            <a:off x="7553981" y="2293677"/>
            <a:ext cx="891080" cy="809769"/>
          </a:xfrm>
          <a:custGeom>
            <a:avLst/>
            <a:gdLst/>
            <a:ahLst/>
            <a:cxnLst/>
            <a:rect l="l" t="t" r="r" b="b"/>
            <a:pathLst>
              <a:path w="891080" h="809769">
                <a:moveTo>
                  <a:pt x="0" y="0"/>
                </a:moveTo>
                <a:lnTo>
                  <a:pt x="891079" y="0"/>
                </a:lnTo>
                <a:lnTo>
                  <a:pt x="891079" y="809769"/>
                </a:lnTo>
                <a:lnTo>
                  <a:pt x="0" y="8097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6" name="Group 26"/>
          <p:cNvGrpSpPr>
            <a:grpSpLocks/>
          </p:cNvGrpSpPr>
          <p:nvPr/>
        </p:nvGrpSpPr>
        <p:grpSpPr>
          <a:xfrm>
            <a:off x="1140362" y="8221332"/>
            <a:ext cx="13190528" cy="1754852"/>
            <a:chOff x="0" y="0"/>
            <a:chExt cx="3474048" cy="462183"/>
          </a:xfrm>
        </p:grpSpPr>
        <p:sp>
          <p:nvSpPr>
            <p:cNvPr id="27" name="Freeform 27"/>
            <p:cNvSpPr>
              <a:spLocks/>
            </p:cNvSpPr>
            <p:nvPr/>
          </p:nvSpPr>
          <p:spPr>
            <a:xfrm>
              <a:off x="0" y="0"/>
              <a:ext cx="3474048" cy="462183"/>
            </a:xfrm>
            <a:custGeom>
              <a:avLst/>
              <a:gdLst/>
              <a:ahLst/>
              <a:cxnLst/>
              <a:rect l="l" t="t" r="r" b="b"/>
              <a:pathLst>
                <a:path w="3474048" h="462183">
                  <a:moveTo>
                    <a:pt x="29933" y="0"/>
                  </a:moveTo>
                  <a:lnTo>
                    <a:pt x="3444115" y="0"/>
                  </a:lnTo>
                  <a:cubicBezTo>
                    <a:pt x="3452054" y="0"/>
                    <a:pt x="3459668" y="3154"/>
                    <a:pt x="3465281" y="8767"/>
                  </a:cubicBezTo>
                  <a:cubicBezTo>
                    <a:pt x="3470895" y="14381"/>
                    <a:pt x="3474048" y="21995"/>
                    <a:pt x="3474048" y="29933"/>
                  </a:cubicBezTo>
                  <a:lnTo>
                    <a:pt x="3474048" y="432250"/>
                  </a:lnTo>
                  <a:cubicBezTo>
                    <a:pt x="3474048" y="440189"/>
                    <a:pt x="3470895" y="447802"/>
                    <a:pt x="3465281" y="453416"/>
                  </a:cubicBezTo>
                  <a:cubicBezTo>
                    <a:pt x="3459668" y="459029"/>
                    <a:pt x="3452054" y="462183"/>
                    <a:pt x="3444115" y="462183"/>
                  </a:cubicBezTo>
                  <a:lnTo>
                    <a:pt x="29933" y="462183"/>
                  </a:lnTo>
                  <a:cubicBezTo>
                    <a:pt x="21995" y="462183"/>
                    <a:pt x="14381" y="459029"/>
                    <a:pt x="8767" y="453416"/>
                  </a:cubicBezTo>
                  <a:cubicBezTo>
                    <a:pt x="3154" y="447802"/>
                    <a:pt x="0" y="440189"/>
                    <a:pt x="0" y="432250"/>
                  </a:cubicBezTo>
                  <a:lnTo>
                    <a:pt x="0" y="29933"/>
                  </a:lnTo>
                  <a:cubicBezTo>
                    <a:pt x="0" y="21995"/>
                    <a:pt x="3154" y="14381"/>
                    <a:pt x="8767" y="8767"/>
                  </a:cubicBezTo>
                  <a:cubicBezTo>
                    <a:pt x="14381" y="3154"/>
                    <a:pt x="21995" y="0"/>
                    <a:pt x="29933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28"/>
            <p:cNvSpPr txBox="1">
              <a:spLocks/>
            </p:cNvSpPr>
            <p:nvPr/>
          </p:nvSpPr>
          <p:spPr>
            <a:xfrm>
              <a:off x="0" y="-57150"/>
              <a:ext cx="3474048" cy="5193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2"/>
                </a:lnSpc>
              </a:pPr>
              <a:endParaRPr/>
            </a:p>
          </p:txBody>
        </p:sp>
      </p:grpSp>
      <p:sp>
        <p:nvSpPr>
          <p:cNvPr id="29" name="TextBox 29"/>
          <p:cNvSpPr txBox="1">
            <a:spLocks/>
          </p:cNvSpPr>
          <p:nvPr/>
        </p:nvSpPr>
        <p:spPr>
          <a:xfrm>
            <a:off x="11416114" y="7008609"/>
            <a:ext cx="6095400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6"/>
              </a:lnSpc>
            </a:pPr>
            <a:r>
              <a:rPr lang="en-US" sz="3600" dirty="0">
                <a:solidFill>
                  <a:srgbClr val="FFFFFF"/>
                </a:solidFill>
                <a:latin typeface="Segoe UI Black" panose="020B0A02040204020203" pitchFamily="34" charset="0"/>
              </a:rPr>
              <a:t>PROFESSIONAL COMMUNITY</a:t>
            </a:r>
            <a:endParaRPr lang="en-US" dirty="0"/>
          </a:p>
        </p:txBody>
      </p:sp>
      <p:sp>
        <p:nvSpPr>
          <p:cNvPr id="30" name="TextBox 30"/>
          <p:cNvSpPr txBox="1">
            <a:spLocks/>
          </p:cNvSpPr>
          <p:nvPr/>
        </p:nvSpPr>
        <p:spPr>
          <a:xfrm>
            <a:off x="6684415" y="7008609"/>
            <a:ext cx="4919169" cy="512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6"/>
              </a:lnSpc>
            </a:pPr>
            <a:r>
              <a:rPr lang="en-US" sz="3600" dirty="0">
                <a:solidFill>
                  <a:srgbClr val="FFFFFF"/>
                </a:solidFill>
                <a:latin typeface="Segoe UI Black" panose="020B0A02040204020203" pitchFamily="34" charset="0"/>
              </a:rPr>
              <a:t>TECHNICAL SUPPORT</a:t>
            </a:r>
          </a:p>
        </p:txBody>
      </p:sp>
      <p:sp>
        <p:nvSpPr>
          <p:cNvPr id="31" name="TextBox 31"/>
          <p:cNvSpPr txBox="1">
            <a:spLocks/>
          </p:cNvSpPr>
          <p:nvPr/>
        </p:nvSpPr>
        <p:spPr>
          <a:xfrm>
            <a:off x="1826013" y="7008609"/>
            <a:ext cx="4919169" cy="517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6"/>
              </a:lnSpc>
            </a:pPr>
            <a:r>
              <a:rPr lang="en-US" sz="3600" dirty="0">
                <a:solidFill>
                  <a:srgbClr val="FFFFFF"/>
                </a:solidFill>
                <a:latin typeface="Segoe UI Black" panose="020B0A02040204020203" pitchFamily="34" charset="0"/>
              </a:rPr>
              <a:t>TRAINING</a:t>
            </a:r>
          </a:p>
        </p:txBody>
      </p:sp>
      <p:sp>
        <p:nvSpPr>
          <p:cNvPr id="32" name="TextBox 32"/>
          <p:cNvSpPr txBox="1">
            <a:spLocks/>
          </p:cNvSpPr>
          <p:nvPr/>
        </p:nvSpPr>
        <p:spPr>
          <a:xfrm>
            <a:off x="1826013" y="8345167"/>
            <a:ext cx="12196000" cy="144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37"/>
              </a:lnSpc>
            </a:pPr>
            <a:r>
              <a:rPr lang="en-US" sz="2600" dirty="0">
                <a:solidFill>
                  <a:srgbClr val="FFFFFF"/>
                </a:solidFill>
                <a:latin typeface="Segoe UI Black" panose="020B0A02040204020203" pitchFamily="34" charset="0"/>
              </a:rPr>
              <a:t>ABE teachers are part of a global community with opportunities for high-quality professional learning  and leadership, access to Amgen staff and industry partners, and connections to ABE teachers globally.</a:t>
            </a:r>
          </a:p>
        </p:txBody>
      </p:sp>
      <p:pic>
        <p:nvPicPr>
          <p:cNvPr id="33" name="Graphic 32" descr="Teacher outline">
            <a:extLst>
              <a:ext uri="{FF2B5EF4-FFF2-40B4-BE49-F238E27FC236}">
                <a16:creationId xmlns:a16="http://schemas.microsoft.com/office/drawing/2014/main" id="{A1B4E70B-C9B3-E824-0759-89F02D50FD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661557" y="2253343"/>
            <a:ext cx="914400" cy="914400"/>
          </a:xfrm>
          <a:prstGeom prst="rect">
            <a:avLst/>
          </a:prstGeom>
        </p:spPr>
      </p:pic>
      <p:pic>
        <p:nvPicPr>
          <p:cNvPr id="34" name="Graphic 33" descr="Group of men with solid fill">
            <a:extLst>
              <a:ext uri="{FF2B5EF4-FFF2-40B4-BE49-F238E27FC236}">
                <a16:creationId xmlns:a16="http://schemas.microsoft.com/office/drawing/2014/main" id="{9BB4E222-6625-A5BD-2A9B-997EE27D83A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2344400" y="2237014"/>
            <a:ext cx="914400" cy="914400"/>
          </a:xfrm>
          <a:prstGeom prst="rect">
            <a:avLst/>
          </a:prstGeom>
        </p:spPr>
      </p:pic>
      <p:sp>
        <p:nvSpPr>
          <p:cNvPr id="4" name="Freeform 7">
            <a:extLst>
              <a:ext uri="{FF2B5EF4-FFF2-40B4-BE49-F238E27FC236}">
                <a16:creationId xmlns:a16="http://schemas.microsoft.com/office/drawing/2014/main" id="{551CFFE4-3C60-1803-9973-B410A81BCD53}"/>
              </a:ext>
            </a:extLst>
          </p:cNvPr>
          <p:cNvSpPr>
            <a:spLocks/>
          </p:cNvSpPr>
          <p:nvPr/>
        </p:nvSpPr>
        <p:spPr>
          <a:xfrm>
            <a:off x="4378366" y="1544969"/>
            <a:ext cx="9952524" cy="229998"/>
          </a:xfrm>
          <a:custGeom>
            <a:avLst/>
            <a:gdLst/>
            <a:ahLst/>
            <a:cxnLst/>
            <a:rect l="l" t="t" r="r" b="b"/>
            <a:pathLst>
              <a:path w="3945408" h="251520">
                <a:moveTo>
                  <a:pt x="0" y="0"/>
                </a:moveTo>
                <a:lnTo>
                  <a:pt x="3945409" y="0"/>
                </a:lnTo>
                <a:lnTo>
                  <a:pt x="3945409" y="251520"/>
                </a:lnTo>
                <a:lnTo>
                  <a:pt x="0" y="251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2015412"/>
            <a:ext cx="18288000" cy="7103745"/>
          </a:xfrm>
          <a:custGeom>
            <a:avLst/>
            <a:gdLst/>
            <a:ahLst/>
            <a:cxnLst/>
            <a:rect l="l" t="t" r="r" b="b"/>
            <a:pathLst>
              <a:path w="12192000" h="4735830">
                <a:moveTo>
                  <a:pt x="12191999" y="4735458"/>
                </a:moveTo>
                <a:lnTo>
                  <a:pt x="0" y="4735458"/>
                </a:lnTo>
                <a:lnTo>
                  <a:pt x="0" y="0"/>
                </a:lnTo>
                <a:lnTo>
                  <a:pt x="12191999" y="0"/>
                </a:lnTo>
                <a:lnTo>
                  <a:pt x="12191999" y="4735458"/>
                </a:lnTo>
                <a:close/>
              </a:path>
            </a:pathLst>
          </a:custGeom>
          <a:solidFill>
            <a:srgbClr val="E1E1E3"/>
          </a:solidFill>
        </p:spPr>
        <p:txBody>
          <a:bodyPr wrap="square" lIns="0" tIns="0" rIns="0" bIns="0" rtlCol="0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99302" y="758597"/>
            <a:ext cx="14366082" cy="818492"/>
          </a:xfrm>
          <a:prstGeom prst="rect">
            <a:avLst/>
          </a:prstGeom>
        </p:spPr>
        <p:txBody>
          <a:bodyPr vert="horz" wrap="square" lIns="0" tIns="21906" rIns="0" bIns="0" rtlCol="0">
            <a:spAutoFit/>
          </a:bodyPr>
          <a:lstStyle/>
          <a:p>
            <a:pPr marL="18098">
              <a:spcBef>
                <a:spcPts val="171"/>
              </a:spcBef>
            </a:pPr>
            <a:r>
              <a:rPr dirty="0"/>
              <a:t>AND</a:t>
            </a:r>
            <a:r>
              <a:rPr spc="-30" dirty="0"/>
              <a:t> </a:t>
            </a:r>
            <a:r>
              <a:rPr dirty="0"/>
              <a:t>THE</a:t>
            </a:r>
            <a:r>
              <a:rPr spc="-15" dirty="0"/>
              <a:t> STUDENTS</a:t>
            </a:r>
            <a:r>
              <a:rPr spc="-15" dirty="0">
                <a:latin typeface="Arial"/>
                <a:cs typeface="Arial"/>
              </a:rPr>
              <a:t>……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13482034" y="14559444"/>
            <a:ext cx="497204" cy="216406"/>
          </a:xfrm>
          <a:prstGeom prst="rect">
            <a:avLst/>
          </a:prstGeom>
        </p:spPr>
        <p:txBody>
          <a:bodyPr vert="horz" wrap="square" lIns="0" tIns="8573" rIns="0" bIns="0" rtlCol="0">
            <a:spAutoFit/>
          </a:bodyPr>
          <a:lstStyle/>
          <a:p>
            <a:pPr marL="57150" marR="0" lvl="0" indent="0" algn="l" defTabSz="1371600" rtl="0" eaLnBrk="1" fontAlgn="auto" latinLnBrk="0" hangingPunct="1">
              <a:lnSpc>
                <a:spcPct val="100000"/>
              </a:lnSpc>
              <a:spcBef>
                <a:spcPts val="68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350" b="1" i="0" u="none" strike="noStrike" kern="0" cap="none" spc="-38" normalizeH="0" baseline="0" noProof="0" dirty="0">
                <a:ln>
                  <a:noFill/>
                </a:ln>
                <a:solidFill>
                  <a:srgbClr val="716F7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5715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68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sz="1350" b="1" i="0" u="none" strike="noStrike" kern="0" cap="none" spc="-38" normalizeH="0" baseline="0" noProof="0" dirty="0">
              <a:ln>
                <a:noFill/>
              </a:ln>
              <a:solidFill>
                <a:srgbClr val="716F7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10158" y="2015768"/>
            <a:ext cx="12994958" cy="5766963"/>
          </a:xfrm>
          <a:prstGeom prst="rect">
            <a:avLst/>
          </a:prstGeom>
        </p:spPr>
        <p:txBody>
          <a:bodyPr vert="horz" wrap="square" lIns="0" tIns="133350" rIns="0" bIns="0" rtlCol="0">
            <a:spAutoFit/>
          </a:bodyPr>
          <a:lstStyle/>
          <a:p>
            <a:pPr marL="596265" marR="0" lvl="0" indent="-577215" algn="l" defTabSz="1371600" rtl="0" eaLnBrk="1" fontAlgn="auto" latinLnBrk="0" hangingPunct="1">
              <a:lnSpc>
                <a:spcPct val="100000"/>
              </a:lnSpc>
              <a:spcBef>
                <a:spcPts val="1050"/>
              </a:spcBef>
              <a:spcAft>
                <a:spcPts val="0"/>
              </a:spcAft>
              <a:buClrTx/>
              <a:buSzTx/>
              <a:buFontTx/>
              <a:buChar char="●"/>
              <a:tabLst>
                <a:tab pos="596265" algn="l"/>
              </a:tabLst>
              <a:defRPr/>
            </a:pP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Students</a:t>
            </a:r>
            <a:r>
              <a:rPr kumimoji="0" sz="4800" b="1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gain:</a:t>
            </a:r>
            <a:endParaRPr kumimoji="0" sz="4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706755" marR="0" lvl="0" indent="0" algn="l" defTabSz="13716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o</a:t>
            </a:r>
            <a:r>
              <a:rPr kumimoji="0" sz="4800" b="1" i="0" u="none" strike="noStrike" kern="0" cap="none" spc="-191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understanding</a:t>
            </a:r>
            <a:r>
              <a:rPr kumimoji="0" sz="480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of</a:t>
            </a: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key</a:t>
            </a: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biology</a:t>
            </a: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concepts,</a:t>
            </a:r>
            <a:endParaRPr kumimoji="0" sz="4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196340" marR="481965" lvl="0" indent="-489585" algn="l" defTabSz="13716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o</a:t>
            </a:r>
            <a:r>
              <a:rPr kumimoji="0" sz="4800" b="1" i="0" u="none" strike="noStrike" kern="0" cap="none" spc="-191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knowledge</a:t>
            </a:r>
            <a:r>
              <a:rPr kumimoji="0" sz="480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of</a:t>
            </a:r>
            <a:r>
              <a:rPr kumimoji="0" sz="4800" b="1" i="0" u="none" strike="noStrike" kern="0" cap="none" spc="-2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real-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world</a:t>
            </a:r>
            <a:r>
              <a:rPr kumimoji="0" sz="4800" b="1" i="0" u="none" strike="noStrike" kern="0" cap="none" spc="-2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biotechnology applications,</a:t>
            </a:r>
            <a:endParaRPr kumimoji="0" sz="4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196340" marR="7620" lvl="0" indent="-489585" algn="l" defTabSz="13716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o</a:t>
            </a:r>
            <a:r>
              <a:rPr kumimoji="0" sz="4800" b="1" i="0" u="none" strike="noStrike" kern="0" cap="none" spc="-191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awareness</a:t>
            </a:r>
            <a:r>
              <a:rPr kumimoji="0" sz="480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of</a:t>
            </a:r>
            <a:r>
              <a:rPr kumimoji="0" sz="4800" b="1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biotechnology</a:t>
            </a: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and</a:t>
            </a:r>
            <a:r>
              <a:rPr kumimoji="0" sz="4800" b="1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biotech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careers,</a:t>
            </a:r>
            <a:r>
              <a:rPr kumimoji="0" sz="480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and</a:t>
            </a:r>
            <a:endParaRPr kumimoji="0" sz="4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706755" marR="0" lvl="0" indent="0" algn="l" defTabSz="13716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o</a:t>
            </a:r>
            <a:r>
              <a:rPr kumimoji="0" sz="4800" b="1" i="0" u="none" strike="noStrike" kern="0" cap="none" spc="-191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urier New"/>
                <a:ea typeface="+mn-ea"/>
                <a:cs typeface="Courier New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interest</a:t>
            </a:r>
            <a:r>
              <a:rPr kumimoji="0" sz="4800" b="1" i="0" u="none" strike="noStrike" kern="0" cap="none" spc="-5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in</a:t>
            </a:r>
            <a:r>
              <a:rPr kumimoji="0" sz="480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biotechnology</a:t>
            </a:r>
            <a:r>
              <a:rPr kumimoji="0" sz="480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and</a:t>
            </a:r>
            <a:r>
              <a:rPr kumimoji="0" sz="48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8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science.</a:t>
            </a:r>
            <a:endParaRPr kumimoji="0" sz="4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53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4751050" y="5095875"/>
            <a:ext cx="10287000" cy="0"/>
          </a:xfrm>
          <a:prstGeom prst="line">
            <a:avLst/>
          </a:prstGeom>
          <a:ln w="952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reeform 3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144000" y="0"/>
            <a:ext cx="9144000" cy="10287000"/>
          </a:xfrm>
          <a:custGeom>
            <a:avLst/>
            <a:gdLst/>
            <a:ahLst/>
            <a:cxnLst/>
            <a:rect l="l" t="t" r="r" b="b"/>
            <a:pathLst>
              <a:path w="9144000" h="10287000">
                <a:moveTo>
                  <a:pt x="0" y="0"/>
                </a:moveTo>
                <a:lnTo>
                  <a:pt x="9144000" y="0"/>
                </a:lnTo>
                <a:lnTo>
                  <a:pt x="9144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7970" r="-12029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reeform 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99449" y="9006780"/>
            <a:ext cx="3945408" cy="251520"/>
          </a:xfrm>
          <a:custGeom>
            <a:avLst/>
            <a:gdLst/>
            <a:ahLst/>
            <a:cxnLst/>
            <a:rect l="l" t="t" r="r" b="b"/>
            <a:pathLst>
              <a:path w="3945408" h="251520">
                <a:moveTo>
                  <a:pt x="0" y="0"/>
                </a:moveTo>
                <a:lnTo>
                  <a:pt x="3945409" y="0"/>
                </a:lnTo>
                <a:lnTo>
                  <a:pt x="3945409" y="251520"/>
                </a:lnTo>
                <a:lnTo>
                  <a:pt x="0" y="251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5" name="Group 5"/>
          <p:cNvGrpSpPr>
            <a:grpSpLocks noGrp="1" noUngrp="1" noRot="1" noMove="1" noResize="1"/>
          </p:cNvGrpSpPr>
          <p:nvPr/>
        </p:nvGrpSpPr>
        <p:grpSpPr>
          <a:xfrm>
            <a:off x="8402007" y="4426355"/>
            <a:ext cx="1434289" cy="1434289"/>
            <a:chOff x="0" y="0"/>
            <a:chExt cx="6350000" cy="6350000"/>
          </a:xfrm>
        </p:grpSpPr>
        <p:sp>
          <p:nvSpPr>
            <p:cNvPr id="6" name="Freeform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Freeform 7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99449" y="2134003"/>
            <a:ext cx="3945408" cy="251520"/>
          </a:xfrm>
          <a:custGeom>
            <a:avLst/>
            <a:gdLst/>
            <a:ahLst/>
            <a:cxnLst/>
            <a:rect l="l" t="t" r="r" b="b"/>
            <a:pathLst>
              <a:path w="3945408" h="251520">
                <a:moveTo>
                  <a:pt x="0" y="0"/>
                </a:moveTo>
                <a:lnTo>
                  <a:pt x="3945409" y="0"/>
                </a:lnTo>
                <a:lnTo>
                  <a:pt x="3945409" y="251520"/>
                </a:lnTo>
                <a:lnTo>
                  <a:pt x="0" y="251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Box 8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99449" y="2699179"/>
            <a:ext cx="7334114" cy="5863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968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Program sites include staff with both the scientific and science education knowledge necessary for successful implementation of the ABE program.</a:t>
            </a:r>
          </a:p>
          <a:p>
            <a:pPr marL="0" marR="0" lvl="0" indent="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9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Roles include:</a:t>
            </a:r>
          </a:p>
          <a:p>
            <a:pPr marL="640715" marR="0" lvl="1" indent="-32004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968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Site Director</a:t>
            </a:r>
          </a:p>
          <a:p>
            <a:pPr marL="640715" marR="0" lvl="1" indent="-32004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968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Site Liaison</a:t>
            </a:r>
          </a:p>
          <a:p>
            <a:pPr marL="640715" marR="0" lvl="1" indent="-32004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968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Site Coordinator</a:t>
            </a:r>
          </a:p>
          <a:p>
            <a:pPr marL="640715" marR="0" lvl="1" indent="-32004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968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Lab Technician</a:t>
            </a:r>
          </a:p>
          <a:p>
            <a:pPr marL="640715" marR="0" lvl="1" indent="-320040" algn="l" defTabSz="914400" rtl="0" eaLnBrk="1" fontAlgn="auto" latinLnBrk="0" hangingPunct="1">
              <a:lnSpc>
                <a:spcPts val="415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968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Site Ambassador</a:t>
            </a:r>
          </a:p>
        </p:txBody>
      </p:sp>
      <p:sp>
        <p:nvSpPr>
          <p:cNvPr id="9" name="Freeform 9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398628" y="85233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1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99449" y="1053241"/>
            <a:ext cx="7890817" cy="910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SITE STAFF</a:t>
            </a:r>
          </a:p>
        </p:txBody>
      </p:sp>
      <p:sp>
        <p:nvSpPr>
          <p:cNvPr id="11" name="Freeform 11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634838" y="4775193"/>
            <a:ext cx="968629" cy="679251"/>
          </a:xfrm>
          <a:custGeom>
            <a:avLst/>
            <a:gdLst/>
            <a:ahLst/>
            <a:cxnLst/>
            <a:rect l="l" t="t" r="r" b="b"/>
            <a:pathLst>
              <a:path w="968629" h="679251">
                <a:moveTo>
                  <a:pt x="0" y="0"/>
                </a:moveTo>
                <a:lnTo>
                  <a:pt x="968629" y="0"/>
                </a:lnTo>
                <a:lnTo>
                  <a:pt x="968629" y="679251"/>
                </a:lnTo>
                <a:lnTo>
                  <a:pt x="0" y="6792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4"/>
          <p:cNvSpPr txBox="1">
            <a:spLocks noGrp="1"/>
          </p:cNvSpPr>
          <p:nvPr>
            <p:ph type="body" idx="1"/>
          </p:nvPr>
        </p:nvSpPr>
        <p:spPr>
          <a:xfrm>
            <a:off x="281751" y="2060867"/>
            <a:ext cx="8519168" cy="62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68550" rIns="137138" bIns="68550" anchor="t" anchorCtr="0">
            <a:noAutofit/>
          </a:bodyPr>
          <a:lstStyle/>
          <a:p>
            <a:pPr marL="463529" indent="-463529">
              <a:spcBef>
                <a:spcPts val="0"/>
              </a:spcBef>
              <a:buSzPts val="2610"/>
            </a:pPr>
            <a:r>
              <a:rPr lang="en-US" b="1" dirty="0"/>
              <a:t>Doreen Osgood, PI, director, co-coordinator, liaison, and Diversity Ambassador</a:t>
            </a:r>
            <a:endParaRPr b="1" dirty="0"/>
          </a:p>
          <a:p>
            <a:pPr marL="463529" indent="-463529">
              <a:buSzPts val="2610"/>
            </a:pPr>
            <a:r>
              <a:rPr lang="en-US" b="1" dirty="0"/>
              <a:t>Arielle Chaves, co-coordinator and lead lab technician</a:t>
            </a:r>
            <a:endParaRPr b="1" dirty="0"/>
          </a:p>
          <a:p>
            <a:pPr marL="463529" indent="-463529">
              <a:buSzPts val="2610"/>
            </a:pPr>
            <a:r>
              <a:rPr lang="en-US" b="1" dirty="0"/>
              <a:t>Nathan Riley –Fall2025,Spring 2026, Fall 2026</a:t>
            </a:r>
          </a:p>
          <a:p>
            <a:pPr marL="463529" indent="-463529">
              <a:buSzPts val="2610"/>
            </a:pPr>
            <a:r>
              <a:rPr lang="en-US" b="1" dirty="0"/>
              <a:t>Emma </a:t>
            </a:r>
            <a:r>
              <a:rPr lang="en-US" b="1" dirty="0" err="1"/>
              <a:t>Pimer</a:t>
            </a:r>
            <a:r>
              <a:rPr lang="en-US" b="1" dirty="0"/>
              <a:t>-Summer 2026</a:t>
            </a:r>
          </a:p>
          <a:p>
            <a:pPr marL="463529" indent="-463529">
              <a:buSzPts val="2610"/>
            </a:pPr>
            <a:r>
              <a:rPr lang="en-US" b="1" dirty="0"/>
              <a:t>Alex Sucuqui-Summer 2026</a:t>
            </a:r>
          </a:p>
          <a:p>
            <a:pPr marL="463529" indent="-463529">
              <a:buSzPts val="2610"/>
            </a:pPr>
            <a:r>
              <a:rPr lang="en-US" b="1" dirty="0"/>
              <a:t>Alan Van Summer 2025; Fall 2025</a:t>
            </a:r>
          </a:p>
          <a:p>
            <a:pPr marL="463529" indent="-463529">
              <a:buSzPts val="2610"/>
            </a:pPr>
            <a:r>
              <a:rPr lang="en-US" b="1" dirty="0"/>
              <a:t>Visit our Instagram site: </a:t>
            </a:r>
            <a:r>
              <a:rPr lang="en-US" b="1" dirty="0" err="1"/>
              <a:t>Abe.rhodeisland</a:t>
            </a:r>
            <a:endParaRPr lang="en-US" b="1" dirty="0"/>
          </a:p>
          <a:p>
            <a:pPr marL="463529" indent="-463529">
              <a:buSzPts val="2610"/>
            </a:pPr>
            <a:r>
              <a:rPr lang="en-US" b="1" dirty="0"/>
              <a:t>RI site </a:t>
            </a:r>
            <a:r>
              <a:rPr lang="en-US" b="1" dirty="0" err="1"/>
              <a:t>Website:https</a:t>
            </a:r>
            <a:r>
              <a:rPr lang="en-US" b="1" dirty="0"/>
              <a:t>://amgenbiotechexperience.net/</a:t>
            </a:r>
            <a:r>
              <a:rPr lang="en-US" b="1" dirty="0" err="1"/>
              <a:t>rhodeisland</a:t>
            </a:r>
            <a:r>
              <a:rPr lang="en-US" b="1" dirty="0"/>
              <a:t>/</a:t>
            </a:r>
            <a:endParaRPr b="1" dirty="0"/>
          </a:p>
          <a:p>
            <a:pPr marL="463529" indent="-212097">
              <a:buSzPts val="2640"/>
              <a:buNone/>
            </a:pPr>
            <a:endParaRPr b="1" dirty="0"/>
          </a:p>
          <a:p>
            <a:pPr marL="0" indent="0">
              <a:buSzPts val="2640"/>
              <a:buNone/>
            </a:pPr>
            <a:endParaRPr dirty="0"/>
          </a:p>
          <a:p>
            <a:pPr marL="463529" indent="-212097">
              <a:buSzPts val="2640"/>
              <a:buNone/>
            </a:pPr>
            <a:endParaRPr dirty="0"/>
          </a:p>
        </p:txBody>
      </p:sp>
      <p:sp>
        <p:nvSpPr>
          <p:cNvPr id="469" name="Google Shape;469;p4"/>
          <p:cNvSpPr txBox="1">
            <a:spLocks noGrp="1"/>
          </p:cNvSpPr>
          <p:nvPr>
            <p:ph type="title"/>
          </p:nvPr>
        </p:nvSpPr>
        <p:spPr>
          <a:xfrm>
            <a:off x="281751" y="378046"/>
            <a:ext cx="16833564" cy="8155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68550" rIns="137138" bIns="68550" anchor="b" anchorCtr="0">
            <a:spAutoFit/>
          </a:bodyPr>
          <a:lstStyle/>
          <a:p>
            <a:pPr>
              <a:buSzPts val="3400"/>
            </a:pPr>
            <a:r>
              <a:rPr lang="en-US" b="1" dirty="0">
                <a:solidFill>
                  <a:srgbClr val="0062C3"/>
                </a:solidFill>
              </a:rPr>
              <a:t>RI ABE SITE OFFICE</a:t>
            </a:r>
            <a:endParaRPr b="1" dirty="0">
              <a:solidFill>
                <a:srgbClr val="0062C3"/>
              </a:solidFill>
            </a:endParaRPr>
          </a:p>
        </p:txBody>
      </p:sp>
      <p:pic>
        <p:nvPicPr>
          <p:cNvPr id="4" name="Picture 3" descr="A group of people standing together&#10;&#10;AI-generated content may be incorrect.">
            <a:extLst>
              <a:ext uri="{FF2B5EF4-FFF2-40B4-BE49-F238E27FC236}">
                <a16:creationId xmlns:a16="http://schemas.microsoft.com/office/drawing/2014/main" id="{5DE2EDF4-1FD4-1F2B-28D9-F16C07E701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7120" y="2202534"/>
            <a:ext cx="4165558" cy="39575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F74DD3-09E3-B0BB-4061-95773176FC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113"/>
          <a:stretch>
            <a:fillRect/>
          </a:stretch>
        </p:blipFill>
        <p:spPr>
          <a:xfrm>
            <a:off x="13206242" y="6172400"/>
            <a:ext cx="4946436" cy="30749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C0B03F-38D6-9626-ED81-0903696F28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6069" y="5474105"/>
            <a:ext cx="3460173" cy="39575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8EDCEF-F849-50B9-64E2-532605CF3A9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94"/>
          <a:stretch>
            <a:fillRect/>
          </a:stretch>
        </p:blipFill>
        <p:spPr>
          <a:xfrm rot="5400000">
            <a:off x="9892954" y="1654996"/>
            <a:ext cx="3773263" cy="458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03959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11"/>
          <p:cNvSpPr txBox="1">
            <a:spLocks noGrp="1"/>
          </p:cNvSpPr>
          <p:nvPr>
            <p:ph type="title"/>
          </p:nvPr>
        </p:nvSpPr>
        <p:spPr>
          <a:xfrm>
            <a:off x="727076" y="1193593"/>
            <a:ext cx="16833564" cy="6717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68550" rIns="137138" bIns="68550" anchor="b" anchorCtr="0">
            <a:spAutoFit/>
          </a:bodyPr>
          <a:lstStyle/>
          <a:p>
            <a:pPr>
              <a:buSzPts val="3400"/>
            </a:pPr>
            <a:r>
              <a:rPr lang="en-US" dirty="0"/>
              <a:t>RI ABE: 2008 TO CURRENT</a:t>
            </a:r>
            <a:endParaRPr dirty="0"/>
          </a:p>
        </p:txBody>
      </p:sp>
      <p:sp>
        <p:nvSpPr>
          <p:cNvPr id="522" name="Google Shape;522;p11"/>
          <p:cNvSpPr txBox="1">
            <a:spLocks noGrp="1"/>
          </p:cNvSpPr>
          <p:nvPr>
            <p:ph type="body" idx="4294967295"/>
          </p:nvPr>
        </p:nvSpPr>
        <p:spPr>
          <a:xfrm>
            <a:off x="595812" y="2099072"/>
            <a:ext cx="6155310" cy="6088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68550" rIns="137138" bIns="68550" anchor="t" anchorCtr="0">
            <a:noAutofit/>
          </a:bodyPr>
          <a:lstStyle/>
          <a:p>
            <a:pPr marL="463529" indent="-463529">
              <a:spcBef>
                <a:spcPts val="0"/>
              </a:spcBef>
              <a:buSzPts val="2880"/>
            </a:pPr>
            <a:r>
              <a:rPr lang="en-US" sz="2800" dirty="0"/>
              <a:t>Schools involved</a:t>
            </a:r>
            <a:endParaRPr sz="2800" dirty="0"/>
          </a:p>
          <a:p>
            <a:pPr marL="914355" lvl="1" indent="-450827">
              <a:spcBef>
                <a:spcPts val="800"/>
              </a:spcBef>
              <a:buSzPts val="2880"/>
            </a:pPr>
            <a:r>
              <a:rPr lang="en-US" sz="2800" dirty="0"/>
              <a:t>RI</a:t>
            </a:r>
            <a:endParaRPr sz="2800" dirty="0"/>
          </a:p>
          <a:p>
            <a:pPr marL="914355" lvl="1" indent="-450827">
              <a:spcBef>
                <a:spcPts val="800"/>
              </a:spcBef>
              <a:buSzPts val="2880"/>
            </a:pPr>
            <a:r>
              <a:rPr lang="en-US" sz="2800" dirty="0"/>
              <a:t>CT</a:t>
            </a:r>
            <a:endParaRPr sz="2800" dirty="0"/>
          </a:p>
          <a:p>
            <a:pPr marL="914355" lvl="1" indent="-450827">
              <a:spcBef>
                <a:spcPts val="800"/>
              </a:spcBef>
              <a:buSzPts val="2880"/>
            </a:pPr>
            <a:r>
              <a:rPr lang="en-US" sz="2800" dirty="0"/>
              <a:t>MA</a:t>
            </a:r>
            <a:endParaRPr sz="2800" dirty="0"/>
          </a:p>
          <a:p>
            <a:pPr marL="463529" indent="-463529">
              <a:spcBef>
                <a:spcPts val="1200"/>
              </a:spcBef>
              <a:buSzPts val="2880"/>
            </a:pPr>
            <a:r>
              <a:rPr lang="en-US" sz="2800" dirty="0"/>
              <a:t>25 total schools: 20 participated 2023-2026</a:t>
            </a:r>
          </a:p>
          <a:p>
            <a:pPr marL="920729" lvl="1" indent="-463529">
              <a:spcBef>
                <a:spcPts val="1200"/>
              </a:spcBef>
              <a:buSzPts val="2880"/>
            </a:pPr>
            <a:r>
              <a:rPr lang="en-US" sz="2800" dirty="0"/>
              <a:t>-33 teachers participated in 2024-2025</a:t>
            </a:r>
          </a:p>
          <a:p>
            <a:pPr marL="920729" lvl="1" indent="-463529">
              <a:spcBef>
                <a:spcPts val="1200"/>
              </a:spcBef>
              <a:buSzPts val="2880"/>
            </a:pPr>
            <a:r>
              <a:rPr lang="en-US" sz="2800" dirty="0"/>
              <a:t>-30 teachers participated in 2025-2026</a:t>
            </a:r>
          </a:p>
          <a:p>
            <a:pPr marL="463529" indent="-463529">
              <a:spcBef>
                <a:spcPts val="1200"/>
              </a:spcBef>
              <a:buSzPts val="2880"/>
            </a:pPr>
            <a:r>
              <a:rPr lang="en-US" sz="2800" dirty="0"/>
              <a:t>79 total teachers (cumulative total since 2016)</a:t>
            </a:r>
            <a:endParaRPr sz="2800" dirty="0"/>
          </a:p>
          <a:p>
            <a:pPr marL="463529" indent="-463529">
              <a:spcBef>
                <a:spcPts val="1200"/>
              </a:spcBef>
              <a:buSzPts val="2880"/>
            </a:pPr>
            <a:r>
              <a:rPr lang="en-US" sz="2800" dirty="0"/>
              <a:t>~2000 students/year</a:t>
            </a:r>
            <a:endParaRPr sz="2800" dirty="0"/>
          </a:p>
          <a:p>
            <a:pPr marL="914355" lvl="1" indent="-222197">
              <a:spcBef>
                <a:spcPts val="800"/>
              </a:spcBef>
              <a:buNone/>
            </a:pPr>
            <a:endParaRPr dirty="0"/>
          </a:p>
          <a:p>
            <a:pPr marL="463529" indent="-212097">
              <a:spcBef>
                <a:spcPts val="1200"/>
              </a:spcBef>
              <a:buNone/>
            </a:pP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0793BD-032C-8B75-E39D-ADFCF2B341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7761" y="1"/>
            <a:ext cx="8740239" cy="9084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599581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/>
          </p:cNvSpPr>
          <p:nvPr/>
        </p:nvSpPr>
        <p:spPr>
          <a:xfrm rot="5400000">
            <a:off x="12551451" y="4502507"/>
            <a:ext cx="10260120" cy="1308868"/>
          </a:xfrm>
          <a:custGeom>
            <a:avLst/>
            <a:gdLst/>
            <a:ahLst/>
            <a:cxnLst/>
            <a:rect l="l" t="t" r="r" b="b"/>
            <a:pathLst>
              <a:path w="11101195" h="1265736">
                <a:moveTo>
                  <a:pt x="0" y="0"/>
                </a:moveTo>
                <a:lnTo>
                  <a:pt x="11101195" y="0"/>
                </a:lnTo>
                <a:lnTo>
                  <a:pt x="11101195" y="1265735"/>
                </a:lnTo>
                <a:lnTo>
                  <a:pt x="0" y="12657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5307" r="-26104" b="-77694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reeform 3"/>
          <p:cNvSpPr>
            <a:spLocks/>
          </p:cNvSpPr>
          <p:nvPr/>
        </p:nvSpPr>
        <p:spPr>
          <a:xfrm>
            <a:off x="2937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1257300" y="3399470"/>
            <a:ext cx="4092388" cy="4226619"/>
            <a:chOff x="0" y="0"/>
            <a:chExt cx="6350000" cy="6558280"/>
          </a:xfrm>
        </p:grpSpPr>
        <p:sp>
          <p:nvSpPr>
            <p:cNvPr id="5" name="Freeform 5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4"/>
              <a:stretch>
                <a:fillRect l="-13509" r="-24302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6498662" y="3399470"/>
            <a:ext cx="4092388" cy="4226619"/>
            <a:chOff x="0" y="0"/>
            <a:chExt cx="6350000" cy="6558280"/>
          </a:xfrm>
        </p:grpSpPr>
        <p:sp>
          <p:nvSpPr>
            <p:cNvPr id="8" name="Freeform 8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5"/>
              <a:stretch>
                <a:fillRect b="-29060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0" name="Group 10"/>
          <p:cNvGrpSpPr>
            <a:grpSpLocks/>
          </p:cNvGrpSpPr>
          <p:nvPr/>
        </p:nvGrpSpPr>
        <p:grpSpPr>
          <a:xfrm>
            <a:off x="6175193" y="7853779"/>
            <a:ext cx="4739327" cy="2163290"/>
            <a:chOff x="0" y="0"/>
            <a:chExt cx="3498991" cy="1845326"/>
          </a:xfrm>
        </p:grpSpPr>
        <p:sp>
          <p:nvSpPr>
            <p:cNvPr id="11" name="Freeform 11"/>
            <p:cNvSpPr>
              <a:spLocks/>
            </p:cNvSpPr>
            <p:nvPr/>
          </p:nvSpPr>
          <p:spPr>
            <a:xfrm>
              <a:off x="0" y="0"/>
              <a:ext cx="3498991" cy="1845326"/>
            </a:xfrm>
            <a:custGeom>
              <a:avLst/>
              <a:gdLst/>
              <a:ahLst/>
              <a:cxnLst/>
              <a:rect l="l" t="t" r="r" b="b"/>
              <a:pathLst>
                <a:path w="3498991" h="1845326">
                  <a:moveTo>
                    <a:pt x="3374530" y="1845326"/>
                  </a:moveTo>
                  <a:lnTo>
                    <a:pt x="124460" y="1845326"/>
                  </a:lnTo>
                  <a:cubicBezTo>
                    <a:pt x="55880" y="1845326"/>
                    <a:pt x="0" y="1789446"/>
                    <a:pt x="0" y="1720866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374530" y="0"/>
                  </a:lnTo>
                  <a:cubicBezTo>
                    <a:pt x="3443110" y="0"/>
                    <a:pt x="3498991" y="55880"/>
                    <a:pt x="3498991" y="124460"/>
                  </a:cubicBezTo>
                  <a:lnTo>
                    <a:pt x="3498991" y="1720866"/>
                  </a:lnTo>
                  <a:cubicBezTo>
                    <a:pt x="3498991" y="1789446"/>
                    <a:pt x="3443110" y="1845326"/>
                    <a:pt x="3374530" y="1845326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" name="TextBox 12"/>
          <p:cNvSpPr txBox="1">
            <a:spLocks/>
          </p:cNvSpPr>
          <p:nvPr/>
        </p:nvSpPr>
        <p:spPr>
          <a:xfrm>
            <a:off x="6336928" y="8145852"/>
            <a:ext cx="4415857" cy="1600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Develop lifelong engagement &amp; interest in STEM for student participants </a:t>
            </a:r>
          </a:p>
        </p:txBody>
      </p:sp>
      <p:grpSp>
        <p:nvGrpSpPr>
          <p:cNvPr id="13" name="Group 13"/>
          <p:cNvGrpSpPr>
            <a:grpSpLocks/>
          </p:cNvGrpSpPr>
          <p:nvPr/>
        </p:nvGrpSpPr>
        <p:grpSpPr>
          <a:xfrm>
            <a:off x="1257300" y="7858262"/>
            <a:ext cx="4092388" cy="2159421"/>
            <a:chOff x="0" y="0"/>
            <a:chExt cx="3021364" cy="1594276"/>
          </a:xfrm>
        </p:grpSpPr>
        <p:sp>
          <p:nvSpPr>
            <p:cNvPr id="14" name="Freeform 14"/>
            <p:cNvSpPr>
              <a:spLocks/>
            </p:cNvSpPr>
            <p:nvPr/>
          </p:nvSpPr>
          <p:spPr>
            <a:xfrm>
              <a:off x="0" y="0"/>
              <a:ext cx="3021364" cy="1594276"/>
            </a:xfrm>
            <a:custGeom>
              <a:avLst/>
              <a:gdLst/>
              <a:ahLst/>
              <a:cxnLst/>
              <a:rect l="l" t="t" r="r" b="b"/>
              <a:pathLst>
                <a:path w="3021364" h="1594276">
                  <a:moveTo>
                    <a:pt x="2896903" y="1594276"/>
                  </a:moveTo>
                  <a:lnTo>
                    <a:pt x="124460" y="1594276"/>
                  </a:lnTo>
                  <a:cubicBezTo>
                    <a:pt x="55880" y="1594276"/>
                    <a:pt x="0" y="1538396"/>
                    <a:pt x="0" y="1469816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896904" y="0"/>
                  </a:lnTo>
                  <a:cubicBezTo>
                    <a:pt x="2965484" y="0"/>
                    <a:pt x="3021364" y="55880"/>
                    <a:pt x="3021364" y="124460"/>
                  </a:cubicBezTo>
                  <a:lnTo>
                    <a:pt x="3021364" y="1469816"/>
                  </a:lnTo>
                  <a:cubicBezTo>
                    <a:pt x="3021364" y="1538396"/>
                    <a:pt x="2965484" y="1594276"/>
                    <a:pt x="2896904" y="1594276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5" name="TextBox 15"/>
          <p:cNvSpPr txBox="1">
            <a:spLocks/>
          </p:cNvSpPr>
          <p:nvPr/>
        </p:nvSpPr>
        <p:spPr>
          <a:xfrm>
            <a:off x="1564631" y="8108873"/>
            <a:ext cx="3467562" cy="1908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Increase teacher capacity to implement ABE curriculum effectively</a:t>
            </a:r>
          </a:p>
          <a:p>
            <a:pPr marL="0" marR="0" lvl="0" indent="0" algn="ctr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</p:txBody>
      </p:sp>
      <p:grpSp>
        <p:nvGrpSpPr>
          <p:cNvPr id="16" name="Group 16"/>
          <p:cNvGrpSpPr>
            <a:grpSpLocks/>
          </p:cNvGrpSpPr>
          <p:nvPr/>
        </p:nvGrpSpPr>
        <p:grpSpPr>
          <a:xfrm>
            <a:off x="16146964" y="661232"/>
            <a:ext cx="1459066" cy="1459066"/>
            <a:chOff x="0" y="0"/>
            <a:chExt cx="6350000" cy="6350000"/>
          </a:xfrm>
        </p:grpSpPr>
        <p:sp>
          <p:nvSpPr>
            <p:cNvPr id="17" name="Freeform 17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8" name="AutoShape 18"/>
          <p:cNvSpPr>
            <a:spLocks/>
          </p:cNvSpPr>
          <p:nvPr/>
        </p:nvSpPr>
        <p:spPr>
          <a:xfrm flipV="1">
            <a:off x="3749542" y="1652603"/>
            <a:ext cx="10149840" cy="256032"/>
          </a:xfrm>
          <a:prstGeom prst="rect">
            <a:avLst/>
          </a:prstGeom>
          <a:solidFill>
            <a:srgbClr val="7EE0DD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9"/>
          <p:cNvSpPr txBox="1">
            <a:spLocks/>
          </p:cNvSpPr>
          <p:nvPr/>
        </p:nvSpPr>
        <p:spPr>
          <a:xfrm>
            <a:off x="3674453" y="613607"/>
            <a:ext cx="11160140" cy="914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COMMUNITY OF PRACTICE</a:t>
            </a:r>
          </a:p>
        </p:txBody>
      </p:sp>
      <p:sp>
        <p:nvSpPr>
          <p:cNvPr id="20" name="Freeform 20"/>
          <p:cNvSpPr>
            <a:spLocks/>
          </p:cNvSpPr>
          <p:nvPr/>
        </p:nvSpPr>
        <p:spPr>
          <a:xfrm>
            <a:off x="16360367" y="933105"/>
            <a:ext cx="1032260" cy="904518"/>
          </a:xfrm>
          <a:custGeom>
            <a:avLst/>
            <a:gdLst/>
            <a:ahLst/>
            <a:cxnLst/>
            <a:rect l="l" t="t" r="r" b="b"/>
            <a:pathLst>
              <a:path w="1032260" h="904518">
                <a:moveTo>
                  <a:pt x="0" y="0"/>
                </a:moveTo>
                <a:lnTo>
                  <a:pt x="1032260" y="0"/>
                </a:lnTo>
                <a:lnTo>
                  <a:pt x="1032260" y="904517"/>
                </a:lnTo>
                <a:lnTo>
                  <a:pt x="0" y="9045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1" name="Group 21"/>
          <p:cNvGrpSpPr>
            <a:grpSpLocks noChangeAspect="1"/>
          </p:cNvGrpSpPr>
          <p:nvPr/>
        </p:nvGrpSpPr>
        <p:grpSpPr>
          <a:xfrm>
            <a:off x="11581584" y="3406493"/>
            <a:ext cx="4085588" cy="4219596"/>
            <a:chOff x="0" y="0"/>
            <a:chExt cx="6350000" cy="6558280"/>
          </a:xfrm>
        </p:grpSpPr>
        <p:sp>
          <p:nvSpPr>
            <p:cNvPr id="22" name="Freeform 22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7"/>
              <a:stretch>
                <a:fillRect t="-14499" r="-29677" b="-5278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4" name="Group 24"/>
          <p:cNvGrpSpPr>
            <a:grpSpLocks/>
          </p:cNvGrpSpPr>
          <p:nvPr/>
        </p:nvGrpSpPr>
        <p:grpSpPr>
          <a:xfrm>
            <a:off x="11581584" y="7820162"/>
            <a:ext cx="4085588" cy="2159421"/>
            <a:chOff x="0" y="0"/>
            <a:chExt cx="3016343" cy="1594276"/>
          </a:xfrm>
        </p:grpSpPr>
        <p:sp>
          <p:nvSpPr>
            <p:cNvPr id="25" name="Freeform 25"/>
            <p:cNvSpPr>
              <a:spLocks/>
            </p:cNvSpPr>
            <p:nvPr/>
          </p:nvSpPr>
          <p:spPr>
            <a:xfrm>
              <a:off x="0" y="0"/>
              <a:ext cx="3016343" cy="1594276"/>
            </a:xfrm>
            <a:custGeom>
              <a:avLst/>
              <a:gdLst/>
              <a:ahLst/>
              <a:cxnLst/>
              <a:rect l="l" t="t" r="r" b="b"/>
              <a:pathLst>
                <a:path w="3016343" h="1594276">
                  <a:moveTo>
                    <a:pt x="2891883" y="1594276"/>
                  </a:moveTo>
                  <a:lnTo>
                    <a:pt x="124460" y="1594276"/>
                  </a:lnTo>
                  <a:cubicBezTo>
                    <a:pt x="55880" y="1594276"/>
                    <a:pt x="0" y="1538396"/>
                    <a:pt x="0" y="1469816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891883" y="0"/>
                  </a:lnTo>
                  <a:cubicBezTo>
                    <a:pt x="2960463" y="0"/>
                    <a:pt x="3016343" y="55880"/>
                    <a:pt x="3016343" y="124460"/>
                  </a:cubicBezTo>
                  <a:lnTo>
                    <a:pt x="3016343" y="1469816"/>
                  </a:lnTo>
                  <a:cubicBezTo>
                    <a:pt x="3016343" y="1538396"/>
                    <a:pt x="2960463" y="1594276"/>
                    <a:pt x="2891883" y="1594276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6" name="TextBox 26"/>
          <p:cNvSpPr txBox="1">
            <a:spLocks/>
          </p:cNvSpPr>
          <p:nvPr/>
        </p:nvSpPr>
        <p:spPr>
          <a:xfrm>
            <a:off x="11893478" y="8116917"/>
            <a:ext cx="3461800" cy="1600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Develop site capacity to support effective ABE implementation within schools</a:t>
            </a:r>
          </a:p>
        </p:txBody>
      </p:sp>
      <p:grpSp>
        <p:nvGrpSpPr>
          <p:cNvPr id="30" name="Group 26">
            <a:extLst>
              <a:ext uri="{FF2B5EF4-FFF2-40B4-BE49-F238E27FC236}">
                <a16:creationId xmlns:a16="http://schemas.microsoft.com/office/drawing/2014/main" id="{91C4ABBC-8A8C-0BCF-DD44-996DAF96F832}"/>
              </a:ext>
            </a:extLst>
          </p:cNvPr>
          <p:cNvGrpSpPr>
            <a:grpSpLocks/>
          </p:cNvGrpSpPr>
          <p:nvPr/>
        </p:nvGrpSpPr>
        <p:grpSpPr>
          <a:xfrm>
            <a:off x="3090240" y="1729239"/>
            <a:ext cx="11175952" cy="2133589"/>
            <a:chOff x="0" y="-57150"/>
            <a:chExt cx="3525654" cy="519333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F55E574E-8348-6CFF-662A-7221E753C033}"/>
                </a:ext>
              </a:extLst>
            </p:cNvPr>
            <p:cNvSpPr>
              <a:spLocks/>
            </p:cNvSpPr>
            <p:nvPr/>
          </p:nvSpPr>
          <p:spPr>
            <a:xfrm>
              <a:off x="73108" y="26695"/>
              <a:ext cx="3452546" cy="281561"/>
            </a:xfrm>
            <a:custGeom>
              <a:avLst/>
              <a:gdLst/>
              <a:ahLst/>
              <a:cxnLst/>
              <a:rect l="l" t="t" r="r" b="b"/>
              <a:pathLst>
                <a:path w="3474048" h="462183">
                  <a:moveTo>
                    <a:pt x="29933" y="0"/>
                  </a:moveTo>
                  <a:lnTo>
                    <a:pt x="3444115" y="0"/>
                  </a:lnTo>
                  <a:cubicBezTo>
                    <a:pt x="3452054" y="0"/>
                    <a:pt x="3459668" y="3154"/>
                    <a:pt x="3465281" y="8767"/>
                  </a:cubicBezTo>
                  <a:cubicBezTo>
                    <a:pt x="3470895" y="14381"/>
                    <a:pt x="3474048" y="21995"/>
                    <a:pt x="3474048" y="29933"/>
                  </a:cubicBezTo>
                  <a:lnTo>
                    <a:pt x="3474048" y="432250"/>
                  </a:lnTo>
                  <a:cubicBezTo>
                    <a:pt x="3474048" y="440189"/>
                    <a:pt x="3470895" y="447802"/>
                    <a:pt x="3465281" y="453416"/>
                  </a:cubicBezTo>
                  <a:cubicBezTo>
                    <a:pt x="3459668" y="459029"/>
                    <a:pt x="3452054" y="462183"/>
                    <a:pt x="3444115" y="462183"/>
                  </a:cubicBezTo>
                  <a:lnTo>
                    <a:pt x="29933" y="462183"/>
                  </a:lnTo>
                  <a:cubicBezTo>
                    <a:pt x="21995" y="462183"/>
                    <a:pt x="14381" y="459029"/>
                    <a:pt x="8767" y="453416"/>
                  </a:cubicBezTo>
                  <a:cubicBezTo>
                    <a:pt x="3154" y="447802"/>
                    <a:pt x="0" y="440189"/>
                    <a:pt x="0" y="432250"/>
                  </a:cubicBezTo>
                  <a:lnTo>
                    <a:pt x="0" y="29933"/>
                  </a:lnTo>
                  <a:cubicBezTo>
                    <a:pt x="0" y="21995"/>
                    <a:pt x="3154" y="14381"/>
                    <a:pt x="8767" y="8767"/>
                  </a:cubicBezTo>
                  <a:cubicBezTo>
                    <a:pt x="14381" y="3154"/>
                    <a:pt x="21995" y="0"/>
                    <a:pt x="29933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54C54B3-92C0-A109-A4C0-D729C75DD42A}"/>
                </a:ext>
              </a:extLst>
            </p:cNvPr>
            <p:cNvSpPr txBox="1">
              <a:spLocks/>
            </p:cNvSpPr>
            <p:nvPr/>
          </p:nvSpPr>
          <p:spPr>
            <a:xfrm>
              <a:off x="0" y="-57150"/>
              <a:ext cx="3474048" cy="5193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562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2" name="TextBox 32">
            <a:extLst>
              <a:ext uri="{FF2B5EF4-FFF2-40B4-BE49-F238E27FC236}">
                <a16:creationId xmlns:a16="http://schemas.microsoft.com/office/drawing/2014/main" id="{DEDDF160-2B57-D0C9-2D69-5383F5B4F75A}"/>
              </a:ext>
            </a:extLst>
          </p:cNvPr>
          <p:cNvSpPr txBox="1">
            <a:spLocks/>
          </p:cNvSpPr>
          <p:nvPr/>
        </p:nvSpPr>
        <p:spPr>
          <a:xfrm>
            <a:off x="2619199" y="2173008"/>
            <a:ext cx="12074605" cy="950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3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 program site staff engage in a global community of practice that helps them to: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0" y="0"/>
            <a:ext cx="7331607" cy="10287000"/>
            <a:chOff x="0" y="0"/>
            <a:chExt cx="9775476" cy="13716000"/>
          </a:xfrm>
        </p:grpSpPr>
        <p:pic>
          <p:nvPicPr>
            <p:cNvPr id="3" name="Picture 3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rcRect l="2486" r="2486"/>
            <a:stretch>
              <a:fillRect/>
            </a:stretch>
          </p:blipFill>
          <p:spPr>
            <a:xfrm>
              <a:off x="0" y="0"/>
              <a:ext cx="9775476" cy="13716000"/>
            </a:xfrm>
            <a:prstGeom prst="rect">
              <a:avLst/>
            </a:prstGeom>
          </p:spPr>
        </p:pic>
      </p:grpSp>
      <p:sp>
        <p:nvSpPr>
          <p:cNvPr id="4" name="AutoShape 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300635" y="1523927"/>
            <a:ext cx="5349489" cy="200373"/>
          </a:xfrm>
          <a:prstGeom prst="rect">
            <a:avLst/>
          </a:prstGeom>
          <a:solidFill>
            <a:srgbClr val="7EE0DD"/>
          </a:solidFill>
          <a:ln>
            <a:solidFill>
              <a:srgbClr val="7EE0DD"/>
            </a:solidFill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AutoShape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300635" y="9483121"/>
            <a:ext cx="8556643" cy="202061"/>
          </a:xfrm>
          <a:prstGeom prst="rect">
            <a:avLst/>
          </a:prstGeom>
          <a:solidFill>
            <a:srgbClr val="FF6720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reeform 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5243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7" name="Group 7"/>
          <p:cNvGrpSpPr>
            <a:grpSpLocks noGrp="1" noUngrp="1" noRot="1" noMove="1" noResize="1"/>
          </p:cNvGrpSpPr>
          <p:nvPr/>
        </p:nvGrpSpPr>
        <p:grpSpPr>
          <a:xfrm>
            <a:off x="6695492" y="1414486"/>
            <a:ext cx="1272230" cy="1272230"/>
            <a:chOff x="0" y="0"/>
            <a:chExt cx="6350000" cy="6350000"/>
          </a:xfrm>
        </p:grpSpPr>
        <p:sp>
          <p:nvSpPr>
            <p:cNvPr id="8" name="Freeform 8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Freeform 9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975154" y="1545929"/>
            <a:ext cx="865307" cy="952195"/>
          </a:xfrm>
          <a:custGeom>
            <a:avLst/>
            <a:gdLst/>
            <a:ahLst/>
            <a:cxnLst/>
            <a:rect l="l" t="t" r="r" b="b"/>
            <a:pathLst>
              <a:path w="865307" h="952195">
                <a:moveTo>
                  <a:pt x="0" y="0"/>
                </a:moveTo>
                <a:lnTo>
                  <a:pt x="865307" y="0"/>
                </a:lnTo>
                <a:lnTo>
                  <a:pt x="865307" y="952195"/>
                </a:lnTo>
                <a:lnTo>
                  <a:pt x="0" y="9521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1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300635" y="441126"/>
            <a:ext cx="7890817" cy="910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SITE EVALUATION</a:t>
            </a:r>
          </a:p>
        </p:txBody>
      </p: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300635" y="3103035"/>
            <a:ext cx="9210323" cy="5206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ABE program sites evaluate their activities to support continuous improvement. This may include:</a:t>
            </a:r>
          </a:p>
          <a:p>
            <a:pPr marL="603885" marR="0" lvl="0" indent="-302260" algn="l" defTabSz="914400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Evaluation of professional learning, curriculum implementation, &amp; program support 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Calibri"/>
            </a:endParaRPr>
          </a:p>
          <a:p>
            <a:pPr marL="603885" marR="0" lvl="0" indent="-30226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Evaluation of progress toward meeting equity goals 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Calibri"/>
            </a:endParaRPr>
          </a:p>
          <a:p>
            <a:pPr marL="603885" marR="0" lvl="0" indent="-30226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Evaluation studies to learn about teacher &amp; student outcomes</a:t>
            </a:r>
          </a:p>
          <a:p>
            <a:pPr marL="603885" marR="0" lvl="1" indent="-302260" algn="l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7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Segoe UI Semibold" panose="020B0702040204020203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>
          <a:xfrm>
            <a:off x="11492594" y="1496106"/>
            <a:ext cx="5752602" cy="3043111"/>
            <a:chOff x="0" y="0"/>
            <a:chExt cx="1439959" cy="761735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1439959" cy="761735"/>
            </a:xfrm>
            <a:custGeom>
              <a:avLst/>
              <a:gdLst/>
              <a:ahLst/>
              <a:cxnLst/>
              <a:rect l="l" t="t" r="r" b="b"/>
              <a:pathLst>
                <a:path w="1439959" h="761735">
                  <a:moveTo>
                    <a:pt x="52487" y="0"/>
                  </a:moveTo>
                  <a:lnTo>
                    <a:pt x="1387472" y="0"/>
                  </a:lnTo>
                  <a:cubicBezTo>
                    <a:pt x="1401393" y="0"/>
                    <a:pt x="1414743" y="5530"/>
                    <a:pt x="1424586" y="15373"/>
                  </a:cubicBezTo>
                  <a:cubicBezTo>
                    <a:pt x="1434429" y="25216"/>
                    <a:pt x="1439959" y="38566"/>
                    <a:pt x="1439959" y="52487"/>
                  </a:cubicBezTo>
                  <a:lnTo>
                    <a:pt x="1439959" y="709248"/>
                  </a:lnTo>
                  <a:cubicBezTo>
                    <a:pt x="1439959" y="738236"/>
                    <a:pt x="1416460" y="761735"/>
                    <a:pt x="1387472" y="761735"/>
                  </a:cubicBezTo>
                  <a:lnTo>
                    <a:pt x="52487" y="761735"/>
                  </a:lnTo>
                  <a:cubicBezTo>
                    <a:pt x="38566" y="761735"/>
                    <a:pt x="25216" y="756205"/>
                    <a:pt x="15373" y="746362"/>
                  </a:cubicBezTo>
                  <a:cubicBezTo>
                    <a:pt x="5530" y="736519"/>
                    <a:pt x="0" y="723168"/>
                    <a:pt x="0" y="709248"/>
                  </a:cubicBezTo>
                  <a:lnTo>
                    <a:pt x="0" y="52487"/>
                  </a:lnTo>
                  <a:cubicBezTo>
                    <a:pt x="0" y="38566"/>
                    <a:pt x="5530" y="25216"/>
                    <a:pt x="15373" y="15373"/>
                  </a:cubicBezTo>
                  <a:cubicBezTo>
                    <a:pt x="25216" y="5530"/>
                    <a:pt x="38566" y="0"/>
                    <a:pt x="5248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/>
            <p:cNvSpPr txBox="1">
              <a:spLocks/>
            </p:cNvSpPr>
            <p:nvPr/>
          </p:nvSpPr>
          <p:spPr>
            <a:xfrm>
              <a:off x="0" y="-9525"/>
              <a:ext cx="1439959" cy="7712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1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" name="Group 5"/>
          <p:cNvGrpSpPr>
            <a:grpSpLocks/>
          </p:cNvGrpSpPr>
          <p:nvPr/>
        </p:nvGrpSpPr>
        <p:grpSpPr>
          <a:xfrm>
            <a:off x="11735380" y="6950630"/>
            <a:ext cx="5752602" cy="3086153"/>
            <a:chOff x="0" y="0"/>
            <a:chExt cx="1439959" cy="772509"/>
          </a:xfrm>
        </p:grpSpPr>
        <p:sp>
          <p:nvSpPr>
            <p:cNvPr id="6" name="Freeform 6"/>
            <p:cNvSpPr>
              <a:spLocks/>
            </p:cNvSpPr>
            <p:nvPr/>
          </p:nvSpPr>
          <p:spPr>
            <a:xfrm>
              <a:off x="0" y="0"/>
              <a:ext cx="1439959" cy="772509"/>
            </a:xfrm>
            <a:custGeom>
              <a:avLst/>
              <a:gdLst/>
              <a:ahLst/>
              <a:cxnLst/>
              <a:rect l="l" t="t" r="r" b="b"/>
              <a:pathLst>
                <a:path w="1439959" h="772509">
                  <a:moveTo>
                    <a:pt x="52487" y="0"/>
                  </a:moveTo>
                  <a:lnTo>
                    <a:pt x="1387472" y="0"/>
                  </a:lnTo>
                  <a:cubicBezTo>
                    <a:pt x="1401393" y="0"/>
                    <a:pt x="1414743" y="5530"/>
                    <a:pt x="1424586" y="15373"/>
                  </a:cubicBezTo>
                  <a:cubicBezTo>
                    <a:pt x="1434429" y="25216"/>
                    <a:pt x="1439959" y="38566"/>
                    <a:pt x="1439959" y="52487"/>
                  </a:cubicBezTo>
                  <a:lnTo>
                    <a:pt x="1439959" y="720022"/>
                  </a:lnTo>
                  <a:cubicBezTo>
                    <a:pt x="1439959" y="749010"/>
                    <a:pt x="1416460" y="772509"/>
                    <a:pt x="1387472" y="772509"/>
                  </a:cubicBezTo>
                  <a:lnTo>
                    <a:pt x="52487" y="772509"/>
                  </a:lnTo>
                  <a:cubicBezTo>
                    <a:pt x="23499" y="772509"/>
                    <a:pt x="0" y="749010"/>
                    <a:pt x="0" y="720022"/>
                  </a:cubicBezTo>
                  <a:lnTo>
                    <a:pt x="0" y="52487"/>
                  </a:lnTo>
                  <a:cubicBezTo>
                    <a:pt x="0" y="38566"/>
                    <a:pt x="5530" y="25216"/>
                    <a:pt x="15373" y="15373"/>
                  </a:cubicBezTo>
                  <a:cubicBezTo>
                    <a:pt x="25216" y="5530"/>
                    <a:pt x="38566" y="0"/>
                    <a:pt x="5248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TextBox 7"/>
            <p:cNvSpPr txBox="1">
              <a:spLocks/>
            </p:cNvSpPr>
            <p:nvPr/>
          </p:nvSpPr>
          <p:spPr>
            <a:xfrm>
              <a:off x="0" y="-9525"/>
              <a:ext cx="1439959" cy="7820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1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7580218" y="3673430"/>
            <a:ext cx="4186029" cy="4186029"/>
            <a:chOff x="0" y="0"/>
            <a:chExt cx="812800" cy="812800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57175" cap="sq">
              <a:solidFill>
                <a:srgbClr val="7EE0D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TextBox 10"/>
            <p:cNvSpPr txBox="1">
              <a:spLocks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6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1" name="Group 11"/>
          <p:cNvGrpSpPr>
            <a:grpSpLocks/>
          </p:cNvGrpSpPr>
          <p:nvPr/>
        </p:nvGrpSpPr>
        <p:grpSpPr>
          <a:xfrm>
            <a:off x="7919613" y="4012825"/>
            <a:ext cx="3507238" cy="3507238"/>
            <a:chOff x="0" y="0"/>
            <a:chExt cx="812800" cy="812800"/>
          </a:xfrm>
        </p:grpSpPr>
        <p:sp>
          <p:nvSpPr>
            <p:cNvPr id="12" name="Freeform 12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TextBox 13"/>
            <p:cNvSpPr txBox="1">
              <a:spLocks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6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Group 14"/>
          <p:cNvGrpSpPr>
            <a:grpSpLocks/>
          </p:cNvGrpSpPr>
          <p:nvPr/>
        </p:nvGrpSpPr>
        <p:grpSpPr>
          <a:xfrm>
            <a:off x="1935631" y="1496106"/>
            <a:ext cx="5752602" cy="3085815"/>
            <a:chOff x="0" y="0"/>
            <a:chExt cx="1439959" cy="772424"/>
          </a:xfrm>
        </p:grpSpPr>
        <p:sp>
          <p:nvSpPr>
            <p:cNvPr id="15" name="Freeform 15"/>
            <p:cNvSpPr>
              <a:spLocks/>
            </p:cNvSpPr>
            <p:nvPr/>
          </p:nvSpPr>
          <p:spPr>
            <a:xfrm>
              <a:off x="0" y="0"/>
              <a:ext cx="1439959" cy="772424"/>
            </a:xfrm>
            <a:custGeom>
              <a:avLst/>
              <a:gdLst/>
              <a:ahLst/>
              <a:cxnLst/>
              <a:rect l="l" t="t" r="r" b="b"/>
              <a:pathLst>
                <a:path w="1439959" h="772424">
                  <a:moveTo>
                    <a:pt x="52487" y="0"/>
                  </a:moveTo>
                  <a:lnTo>
                    <a:pt x="1387472" y="0"/>
                  </a:lnTo>
                  <a:cubicBezTo>
                    <a:pt x="1401393" y="0"/>
                    <a:pt x="1414743" y="5530"/>
                    <a:pt x="1424586" y="15373"/>
                  </a:cubicBezTo>
                  <a:cubicBezTo>
                    <a:pt x="1434429" y="25216"/>
                    <a:pt x="1439959" y="38566"/>
                    <a:pt x="1439959" y="52487"/>
                  </a:cubicBezTo>
                  <a:lnTo>
                    <a:pt x="1439959" y="719937"/>
                  </a:lnTo>
                  <a:cubicBezTo>
                    <a:pt x="1439959" y="748925"/>
                    <a:pt x="1416460" y="772424"/>
                    <a:pt x="1387472" y="772424"/>
                  </a:cubicBezTo>
                  <a:lnTo>
                    <a:pt x="52487" y="772424"/>
                  </a:lnTo>
                  <a:cubicBezTo>
                    <a:pt x="38566" y="772424"/>
                    <a:pt x="25216" y="766894"/>
                    <a:pt x="15373" y="757051"/>
                  </a:cubicBezTo>
                  <a:cubicBezTo>
                    <a:pt x="5530" y="747208"/>
                    <a:pt x="0" y="733858"/>
                    <a:pt x="0" y="719937"/>
                  </a:cubicBezTo>
                  <a:lnTo>
                    <a:pt x="0" y="52487"/>
                  </a:lnTo>
                  <a:cubicBezTo>
                    <a:pt x="0" y="38566"/>
                    <a:pt x="5530" y="25216"/>
                    <a:pt x="15373" y="15373"/>
                  </a:cubicBezTo>
                  <a:cubicBezTo>
                    <a:pt x="25216" y="5530"/>
                    <a:pt x="38566" y="0"/>
                    <a:pt x="52487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TextBox 16"/>
            <p:cNvSpPr txBox="1">
              <a:spLocks/>
            </p:cNvSpPr>
            <p:nvPr/>
          </p:nvSpPr>
          <p:spPr>
            <a:xfrm>
              <a:off x="0" y="-9525"/>
              <a:ext cx="1439959" cy="7819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1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7" name="Group 17"/>
          <p:cNvGrpSpPr>
            <a:grpSpLocks/>
          </p:cNvGrpSpPr>
          <p:nvPr/>
        </p:nvGrpSpPr>
        <p:grpSpPr>
          <a:xfrm>
            <a:off x="1952770" y="6950630"/>
            <a:ext cx="5627448" cy="3086153"/>
            <a:chOff x="0" y="0"/>
            <a:chExt cx="1408631" cy="772509"/>
          </a:xfrm>
        </p:grpSpPr>
        <p:sp>
          <p:nvSpPr>
            <p:cNvPr id="18" name="Freeform 18"/>
            <p:cNvSpPr>
              <a:spLocks/>
            </p:cNvSpPr>
            <p:nvPr/>
          </p:nvSpPr>
          <p:spPr>
            <a:xfrm>
              <a:off x="0" y="0"/>
              <a:ext cx="1408631" cy="772509"/>
            </a:xfrm>
            <a:custGeom>
              <a:avLst/>
              <a:gdLst/>
              <a:ahLst/>
              <a:cxnLst/>
              <a:rect l="l" t="t" r="r" b="b"/>
              <a:pathLst>
                <a:path w="1408631" h="772509">
                  <a:moveTo>
                    <a:pt x="53654" y="0"/>
                  </a:moveTo>
                  <a:lnTo>
                    <a:pt x="1354977" y="0"/>
                  </a:lnTo>
                  <a:cubicBezTo>
                    <a:pt x="1369207" y="0"/>
                    <a:pt x="1382854" y="5653"/>
                    <a:pt x="1392917" y="15715"/>
                  </a:cubicBezTo>
                  <a:cubicBezTo>
                    <a:pt x="1402979" y="25777"/>
                    <a:pt x="1408631" y="39424"/>
                    <a:pt x="1408631" y="53654"/>
                  </a:cubicBezTo>
                  <a:lnTo>
                    <a:pt x="1408631" y="718855"/>
                  </a:lnTo>
                  <a:cubicBezTo>
                    <a:pt x="1408631" y="748487"/>
                    <a:pt x="1384610" y="772509"/>
                    <a:pt x="1354977" y="772509"/>
                  </a:cubicBezTo>
                  <a:lnTo>
                    <a:pt x="53654" y="772509"/>
                  </a:lnTo>
                  <a:cubicBezTo>
                    <a:pt x="24022" y="772509"/>
                    <a:pt x="0" y="748487"/>
                    <a:pt x="0" y="718855"/>
                  </a:cubicBezTo>
                  <a:lnTo>
                    <a:pt x="0" y="53654"/>
                  </a:lnTo>
                  <a:cubicBezTo>
                    <a:pt x="0" y="39424"/>
                    <a:pt x="5653" y="25777"/>
                    <a:pt x="15715" y="15715"/>
                  </a:cubicBezTo>
                  <a:cubicBezTo>
                    <a:pt x="25777" y="5653"/>
                    <a:pt x="39424" y="0"/>
                    <a:pt x="53654" y="0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9" name="TextBox 19"/>
            <p:cNvSpPr txBox="1">
              <a:spLocks/>
            </p:cNvSpPr>
            <p:nvPr/>
          </p:nvSpPr>
          <p:spPr>
            <a:xfrm>
              <a:off x="0" y="-9525"/>
              <a:ext cx="1408631" cy="7820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91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0" name="Group 20"/>
          <p:cNvGrpSpPr>
            <a:grpSpLocks noChangeAspect="1"/>
          </p:cNvGrpSpPr>
          <p:nvPr/>
        </p:nvGrpSpPr>
        <p:grpSpPr>
          <a:xfrm>
            <a:off x="1492967" y="1778707"/>
            <a:ext cx="2530498" cy="2520613"/>
            <a:chOff x="0" y="0"/>
            <a:chExt cx="6502400" cy="6477000"/>
          </a:xfrm>
        </p:grpSpPr>
        <p:sp>
          <p:nvSpPr>
            <p:cNvPr id="21" name="Freeform 21"/>
            <p:cNvSpPr>
              <a:spLocks/>
            </p:cNvSpPr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3"/>
              <a:stretch>
                <a:fillRect l="223" r="-49553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4" name="TextBox 24"/>
          <p:cNvSpPr txBox="1">
            <a:spLocks/>
          </p:cNvSpPr>
          <p:nvPr/>
        </p:nvSpPr>
        <p:spPr>
          <a:xfrm>
            <a:off x="11554501" y="2823085"/>
            <a:ext cx="4142648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77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SITE SUPPORT</a:t>
            </a:r>
          </a:p>
        </p:txBody>
      </p:sp>
      <p:sp>
        <p:nvSpPr>
          <p:cNvPr id="25" name="TextBox 25"/>
          <p:cNvSpPr txBox="1">
            <a:spLocks/>
          </p:cNvSpPr>
          <p:nvPr/>
        </p:nvSpPr>
        <p:spPr>
          <a:xfrm>
            <a:off x="12362106" y="8291835"/>
            <a:ext cx="4142648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77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SCALE</a:t>
            </a:r>
            <a:endParaRPr kumimoji="0" lang="en-US" sz="26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Black" panose="020B0A02040204020203" pitchFamily="34" charset="0"/>
              <a:ea typeface="+mn-ea"/>
              <a:cs typeface="+mn-cs"/>
            </a:endParaRPr>
          </a:p>
        </p:txBody>
      </p:sp>
      <p:sp>
        <p:nvSpPr>
          <p:cNvPr id="27" name="TextBox 27"/>
          <p:cNvSpPr txBox="1">
            <a:spLocks/>
          </p:cNvSpPr>
          <p:nvPr/>
        </p:nvSpPr>
        <p:spPr>
          <a:xfrm>
            <a:off x="3726378" y="8414353"/>
            <a:ext cx="4142648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77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INNOVATION</a:t>
            </a:r>
            <a:endParaRPr kumimoji="0" lang="en-US" sz="26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Black" panose="020B0A02040204020203" pitchFamily="34" charset="0"/>
              <a:ea typeface="+mn-ea"/>
              <a:cs typeface="+mn-cs"/>
            </a:endParaRPr>
          </a:p>
        </p:txBody>
      </p:sp>
      <p:grpSp>
        <p:nvGrpSpPr>
          <p:cNvPr id="28" name="Group 28"/>
          <p:cNvGrpSpPr>
            <a:grpSpLocks noChangeAspect="1"/>
          </p:cNvGrpSpPr>
          <p:nvPr/>
        </p:nvGrpSpPr>
        <p:grpSpPr>
          <a:xfrm>
            <a:off x="15361047" y="1633535"/>
            <a:ext cx="2530498" cy="2520613"/>
            <a:chOff x="0" y="0"/>
            <a:chExt cx="6502400" cy="6477000"/>
          </a:xfrm>
        </p:grpSpPr>
        <p:sp>
          <p:nvSpPr>
            <p:cNvPr id="29" name="Freeform 29"/>
            <p:cNvSpPr>
              <a:spLocks/>
            </p:cNvSpPr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4"/>
              <a:stretch>
                <a:fillRect l="-16369" r="-16369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34" name="Group 34"/>
          <p:cNvGrpSpPr>
            <a:grpSpLocks noChangeAspect="1"/>
          </p:cNvGrpSpPr>
          <p:nvPr/>
        </p:nvGrpSpPr>
        <p:grpSpPr>
          <a:xfrm>
            <a:off x="15361047" y="7113932"/>
            <a:ext cx="2530498" cy="2520613"/>
            <a:chOff x="0" y="0"/>
            <a:chExt cx="6502400" cy="6477000"/>
          </a:xfrm>
        </p:grpSpPr>
        <p:sp>
          <p:nvSpPr>
            <p:cNvPr id="35" name="Freeform 35"/>
            <p:cNvSpPr>
              <a:spLocks/>
            </p:cNvSpPr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5"/>
              <a:stretch>
                <a:fillRect l="-25720" t="-20972" r="-103057" b="-8290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6" name="Freeform 36"/>
            <p:cNvSpPr>
              <a:spLocks/>
            </p:cNvSpPr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7" name="AutoShape 37"/>
          <p:cNvSpPr>
            <a:spLocks/>
          </p:cNvSpPr>
          <p:nvPr/>
        </p:nvSpPr>
        <p:spPr>
          <a:xfrm>
            <a:off x="7732300" y="3334034"/>
            <a:ext cx="844293" cy="302713"/>
          </a:xfrm>
          <a:prstGeom prst="line">
            <a:avLst/>
          </a:prstGeom>
          <a:ln w="28575" cap="flat">
            <a:solidFill>
              <a:srgbClr val="ECEFF1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8" name="AutoShape 38"/>
          <p:cNvSpPr>
            <a:spLocks/>
          </p:cNvSpPr>
          <p:nvPr/>
        </p:nvSpPr>
        <p:spPr>
          <a:xfrm flipV="1">
            <a:off x="10604235" y="3265041"/>
            <a:ext cx="781904" cy="408388"/>
          </a:xfrm>
          <a:prstGeom prst="line">
            <a:avLst/>
          </a:prstGeom>
          <a:ln w="28575" cap="flat">
            <a:solidFill>
              <a:srgbClr val="ECEFF1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9" name="AutoShape 39"/>
          <p:cNvSpPr>
            <a:spLocks/>
          </p:cNvSpPr>
          <p:nvPr/>
        </p:nvSpPr>
        <p:spPr>
          <a:xfrm rot="-2737415">
            <a:off x="7407583" y="7999346"/>
            <a:ext cx="1238456" cy="0"/>
          </a:xfrm>
          <a:prstGeom prst="line">
            <a:avLst/>
          </a:prstGeom>
          <a:ln w="28575" cap="flat">
            <a:solidFill>
              <a:srgbClr val="ECEFF1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0" name="AutoShape 40"/>
          <p:cNvSpPr>
            <a:spLocks/>
          </p:cNvSpPr>
          <p:nvPr/>
        </p:nvSpPr>
        <p:spPr>
          <a:xfrm>
            <a:off x="10869242" y="7712294"/>
            <a:ext cx="866138" cy="392439"/>
          </a:xfrm>
          <a:prstGeom prst="line">
            <a:avLst/>
          </a:prstGeom>
          <a:ln w="28575" cap="flat">
            <a:solidFill>
              <a:srgbClr val="ECEFF1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1" name="Group 41"/>
          <p:cNvGrpSpPr>
            <a:grpSpLocks/>
          </p:cNvGrpSpPr>
          <p:nvPr/>
        </p:nvGrpSpPr>
        <p:grpSpPr>
          <a:xfrm rot="5400000">
            <a:off x="12042885" y="6537595"/>
            <a:ext cx="1186954" cy="1186954"/>
            <a:chOff x="0" y="0"/>
            <a:chExt cx="812800" cy="812800"/>
          </a:xfrm>
        </p:grpSpPr>
        <p:sp>
          <p:nvSpPr>
            <p:cNvPr id="42" name="Freeform 42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3" name="TextBox 43"/>
            <p:cNvSpPr txBox="1">
              <a:spLocks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4" name="Freeform 44"/>
          <p:cNvSpPr>
            <a:spLocks/>
          </p:cNvSpPr>
          <p:nvPr/>
        </p:nvSpPr>
        <p:spPr>
          <a:xfrm>
            <a:off x="12234444" y="6746574"/>
            <a:ext cx="769557" cy="704145"/>
          </a:xfrm>
          <a:custGeom>
            <a:avLst/>
            <a:gdLst/>
            <a:ahLst/>
            <a:cxnLst/>
            <a:rect l="l" t="t" r="r" b="b"/>
            <a:pathLst>
              <a:path w="769557" h="704145">
                <a:moveTo>
                  <a:pt x="0" y="0"/>
                </a:moveTo>
                <a:lnTo>
                  <a:pt x="769557" y="0"/>
                </a:lnTo>
                <a:lnTo>
                  <a:pt x="769557" y="704145"/>
                </a:lnTo>
                <a:lnTo>
                  <a:pt x="0" y="7041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5" name="Group 45"/>
          <p:cNvGrpSpPr>
            <a:grpSpLocks/>
          </p:cNvGrpSpPr>
          <p:nvPr/>
        </p:nvGrpSpPr>
        <p:grpSpPr>
          <a:xfrm rot="5400000">
            <a:off x="12042885" y="4239241"/>
            <a:ext cx="1186954" cy="1186954"/>
            <a:chOff x="0" y="0"/>
            <a:chExt cx="812800" cy="812800"/>
          </a:xfrm>
        </p:grpSpPr>
        <p:sp>
          <p:nvSpPr>
            <p:cNvPr id="46" name="Freeform 46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7" name="TextBox 47"/>
            <p:cNvSpPr txBox="1">
              <a:spLocks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8" name="Freeform 48"/>
          <p:cNvSpPr>
            <a:spLocks/>
          </p:cNvSpPr>
          <p:nvPr/>
        </p:nvSpPr>
        <p:spPr>
          <a:xfrm>
            <a:off x="12390808" y="4316332"/>
            <a:ext cx="491109" cy="926620"/>
          </a:xfrm>
          <a:custGeom>
            <a:avLst/>
            <a:gdLst/>
            <a:ahLst/>
            <a:cxnLst/>
            <a:rect l="l" t="t" r="r" b="b"/>
            <a:pathLst>
              <a:path w="491109" h="926620">
                <a:moveTo>
                  <a:pt x="0" y="0"/>
                </a:moveTo>
                <a:lnTo>
                  <a:pt x="491108" y="0"/>
                </a:lnTo>
                <a:lnTo>
                  <a:pt x="491108" y="926620"/>
                </a:lnTo>
                <a:lnTo>
                  <a:pt x="0" y="9266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9" name="Group 49"/>
          <p:cNvGrpSpPr>
            <a:grpSpLocks/>
          </p:cNvGrpSpPr>
          <p:nvPr/>
        </p:nvGrpSpPr>
        <p:grpSpPr>
          <a:xfrm rot="5400000">
            <a:off x="6199312" y="4220444"/>
            <a:ext cx="1186954" cy="1186954"/>
            <a:chOff x="0" y="0"/>
            <a:chExt cx="812800" cy="812800"/>
          </a:xfrm>
        </p:grpSpPr>
        <p:sp>
          <p:nvSpPr>
            <p:cNvPr id="50" name="Freeform 50"/>
            <p:cNvSpPr>
              <a:spLocks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1" name="TextBox 51"/>
            <p:cNvSpPr txBox="1">
              <a:spLocks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2" name="Freeform 52"/>
          <p:cNvSpPr>
            <a:spLocks/>
          </p:cNvSpPr>
          <p:nvPr/>
        </p:nvSpPr>
        <p:spPr>
          <a:xfrm>
            <a:off x="6408188" y="4374212"/>
            <a:ext cx="820835" cy="838657"/>
          </a:xfrm>
          <a:custGeom>
            <a:avLst/>
            <a:gdLst/>
            <a:ahLst/>
            <a:cxnLst/>
            <a:rect l="l" t="t" r="r" b="b"/>
            <a:pathLst>
              <a:path w="820835" h="838657">
                <a:moveTo>
                  <a:pt x="0" y="0"/>
                </a:moveTo>
                <a:lnTo>
                  <a:pt x="820836" y="0"/>
                </a:lnTo>
                <a:lnTo>
                  <a:pt x="820836" y="838657"/>
                </a:lnTo>
                <a:lnTo>
                  <a:pt x="0" y="8386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3" name="TextBox 53"/>
          <p:cNvSpPr txBox="1">
            <a:spLocks/>
          </p:cNvSpPr>
          <p:nvPr/>
        </p:nvSpPr>
        <p:spPr>
          <a:xfrm>
            <a:off x="8081427" y="5080270"/>
            <a:ext cx="3183611" cy="1457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8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SUPPORTING</a:t>
            </a:r>
          </a:p>
          <a:p>
            <a:pPr marL="0" marR="0" lvl="0" indent="0" algn="ctr" defTabSz="914400" rtl="0" eaLnBrk="1" fontAlgn="auto" latinLnBrk="0" hangingPunct="1">
              <a:lnSpc>
                <a:spcPts val="38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THE ABE</a:t>
            </a:r>
          </a:p>
          <a:p>
            <a:pPr marL="0" marR="0" lvl="0" indent="0" algn="ctr" defTabSz="914400" rtl="0" eaLnBrk="1" fontAlgn="auto" latinLnBrk="0" hangingPunct="1">
              <a:lnSpc>
                <a:spcPts val="38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COMMUNITY</a:t>
            </a:r>
          </a:p>
        </p:txBody>
      </p:sp>
      <p:sp>
        <p:nvSpPr>
          <p:cNvPr id="54" name="TextBox 54"/>
          <p:cNvSpPr txBox="1">
            <a:spLocks/>
          </p:cNvSpPr>
          <p:nvPr/>
        </p:nvSpPr>
        <p:spPr>
          <a:xfrm>
            <a:off x="12234444" y="8057924"/>
            <a:ext cx="2973262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94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1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​</a:t>
            </a:r>
          </a:p>
        </p:txBody>
      </p:sp>
      <p:sp>
        <p:nvSpPr>
          <p:cNvPr id="56" name="TextBox 56"/>
          <p:cNvSpPr txBox="1">
            <a:spLocks/>
          </p:cNvSpPr>
          <p:nvPr/>
        </p:nvSpPr>
        <p:spPr>
          <a:xfrm>
            <a:off x="3569217" y="2410693"/>
            <a:ext cx="4507257" cy="133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6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CONTINUOUS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LEARNING &amp; IMPROVEMENT</a:t>
            </a:r>
          </a:p>
        </p:txBody>
      </p:sp>
      <p:sp>
        <p:nvSpPr>
          <p:cNvPr id="57" name="TextBox 57"/>
          <p:cNvSpPr txBox="1">
            <a:spLocks/>
          </p:cNvSpPr>
          <p:nvPr/>
        </p:nvSpPr>
        <p:spPr>
          <a:xfrm>
            <a:off x="2062979" y="-78689"/>
            <a:ext cx="15090577" cy="1391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THE ABE PROGRAM OFFICE</a:t>
            </a:r>
          </a:p>
        </p:txBody>
      </p:sp>
      <p:grpSp>
        <p:nvGrpSpPr>
          <p:cNvPr id="58" name="Group 58"/>
          <p:cNvGrpSpPr>
            <a:grpSpLocks noChangeAspect="1"/>
          </p:cNvGrpSpPr>
          <p:nvPr/>
        </p:nvGrpSpPr>
        <p:grpSpPr>
          <a:xfrm>
            <a:off x="1657350" y="7494630"/>
            <a:ext cx="2530498" cy="2520613"/>
            <a:chOff x="0" y="0"/>
            <a:chExt cx="6502400" cy="6477000"/>
          </a:xfrm>
        </p:grpSpPr>
        <p:sp>
          <p:nvSpPr>
            <p:cNvPr id="59" name="Freeform 59"/>
            <p:cNvSpPr>
              <a:spLocks/>
            </p:cNvSpPr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9"/>
              <a:stretch>
                <a:fillRect l="-470" t="-14280" r="-21622" b="-8358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0" name="Freeform 60"/>
            <p:cNvSpPr>
              <a:spLocks/>
            </p:cNvSpPr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1" name="Group 61"/>
          <p:cNvGrpSpPr>
            <a:grpSpLocks/>
          </p:cNvGrpSpPr>
          <p:nvPr/>
        </p:nvGrpSpPr>
        <p:grpSpPr>
          <a:xfrm>
            <a:off x="6226566" y="6370780"/>
            <a:ext cx="1159700" cy="1159700"/>
            <a:chOff x="0" y="0"/>
            <a:chExt cx="6350000" cy="6350000"/>
          </a:xfrm>
        </p:grpSpPr>
        <p:sp>
          <p:nvSpPr>
            <p:cNvPr id="62" name="Freeform 62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3" name="Freeform 63"/>
          <p:cNvSpPr>
            <a:spLocks/>
          </p:cNvSpPr>
          <p:nvPr/>
        </p:nvSpPr>
        <p:spPr>
          <a:xfrm rot="2361200">
            <a:off x="6508093" y="6520042"/>
            <a:ext cx="730625" cy="726640"/>
          </a:xfrm>
          <a:custGeom>
            <a:avLst/>
            <a:gdLst/>
            <a:ahLst/>
            <a:cxnLst/>
            <a:rect l="l" t="t" r="r" b="b"/>
            <a:pathLst>
              <a:path w="730625" h="726640">
                <a:moveTo>
                  <a:pt x="0" y="0"/>
                </a:moveTo>
                <a:lnTo>
                  <a:pt x="730625" y="0"/>
                </a:lnTo>
                <a:lnTo>
                  <a:pt x="730625" y="726640"/>
                </a:lnTo>
                <a:lnTo>
                  <a:pt x="0" y="7266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4" name="Freeform 64"/>
          <p:cNvSpPr>
            <a:spLocks/>
          </p:cNvSpPr>
          <p:nvPr/>
        </p:nvSpPr>
        <p:spPr>
          <a:xfrm rot="-4819752">
            <a:off x="6248607" y="6858388"/>
            <a:ext cx="520065" cy="515514"/>
          </a:xfrm>
          <a:custGeom>
            <a:avLst/>
            <a:gdLst/>
            <a:ahLst/>
            <a:cxnLst/>
            <a:rect l="l" t="t" r="r" b="b"/>
            <a:pathLst>
              <a:path w="520065" h="515514">
                <a:moveTo>
                  <a:pt x="0" y="0"/>
                </a:moveTo>
                <a:lnTo>
                  <a:pt x="520065" y="0"/>
                </a:lnTo>
                <a:lnTo>
                  <a:pt x="520065" y="515514"/>
                </a:lnTo>
                <a:lnTo>
                  <a:pt x="0" y="5155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5" name="Freeform 65"/>
          <p:cNvSpPr>
            <a:spLocks/>
          </p:cNvSpPr>
          <p:nvPr/>
        </p:nvSpPr>
        <p:spPr>
          <a:xfrm rot="5400000">
            <a:off x="-4600575" y="4537345"/>
            <a:ext cx="10287000" cy="1085850"/>
          </a:xfrm>
          <a:custGeom>
            <a:avLst/>
            <a:gdLst/>
            <a:ahLst/>
            <a:cxnLst/>
            <a:rect l="l" t="t" r="r" b="b"/>
            <a:pathLst>
              <a:path w="10287000" h="1085850">
                <a:moveTo>
                  <a:pt x="0" y="0"/>
                </a:moveTo>
                <a:lnTo>
                  <a:pt x="10287000" y="0"/>
                </a:lnTo>
                <a:lnTo>
                  <a:pt x="10287000" y="1085850"/>
                </a:lnTo>
                <a:lnTo>
                  <a:pt x="0" y="108585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3565" t="-181578" r="-4914" b="-232274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4526579" y="7951587"/>
            <a:ext cx="779715" cy="723430"/>
            <a:chOff x="0" y="0"/>
            <a:chExt cx="205357" cy="190533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190533"/>
            </a:xfrm>
            <a:custGeom>
              <a:avLst/>
              <a:gdLst/>
              <a:ahLst/>
              <a:cxnLst/>
              <a:rect l="l" t="t" r="r" b="b"/>
              <a:pathLst>
                <a:path w="205357" h="190533">
                  <a:moveTo>
                    <a:pt x="0" y="0"/>
                  </a:moveTo>
                  <a:lnTo>
                    <a:pt x="205357" y="0"/>
                  </a:lnTo>
                  <a:lnTo>
                    <a:pt x="205357" y="190533"/>
                  </a:lnTo>
                  <a:lnTo>
                    <a:pt x="0" y="190533"/>
                  </a:lnTo>
                  <a:close/>
                </a:path>
              </a:pathLst>
            </a:custGeom>
            <a:solidFill>
              <a:srgbClr val="C7D0D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2191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" name="Group 5"/>
          <p:cNvGrpSpPr>
            <a:grpSpLocks noGrp="1" noUngrp="1" noRot="1" noMove="1" noResize="1"/>
          </p:cNvGrpSpPr>
          <p:nvPr/>
        </p:nvGrpSpPr>
        <p:grpSpPr>
          <a:xfrm>
            <a:off x="5479493" y="7228158"/>
            <a:ext cx="779715" cy="1446859"/>
            <a:chOff x="0" y="0"/>
            <a:chExt cx="205357" cy="381066"/>
          </a:xfrm>
        </p:grpSpPr>
        <p:sp>
          <p:nvSpPr>
            <p:cNvPr id="6" name="Freeform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381066"/>
            </a:xfrm>
            <a:custGeom>
              <a:avLst/>
              <a:gdLst/>
              <a:ahLst/>
              <a:cxnLst/>
              <a:rect l="l" t="t" r="r" b="b"/>
              <a:pathLst>
                <a:path w="205357" h="381066">
                  <a:moveTo>
                    <a:pt x="0" y="0"/>
                  </a:moveTo>
                  <a:lnTo>
                    <a:pt x="205357" y="0"/>
                  </a:lnTo>
                  <a:lnTo>
                    <a:pt x="205357" y="381066"/>
                  </a:lnTo>
                  <a:lnTo>
                    <a:pt x="0" y="381066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TextBox 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409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>
            <a:grpSpLocks noGrp="1" noUngrp="1" noRot="1" noMove="1" noResize="1"/>
          </p:cNvGrpSpPr>
          <p:nvPr/>
        </p:nvGrpSpPr>
        <p:grpSpPr>
          <a:xfrm>
            <a:off x="6430658" y="6736349"/>
            <a:ext cx="779715" cy="1938668"/>
            <a:chOff x="0" y="0"/>
            <a:chExt cx="205357" cy="510596"/>
          </a:xfrm>
        </p:grpSpPr>
        <p:sp>
          <p:nvSpPr>
            <p:cNvPr id="9" name="Freeform 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510596"/>
            </a:xfrm>
            <a:custGeom>
              <a:avLst/>
              <a:gdLst/>
              <a:ahLst/>
              <a:cxnLst/>
              <a:rect l="l" t="t" r="r" b="b"/>
              <a:pathLst>
                <a:path w="205357" h="510596">
                  <a:moveTo>
                    <a:pt x="0" y="0"/>
                  </a:moveTo>
                  <a:lnTo>
                    <a:pt x="205357" y="0"/>
                  </a:lnTo>
                  <a:lnTo>
                    <a:pt x="205357" y="510596"/>
                  </a:lnTo>
                  <a:lnTo>
                    <a:pt x="0" y="510596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TextBox 10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5391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1" name="Group 11"/>
          <p:cNvGrpSpPr>
            <a:grpSpLocks noGrp="1" noUngrp="1" noRot="1" noMove="1" noResize="1"/>
          </p:cNvGrpSpPr>
          <p:nvPr/>
        </p:nvGrpSpPr>
        <p:grpSpPr>
          <a:xfrm>
            <a:off x="8924874" y="6736349"/>
            <a:ext cx="779715" cy="1982278"/>
            <a:chOff x="0" y="0"/>
            <a:chExt cx="205357" cy="522082"/>
          </a:xfrm>
        </p:grpSpPr>
        <p:sp>
          <p:nvSpPr>
            <p:cNvPr id="12" name="Freeform 12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522082"/>
            </a:xfrm>
            <a:custGeom>
              <a:avLst/>
              <a:gdLst/>
              <a:ahLst/>
              <a:cxnLst/>
              <a:rect l="l" t="t" r="r" b="b"/>
              <a:pathLst>
                <a:path w="205357" h="522082">
                  <a:moveTo>
                    <a:pt x="0" y="0"/>
                  </a:moveTo>
                  <a:lnTo>
                    <a:pt x="205357" y="0"/>
                  </a:lnTo>
                  <a:lnTo>
                    <a:pt x="205357" y="522082"/>
                  </a:lnTo>
                  <a:lnTo>
                    <a:pt x="0" y="522082"/>
                  </a:lnTo>
                  <a:close/>
                </a:path>
              </a:pathLst>
            </a:custGeom>
            <a:solidFill>
              <a:srgbClr val="C7D0D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5506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Group 14"/>
          <p:cNvGrpSpPr>
            <a:grpSpLocks noGrp="1" noUngrp="1" noRot="1" noMove="1" noResize="1"/>
          </p:cNvGrpSpPr>
          <p:nvPr/>
        </p:nvGrpSpPr>
        <p:grpSpPr>
          <a:xfrm>
            <a:off x="9877788" y="5737687"/>
            <a:ext cx="779715" cy="2980941"/>
            <a:chOff x="0" y="0"/>
            <a:chExt cx="205357" cy="785104"/>
          </a:xfrm>
        </p:grpSpPr>
        <p:sp>
          <p:nvSpPr>
            <p:cNvPr id="15" name="Freeform 1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785104"/>
            </a:xfrm>
            <a:custGeom>
              <a:avLst/>
              <a:gdLst/>
              <a:ahLst/>
              <a:cxnLst/>
              <a:rect l="l" t="t" r="r" b="b"/>
              <a:pathLst>
                <a:path w="205357" h="785104">
                  <a:moveTo>
                    <a:pt x="0" y="0"/>
                  </a:moveTo>
                  <a:lnTo>
                    <a:pt x="205357" y="0"/>
                  </a:lnTo>
                  <a:lnTo>
                    <a:pt x="205357" y="785104"/>
                  </a:lnTo>
                  <a:lnTo>
                    <a:pt x="0" y="785104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TextBox 1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813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7" name="Group 17"/>
          <p:cNvGrpSpPr>
            <a:grpSpLocks noGrp="1" noUngrp="1" noRot="1" noMove="1" noResize="1"/>
          </p:cNvGrpSpPr>
          <p:nvPr/>
        </p:nvGrpSpPr>
        <p:grpSpPr>
          <a:xfrm>
            <a:off x="10828953" y="4355044"/>
            <a:ext cx="779715" cy="4363584"/>
            <a:chOff x="0" y="0"/>
            <a:chExt cx="205357" cy="1149257"/>
          </a:xfrm>
        </p:grpSpPr>
        <p:sp>
          <p:nvSpPr>
            <p:cNvPr id="18" name="Freeform 18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1149257"/>
            </a:xfrm>
            <a:custGeom>
              <a:avLst/>
              <a:gdLst/>
              <a:ahLst/>
              <a:cxnLst/>
              <a:rect l="l" t="t" r="r" b="b"/>
              <a:pathLst>
                <a:path w="205357" h="1149257">
                  <a:moveTo>
                    <a:pt x="0" y="0"/>
                  </a:moveTo>
                  <a:lnTo>
                    <a:pt x="205357" y="0"/>
                  </a:lnTo>
                  <a:lnTo>
                    <a:pt x="205357" y="1149257"/>
                  </a:lnTo>
                  <a:lnTo>
                    <a:pt x="0" y="1149257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9" name="TextBox 1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11778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0" name="Group 20"/>
          <p:cNvGrpSpPr>
            <a:grpSpLocks noGrp="1" noUngrp="1" noRot="1" noMove="1" noResize="1"/>
          </p:cNvGrpSpPr>
          <p:nvPr/>
        </p:nvGrpSpPr>
        <p:grpSpPr>
          <a:xfrm>
            <a:off x="15547498" y="2472886"/>
            <a:ext cx="1112603" cy="6245742"/>
            <a:chOff x="0" y="0"/>
            <a:chExt cx="1159812" cy="6510760"/>
          </a:xfrm>
        </p:grpSpPr>
        <p:sp>
          <p:nvSpPr>
            <p:cNvPr id="21" name="Freeform 2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159812" cy="6510761"/>
            </a:xfrm>
            <a:custGeom>
              <a:avLst/>
              <a:gdLst/>
              <a:ahLst/>
              <a:cxnLst/>
              <a:rect l="l" t="t" r="r" b="b"/>
              <a:pathLst>
                <a:path w="1159812" h="6510761">
                  <a:moveTo>
                    <a:pt x="579906" y="0"/>
                  </a:moveTo>
                  <a:lnTo>
                    <a:pt x="0" y="406400"/>
                  </a:lnTo>
                  <a:lnTo>
                    <a:pt x="203200" y="406400"/>
                  </a:lnTo>
                  <a:lnTo>
                    <a:pt x="203200" y="6510761"/>
                  </a:lnTo>
                  <a:lnTo>
                    <a:pt x="956612" y="6510761"/>
                  </a:lnTo>
                  <a:lnTo>
                    <a:pt x="956612" y="406400"/>
                  </a:lnTo>
                  <a:lnTo>
                    <a:pt x="1159812" y="406400"/>
                  </a:lnTo>
                  <a:lnTo>
                    <a:pt x="579906" y="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2" name="TextBox 2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03200" y="73025"/>
              <a:ext cx="753412" cy="64377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3" name="Group 23"/>
          <p:cNvGrpSpPr>
            <a:grpSpLocks noGrp="1" noUngrp="1" noRot="1" noMove="1" noResize="1"/>
          </p:cNvGrpSpPr>
          <p:nvPr/>
        </p:nvGrpSpPr>
        <p:grpSpPr>
          <a:xfrm>
            <a:off x="14434895" y="3884749"/>
            <a:ext cx="1112603" cy="4833879"/>
            <a:chOff x="0" y="0"/>
            <a:chExt cx="1159812" cy="5038989"/>
          </a:xfrm>
        </p:grpSpPr>
        <p:sp>
          <p:nvSpPr>
            <p:cNvPr id="24" name="Freeform 2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159812" cy="5038989"/>
            </a:xfrm>
            <a:custGeom>
              <a:avLst/>
              <a:gdLst/>
              <a:ahLst/>
              <a:cxnLst/>
              <a:rect l="l" t="t" r="r" b="b"/>
              <a:pathLst>
                <a:path w="1159812" h="5038989">
                  <a:moveTo>
                    <a:pt x="579906" y="0"/>
                  </a:moveTo>
                  <a:lnTo>
                    <a:pt x="0" y="406400"/>
                  </a:lnTo>
                  <a:lnTo>
                    <a:pt x="203200" y="406400"/>
                  </a:lnTo>
                  <a:lnTo>
                    <a:pt x="203200" y="5038989"/>
                  </a:lnTo>
                  <a:lnTo>
                    <a:pt x="956612" y="5038989"/>
                  </a:lnTo>
                  <a:lnTo>
                    <a:pt x="956612" y="406400"/>
                  </a:lnTo>
                  <a:lnTo>
                    <a:pt x="1159812" y="406400"/>
                  </a:lnTo>
                  <a:lnTo>
                    <a:pt x="579906" y="0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TextBox 2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03200" y="73025"/>
              <a:ext cx="753412" cy="49659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6" name="Group 26"/>
          <p:cNvGrpSpPr>
            <a:grpSpLocks noGrp="1" noUngrp="1" noRot="1" noMove="1" noResize="1"/>
          </p:cNvGrpSpPr>
          <p:nvPr/>
        </p:nvGrpSpPr>
        <p:grpSpPr>
          <a:xfrm>
            <a:off x="13322293" y="5055568"/>
            <a:ext cx="1112603" cy="3663060"/>
            <a:chOff x="0" y="0"/>
            <a:chExt cx="1159812" cy="3818490"/>
          </a:xfrm>
        </p:grpSpPr>
        <p:sp>
          <p:nvSpPr>
            <p:cNvPr id="27" name="Freeform 2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159812" cy="3818491"/>
            </a:xfrm>
            <a:custGeom>
              <a:avLst/>
              <a:gdLst/>
              <a:ahLst/>
              <a:cxnLst/>
              <a:rect l="l" t="t" r="r" b="b"/>
              <a:pathLst>
                <a:path w="1159812" h="3818491">
                  <a:moveTo>
                    <a:pt x="579906" y="0"/>
                  </a:moveTo>
                  <a:lnTo>
                    <a:pt x="0" y="406400"/>
                  </a:lnTo>
                  <a:lnTo>
                    <a:pt x="203200" y="406400"/>
                  </a:lnTo>
                  <a:lnTo>
                    <a:pt x="203200" y="3818491"/>
                  </a:lnTo>
                  <a:lnTo>
                    <a:pt x="956612" y="3818491"/>
                  </a:lnTo>
                  <a:lnTo>
                    <a:pt x="956612" y="406400"/>
                  </a:lnTo>
                  <a:lnTo>
                    <a:pt x="1159812" y="406400"/>
                  </a:lnTo>
                  <a:lnTo>
                    <a:pt x="579906" y="0"/>
                  </a:lnTo>
                  <a:close/>
                </a:path>
              </a:pathLst>
            </a:custGeom>
            <a:solidFill>
              <a:srgbClr val="C7D0D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" name="TextBox 2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03200" y="73025"/>
              <a:ext cx="753412" cy="3745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9" name="Group 29"/>
          <p:cNvGrpSpPr>
            <a:grpSpLocks noGrp="1" noUngrp="1" noRot="1" noMove="1" noResize="1"/>
          </p:cNvGrpSpPr>
          <p:nvPr/>
        </p:nvGrpSpPr>
        <p:grpSpPr>
          <a:xfrm rot="5400000">
            <a:off x="2448272" y="2531476"/>
            <a:ext cx="677741" cy="2009739"/>
            <a:chOff x="0" y="0"/>
            <a:chExt cx="205357" cy="608955"/>
          </a:xfrm>
        </p:grpSpPr>
        <p:sp>
          <p:nvSpPr>
            <p:cNvPr id="30" name="Freeform 3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608955"/>
            </a:xfrm>
            <a:custGeom>
              <a:avLst/>
              <a:gdLst/>
              <a:ahLst/>
              <a:cxnLst/>
              <a:rect l="l" t="t" r="r" b="b"/>
              <a:pathLst>
                <a:path w="205357" h="608955">
                  <a:moveTo>
                    <a:pt x="0" y="0"/>
                  </a:moveTo>
                  <a:lnTo>
                    <a:pt x="205357" y="0"/>
                  </a:lnTo>
                  <a:lnTo>
                    <a:pt x="205357" y="608955"/>
                  </a:lnTo>
                  <a:lnTo>
                    <a:pt x="0" y="608955"/>
                  </a:lnTo>
                  <a:close/>
                </a:path>
              </a:pathLst>
            </a:custGeom>
            <a:solidFill>
              <a:srgbClr val="C7D0D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1" name="TextBox 31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6375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32" name="Group 32"/>
          <p:cNvGrpSpPr>
            <a:grpSpLocks noGrp="1" noUngrp="1" noRot="1" noMove="1" noResize="1"/>
          </p:cNvGrpSpPr>
          <p:nvPr/>
        </p:nvGrpSpPr>
        <p:grpSpPr>
          <a:xfrm rot="5400000">
            <a:off x="2448272" y="3447223"/>
            <a:ext cx="677741" cy="2009739"/>
            <a:chOff x="0" y="0"/>
            <a:chExt cx="205357" cy="608955"/>
          </a:xfrm>
        </p:grpSpPr>
        <p:sp>
          <p:nvSpPr>
            <p:cNvPr id="33" name="Freeform 3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608955"/>
            </a:xfrm>
            <a:custGeom>
              <a:avLst/>
              <a:gdLst/>
              <a:ahLst/>
              <a:cxnLst/>
              <a:rect l="l" t="t" r="r" b="b"/>
              <a:pathLst>
                <a:path w="205357" h="608955">
                  <a:moveTo>
                    <a:pt x="0" y="0"/>
                  </a:moveTo>
                  <a:lnTo>
                    <a:pt x="205357" y="0"/>
                  </a:lnTo>
                  <a:lnTo>
                    <a:pt x="205357" y="608955"/>
                  </a:lnTo>
                  <a:lnTo>
                    <a:pt x="0" y="608955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4" name="TextBox 3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6375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35" name="Group 35"/>
          <p:cNvGrpSpPr>
            <a:grpSpLocks noGrp="1" noUngrp="1" noRot="1" noMove="1" noResize="1"/>
          </p:cNvGrpSpPr>
          <p:nvPr/>
        </p:nvGrpSpPr>
        <p:grpSpPr>
          <a:xfrm rot="5400000">
            <a:off x="2453035" y="4369827"/>
            <a:ext cx="677741" cy="2000214"/>
            <a:chOff x="0" y="0"/>
            <a:chExt cx="205357" cy="606069"/>
          </a:xfrm>
        </p:grpSpPr>
        <p:sp>
          <p:nvSpPr>
            <p:cNvPr id="36" name="Freeform 3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05357" cy="606069"/>
            </a:xfrm>
            <a:custGeom>
              <a:avLst/>
              <a:gdLst/>
              <a:ahLst/>
              <a:cxnLst/>
              <a:rect l="l" t="t" r="r" b="b"/>
              <a:pathLst>
                <a:path w="205357" h="606069">
                  <a:moveTo>
                    <a:pt x="0" y="0"/>
                  </a:moveTo>
                  <a:lnTo>
                    <a:pt x="205357" y="0"/>
                  </a:lnTo>
                  <a:lnTo>
                    <a:pt x="205357" y="606069"/>
                  </a:lnTo>
                  <a:lnTo>
                    <a:pt x="0" y="606069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7" name="TextBox 3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205357" cy="6346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38" name="Group 38"/>
          <p:cNvGrpSpPr>
            <a:grpSpLocks noGrp="1" noUngrp="1" noRot="1" noMove="1" noResize="1"/>
          </p:cNvGrpSpPr>
          <p:nvPr/>
        </p:nvGrpSpPr>
        <p:grpSpPr>
          <a:xfrm rot="5400000">
            <a:off x="7096143" y="-6814261"/>
            <a:ext cx="1927116" cy="16100352"/>
            <a:chOff x="0" y="0"/>
            <a:chExt cx="583920" cy="4878441"/>
          </a:xfrm>
        </p:grpSpPr>
        <p:sp>
          <p:nvSpPr>
            <p:cNvPr id="39" name="Freeform 3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583920" cy="4878441"/>
            </a:xfrm>
            <a:custGeom>
              <a:avLst/>
              <a:gdLst/>
              <a:ahLst/>
              <a:cxnLst/>
              <a:rect l="l" t="t" r="r" b="b"/>
              <a:pathLst>
                <a:path w="583920" h="4878441">
                  <a:moveTo>
                    <a:pt x="0" y="0"/>
                  </a:moveTo>
                  <a:lnTo>
                    <a:pt x="583920" y="0"/>
                  </a:lnTo>
                  <a:lnTo>
                    <a:pt x="583920" y="4878441"/>
                  </a:lnTo>
                  <a:lnTo>
                    <a:pt x="0" y="4878441"/>
                  </a:ln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0" name="TextBox 40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28575"/>
              <a:ext cx="583920" cy="49070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1" name="TextBox 4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0324" y="564348"/>
            <a:ext cx="17047352" cy="1436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5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PROGRAM GROWTH SINCE </a:t>
            </a:r>
          </a:p>
          <a:p>
            <a:pPr marL="0" marR="0" lvl="0" indent="0" algn="l" defTabSz="914400" rtl="0" eaLnBrk="1" fontAlgn="auto" latinLnBrk="0" hangingPunct="1">
              <a:lnSpc>
                <a:spcPts val="5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ESTABLISHMENT OF PROGRAM OFFICE</a:t>
            </a:r>
          </a:p>
        </p:txBody>
      </p:sp>
      <p:sp>
        <p:nvSpPr>
          <p:cNvPr id="42" name="TextBox 4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089679" y="9433394"/>
            <a:ext cx="1299306" cy="5854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0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2013</a:t>
            </a:r>
          </a:p>
        </p:txBody>
      </p:sp>
      <p:sp>
        <p:nvSpPr>
          <p:cNvPr id="43" name="TextBox 4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351840" y="8698245"/>
            <a:ext cx="9525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4" name="TextBox 4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687300" y="9433394"/>
            <a:ext cx="4686300" cy="5854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0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2026 (PROJECTED)</a:t>
            </a:r>
          </a:p>
        </p:txBody>
      </p:sp>
      <p:sp>
        <p:nvSpPr>
          <p:cNvPr id="45" name="TextBox 45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566544" y="9418003"/>
            <a:ext cx="1265167" cy="5854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0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2023</a:t>
            </a:r>
          </a:p>
        </p:txBody>
      </p:sp>
      <p:grpSp>
        <p:nvGrpSpPr>
          <p:cNvPr id="46" name="Group 46"/>
          <p:cNvGrpSpPr>
            <a:grpSpLocks noGrp="1" noUngrp="1" noRot="1" noMove="1" noResize="1"/>
          </p:cNvGrpSpPr>
          <p:nvPr/>
        </p:nvGrpSpPr>
        <p:grpSpPr>
          <a:xfrm rot="5400000">
            <a:off x="1028700" y="3197475"/>
            <a:ext cx="677741" cy="677741"/>
            <a:chOff x="0" y="0"/>
            <a:chExt cx="812800" cy="812800"/>
          </a:xfrm>
        </p:grpSpPr>
        <p:sp>
          <p:nvSpPr>
            <p:cNvPr id="47" name="Freeform 4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8" name="TextBox 4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9" name="Freeform 49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116632" y="3285407"/>
            <a:ext cx="501877" cy="501877"/>
          </a:xfrm>
          <a:custGeom>
            <a:avLst/>
            <a:gdLst/>
            <a:ahLst/>
            <a:cxnLst/>
            <a:rect l="l" t="t" r="r" b="b"/>
            <a:pathLst>
              <a:path w="501877" h="501877">
                <a:moveTo>
                  <a:pt x="0" y="0"/>
                </a:moveTo>
                <a:lnTo>
                  <a:pt x="501877" y="0"/>
                </a:lnTo>
                <a:lnTo>
                  <a:pt x="501877" y="501877"/>
                </a:lnTo>
                <a:lnTo>
                  <a:pt x="0" y="5018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50" name="Group 50"/>
          <p:cNvGrpSpPr>
            <a:grpSpLocks noGrp="1" noUngrp="1" noRot="1" noMove="1" noResize="1"/>
          </p:cNvGrpSpPr>
          <p:nvPr/>
        </p:nvGrpSpPr>
        <p:grpSpPr>
          <a:xfrm rot="5400000">
            <a:off x="1028700" y="4113222"/>
            <a:ext cx="677741" cy="677741"/>
            <a:chOff x="0" y="0"/>
            <a:chExt cx="812800" cy="812800"/>
          </a:xfrm>
        </p:grpSpPr>
        <p:sp>
          <p:nvSpPr>
            <p:cNvPr id="51" name="Freeform 5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2" name="TextBox 5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3" name="Group 53"/>
          <p:cNvGrpSpPr>
            <a:grpSpLocks noGrp="1" noUngrp="1" noRot="1" noMove="1" noResize="1"/>
          </p:cNvGrpSpPr>
          <p:nvPr/>
        </p:nvGrpSpPr>
        <p:grpSpPr>
          <a:xfrm rot="5400000">
            <a:off x="1028700" y="5069118"/>
            <a:ext cx="677741" cy="677741"/>
            <a:chOff x="0" y="0"/>
            <a:chExt cx="812800" cy="812800"/>
          </a:xfrm>
        </p:grpSpPr>
        <p:sp>
          <p:nvSpPr>
            <p:cNvPr id="54" name="Freeform 5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5" name="TextBox 5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6" name="Freeform 5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59906" y="5213468"/>
            <a:ext cx="627485" cy="389041"/>
          </a:xfrm>
          <a:custGeom>
            <a:avLst/>
            <a:gdLst/>
            <a:ahLst/>
            <a:cxnLst/>
            <a:rect l="l" t="t" r="r" b="b"/>
            <a:pathLst>
              <a:path w="627485" h="389041">
                <a:moveTo>
                  <a:pt x="0" y="0"/>
                </a:moveTo>
                <a:lnTo>
                  <a:pt x="627485" y="0"/>
                </a:lnTo>
                <a:lnTo>
                  <a:pt x="627485" y="389041"/>
                </a:lnTo>
                <a:lnTo>
                  <a:pt x="0" y="3890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7" name="Freeform 57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27361" y="4157188"/>
            <a:ext cx="280419" cy="529093"/>
          </a:xfrm>
          <a:custGeom>
            <a:avLst/>
            <a:gdLst/>
            <a:ahLst/>
            <a:cxnLst/>
            <a:rect l="l" t="t" r="r" b="b"/>
            <a:pathLst>
              <a:path w="280419" h="529093">
                <a:moveTo>
                  <a:pt x="0" y="0"/>
                </a:moveTo>
                <a:lnTo>
                  <a:pt x="280419" y="0"/>
                </a:lnTo>
                <a:lnTo>
                  <a:pt x="280419" y="529093"/>
                </a:lnTo>
                <a:lnTo>
                  <a:pt x="0" y="5290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8" name="TextBox 58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70598" y="5181339"/>
            <a:ext cx="1642616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3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STUDENTS</a:t>
            </a:r>
          </a:p>
        </p:txBody>
      </p:sp>
      <p:sp>
        <p:nvSpPr>
          <p:cNvPr id="59" name="TextBox 59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43253" y="4233140"/>
            <a:ext cx="847651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3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SITES</a:t>
            </a:r>
          </a:p>
        </p:txBody>
      </p:sp>
      <p:sp>
        <p:nvSpPr>
          <p:cNvPr id="60" name="TextBox 6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847777" y="3328701"/>
            <a:ext cx="1906135" cy="3967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3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COUNTRIES</a:t>
            </a:r>
          </a:p>
        </p:txBody>
      </p:sp>
      <p:grpSp>
        <p:nvGrpSpPr>
          <p:cNvPr id="61" name="Group 61"/>
          <p:cNvGrpSpPr>
            <a:grpSpLocks noGrp="1" noUngrp="1" noRot="1" noMove="1" noResize="1"/>
          </p:cNvGrpSpPr>
          <p:nvPr/>
        </p:nvGrpSpPr>
        <p:grpSpPr>
          <a:xfrm rot="5400000">
            <a:off x="4577566" y="8787886"/>
            <a:ext cx="677741" cy="677741"/>
            <a:chOff x="0" y="0"/>
            <a:chExt cx="812800" cy="812800"/>
          </a:xfrm>
        </p:grpSpPr>
        <p:sp>
          <p:nvSpPr>
            <p:cNvPr id="62" name="Freeform 62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3" name="TextBox 6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4" name="Freeform 6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665498" y="8875818"/>
            <a:ext cx="501877" cy="501877"/>
          </a:xfrm>
          <a:custGeom>
            <a:avLst/>
            <a:gdLst/>
            <a:ahLst/>
            <a:cxnLst/>
            <a:rect l="l" t="t" r="r" b="b"/>
            <a:pathLst>
              <a:path w="501877" h="501877">
                <a:moveTo>
                  <a:pt x="0" y="0"/>
                </a:moveTo>
                <a:lnTo>
                  <a:pt x="501877" y="0"/>
                </a:lnTo>
                <a:lnTo>
                  <a:pt x="501877" y="501877"/>
                </a:lnTo>
                <a:lnTo>
                  <a:pt x="0" y="5018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65" name="Group 65"/>
          <p:cNvGrpSpPr>
            <a:grpSpLocks noGrp="1" noUngrp="1" noRot="1" noMove="1" noResize="1"/>
          </p:cNvGrpSpPr>
          <p:nvPr/>
        </p:nvGrpSpPr>
        <p:grpSpPr>
          <a:xfrm rot="5400000">
            <a:off x="5530480" y="8787886"/>
            <a:ext cx="677741" cy="677741"/>
            <a:chOff x="0" y="0"/>
            <a:chExt cx="812800" cy="812800"/>
          </a:xfrm>
        </p:grpSpPr>
        <p:sp>
          <p:nvSpPr>
            <p:cNvPr id="66" name="Freeform 6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7" name="TextBox 6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8" name="Group 68"/>
          <p:cNvGrpSpPr>
            <a:grpSpLocks noGrp="1" noUngrp="1" noRot="1" noMove="1" noResize="1"/>
          </p:cNvGrpSpPr>
          <p:nvPr/>
        </p:nvGrpSpPr>
        <p:grpSpPr>
          <a:xfrm rot="5400000">
            <a:off x="6481645" y="8787886"/>
            <a:ext cx="677741" cy="677741"/>
            <a:chOff x="0" y="0"/>
            <a:chExt cx="812800" cy="812800"/>
          </a:xfrm>
        </p:grpSpPr>
        <p:sp>
          <p:nvSpPr>
            <p:cNvPr id="69" name="Freeform 6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0" name="TextBox 70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1" name="Freeform 71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512852" y="8932236"/>
            <a:ext cx="627485" cy="389041"/>
          </a:xfrm>
          <a:custGeom>
            <a:avLst/>
            <a:gdLst/>
            <a:ahLst/>
            <a:cxnLst/>
            <a:rect l="l" t="t" r="r" b="b"/>
            <a:pathLst>
              <a:path w="627485" h="389041">
                <a:moveTo>
                  <a:pt x="0" y="0"/>
                </a:moveTo>
                <a:lnTo>
                  <a:pt x="627485" y="0"/>
                </a:lnTo>
                <a:lnTo>
                  <a:pt x="627485" y="389041"/>
                </a:lnTo>
                <a:lnTo>
                  <a:pt x="0" y="3890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2" name="Freeform 7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729141" y="8831852"/>
            <a:ext cx="280419" cy="529093"/>
          </a:xfrm>
          <a:custGeom>
            <a:avLst/>
            <a:gdLst/>
            <a:ahLst/>
            <a:cxnLst/>
            <a:rect l="l" t="t" r="r" b="b"/>
            <a:pathLst>
              <a:path w="280419" h="529093">
                <a:moveTo>
                  <a:pt x="0" y="0"/>
                </a:moveTo>
                <a:lnTo>
                  <a:pt x="280419" y="0"/>
                </a:lnTo>
                <a:lnTo>
                  <a:pt x="280419" y="529093"/>
                </a:lnTo>
                <a:lnTo>
                  <a:pt x="0" y="5290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73" name="Group 73"/>
          <p:cNvGrpSpPr>
            <a:grpSpLocks noGrp="1" noUngrp="1" noRot="1" noMove="1" noResize="1"/>
          </p:cNvGrpSpPr>
          <p:nvPr/>
        </p:nvGrpSpPr>
        <p:grpSpPr>
          <a:xfrm rot="5400000">
            <a:off x="8976735" y="8787886"/>
            <a:ext cx="677741" cy="677741"/>
            <a:chOff x="0" y="0"/>
            <a:chExt cx="812800" cy="812800"/>
          </a:xfrm>
        </p:grpSpPr>
        <p:sp>
          <p:nvSpPr>
            <p:cNvPr id="74" name="Freeform 7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5" name="TextBox 7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6" name="Freeform 7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064667" y="8875818"/>
            <a:ext cx="501877" cy="501877"/>
          </a:xfrm>
          <a:custGeom>
            <a:avLst/>
            <a:gdLst/>
            <a:ahLst/>
            <a:cxnLst/>
            <a:rect l="l" t="t" r="r" b="b"/>
            <a:pathLst>
              <a:path w="501877" h="501877">
                <a:moveTo>
                  <a:pt x="0" y="0"/>
                </a:moveTo>
                <a:lnTo>
                  <a:pt x="501877" y="0"/>
                </a:lnTo>
                <a:lnTo>
                  <a:pt x="501877" y="501877"/>
                </a:lnTo>
                <a:lnTo>
                  <a:pt x="0" y="5018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77" name="Group 77"/>
          <p:cNvGrpSpPr>
            <a:grpSpLocks noGrp="1" noUngrp="1" noRot="1" noMove="1" noResize="1"/>
          </p:cNvGrpSpPr>
          <p:nvPr/>
        </p:nvGrpSpPr>
        <p:grpSpPr>
          <a:xfrm rot="5400000">
            <a:off x="9929649" y="8787886"/>
            <a:ext cx="677741" cy="677741"/>
            <a:chOff x="0" y="0"/>
            <a:chExt cx="812800" cy="812800"/>
          </a:xfrm>
        </p:grpSpPr>
        <p:sp>
          <p:nvSpPr>
            <p:cNvPr id="78" name="Freeform 78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9" name="TextBox 7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0" name="Group 80"/>
          <p:cNvGrpSpPr>
            <a:grpSpLocks noGrp="1" noUngrp="1" noRot="1" noMove="1" noResize="1"/>
          </p:cNvGrpSpPr>
          <p:nvPr/>
        </p:nvGrpSpPr>
        <p:grpSpPr>
          <a:xfrm rot="5400000">
            <a:off x="10880814" y="8787886"/>
            <a:ext cx="677741" cy="677741"/>
            <a:chOff x="0" y="0"/>
            <a:chExt cx="812800" cy="812800"/>
          </a:xfrm>
        </p:grpSpPr>
        <p:sp>
          <p:nvSpPr>
            <p:cNvPr id="81" name="Freeform 8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2" name="TextBox 8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83" name="Freeform 83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912021" y="8932236"/>
            <a:ext cx="627485" cy="389041"/>
          </a:xfrm>
          <a:custGeom>
            <a:avLst/>
            <a:gdLst/>
            <a:ahLst/>
            <a:cxnLst/>
            <a:rect l="l" t="t" r="r" b="b"/>
            <a:pathLst>
              <a:path w="627485" h="389041">
                <a:moveTo>
                  <a:pt x="0" y="0"/>
                </a:moveTo>
                <a:lnTo>
                  <a:pt x="627485" y="0"/>
                </a:lnTo>
                <a:lnTo>
                  <a:pt x="627485" y="389041"/>
                </a:lnTo>
                <a:lnTo>
                  <a:pt x="0" y="3890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4" name="Freeform 8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128310" y="8831852"/>
            <a:ext cx="280419" cy="529093"/>
          </a:xfrm>
          <a:custGeom>
            <a:avLst/>
            <a:gdLst/>
            <a:ahLst/>
            <a:cxnLst/>
            <a:rect l="l" t="t" r="r" b="b"/>
            <a:pathLst>
              <a:path w="280419" h="529093">
                <a:moveTo>
                  <a:pt x="0" y="0"/>
                </a:moveTo>
                <a:lnTo>
                  <a:pt x="280419" y="0"/>
                </a:lnTo>
                <a:lnTo>
                  <a:pt x="280419" y="529093"/>
                </a:lnTo>
                <a:lnTo>
                  <a:pt x="0" y="5290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5" name="Group 85"/>
          <p:cNvGrpSpPr>
            <a:grpSpLocks noGrp="1" noUngrp="1" noRot="1" noMove="1" noResize="1"/>
          </p:cNvGrpSpPr>
          <p:nvPr/>
        </p:nvGrpSpPr>
        <p:grpSpPr>
          <a:xfrm rot="5400000">
            <a:off x="13539723" y="8831852"/>
            <a:ext cx="677741" cy="677741"/>
            <a:chOff x="0" y="0"/>
            <a:chExt cx="812800" cy="812800"/>
          </a:xfrm>
        </p:grpSpPr>
        <p:sp>
          <p:nvSpPr>
            <p:cNvPr id="86" name="Freeform 8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7" name="TextBox 8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88" name="Freeform 88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627655" y="8919784"/>
            <a:ext cx="501877" cy="501877"/>
          </a:xfrm>
          <a:custGeom>
            <a:avLst/>
            <a:gdLst/>
            <a:ahLst/>
            <a:cxnLst/>
            <a:rect l="l" t="t" r="r" b="b"/>
            <a:pathLst>
              <a:path w="501877" h="501877">
                <a:moveTo>
                  <a:pt x="0" y="0"/>
                </a:moveTo>
                <a:lnTo>
                  <a:pt x="501877" y="0"/>
                </a:lnTo>
                <a:lnTo>
                  <a:pt x="501877" y="501877"/>
                </a:lnTo>
                <a:lnTo>
                  <a:pt x="0" y="5018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89" name="Group 89"/>
          <p:cNvGrpSpPr>
            <a:grpSpLocks noGrp="1" noUngrp="1" noRot="1" noMove="1" noResize="1"/>
          </p:cNvGrpSpPr>
          <p:nvPr/>
        </p:nvGrpSpPr>
        <p:grpSpPr>
          <a:xfrm rot="5400000">
            <a:off x="14653200" y="8831852"/>
            <a:ext cx="677741" cy="677741"/>
            <a:chOff x="0" y="0"/>
            <a:chExt cx="812800" cy="812800"/>
          </a:xfrm>
        </p:grpSpPr>
        <p:sp>
          <p:nvSpPr>
            <p:cNvPr id="90" name="Freeform 9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1" name="TextBox 91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92" name="Group 92"/>
          <p:cNvGrpSpPr>
            <a:grpSpLocks noGrp="1" noUngrp="1" noRot="1" noMove="1" noResize="1"/>
          </p:cNvGrpSpPr>
          <p:nvPr/>
        </p:nvGrpSpPr>
        <p:grpSpPr>
          <a:xfrm rot="5400000">
            <a:off x="15764929" y="8831852"/>
            <a:ext cx="677741" cy="677741"/>
            <a:chOff x="0" y="0"/>
            <a:chExt cx="812800" cy="812800"/>
          </a:xfrm>
        </p:grpSpPr>
        <p:sp>
          <p:nvSpPr>
            <p:cNvPr id="93" name="Freeform 9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4" name="TextBox 9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09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5" name="Freeform 9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796135" y="8976203"/>
            <a:ext cx="627485" cy="389041"/>
          </a:xfrm>
          <a:custGeom>
            <a:avLst/>
            <a:gdLst/>
            <a:ahLst/>
            <a:cxnLst/>
            <a:rect l="l" t="t" r="r" b="b"/>
            <a:pathLst>
              <a:path w="627485" h="389041">
                <a:moveTo>
                  <a:pt x="0" y="0"/>
                </a:moveTo>
                <a:lnTo>
                  <a:pt x="627485" y="0"/>
                </a:lnTo>
                <a:lnTo>
                  <a:pt x="627485" y="389040"/>
                </a:lnTo>
                <a:lnTo>
                  <a:pt x="0" y="3890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6" name="Freeform 9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851861" y="8875818"/>
            <a:ext cx="280419" cy="529093"/>
          </a:xfrm>
          <a:custGeom>
            <a:avLst/>
            <a:gdLst/>
            <a:ahLst/>
            <a:cxnLst/>
            <a:rect l="l" t="t" r="r" b="b"/>
            <a:pathLst>
              <a:path w="280419" h="529093">
                <a:moveTo>
                  <a:pt x="0" y="0"/>
                </a:moveTo>
                <a:lnTo>
                  <a:pt x="280420" y="0"/>
                </a:lnTo>
                <a:lnTo>
                  <a:pt x="280420" y="529093"/>
                </a:lnTo>
                <a:lnTo>
                  <a:pt x="0" y="5290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7" name="TextBox 97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4800021" y="8106785"/>
            <a:ext cx="179263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2</a:t>
            </a:r>
          </a:p>
        </p:txBody>
      </p:sp>
      <p:sp>
        <p:nvSpPr>
          <p:cNvPr id="98" name="TextBox 98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5750270" y="8046060"/>
            <a:ext cx="179263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9</a:t>
            </a:r>
          </a:p>
        </p:txBody>
      </p:sp>
      <p:sp>
        <p:nvSpPr>
          <p:cNvPr id="99" name="TextBox 99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5968315" y="7489220"/>
            <a:ext cx="1660653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300,000</a:t>
            </a:r>
          </a:p>
        </p:txBody>
      </p:sp>
      <p:sp>
        <p:nvSpPr>
          <p:cNvPr id="100" name="TextBox 10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9023262" y="7218731"/>
            <a:ext cx="540978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13</a:t>
            </a:r>
          </a:p>
        </p:txBody>
      </p:sp>
      <p:sp>
        <p:nvSpPr>
          <p:cNvPr id="101" name="TextBox 10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9904782" y="7101093"/>
            <a:ext cx="752773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25</a:t>
            </a:r>
          </a:p>
        </p:txBody>
      </p:sp>
      <p:sp>
        <p:nvSpPr>
          <p:cNvPr id="102" name="TextBox 10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8895172" y="6337797"/>
            <a:ext cx="4654326" cy="421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~ 1 MILLION</a:t>
            </a:r>
          </a:p>
        </p:txBody>
      </p:sp>
      <p:sp>
        <p:nvSpPr>
          <p:cNvPr id="103" name="TextBox 10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16200000">
            <a:off x="13541813" y="6383486"/>
            <a:ext cx="616411" cy="4528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434345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16</a:t>
            </a:r>
            <a:endParaRPr kumimoji="0" lang="en-US" sz="2799" b="0" i="0" u="none" strike="noStrike" kern="1200" cap="none" spc="0" normalizeH="0" baseline="0" noProof="0" dirty="0">
              <a:ln>
                <a:noFill/>
              </a:ln>
              <a:solidFill>
                <a:srgbClr val="434345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</p:txBody>
      </p:sp>
      <p:sp>
        <p:nvSpPr>
          <p:cNvPr id="104" name="TextBox 10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16200000">
            <a:off x="14711731" y="6299691"/>
            <a:ext cx="501781" cy="4528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28</a:t>
            </a:r>
            <a:endParaRPr kumimoji="0" lang="en-US" sz="27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</p:txBody>
      </p:sp>
      <p:sp>
        <p:nvSpPr>
          <p:cNvPr id="105" name="TextBox 105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14303526" y="5535999"/>
            <a:ext cx="3565076" cy="421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 1.3+  MILLION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28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>
          <a:xfrm>
            <a:off x="262101" y="5143500"/>
            <a:ext cx="5552894" cy="1684033"/>
            <a:chOff x="0" y="0"/>
            <a:chExt cx="1336153" cy="405217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1336153" cy="405217"/>
            </a:xfrm>
            <a:custGeom>
              <a:avLst/>
              <a:gdLst/>
              <a:ahLst/>
              <a:cxnLst/>
              <a:rect l="l" t="t" r="r" b="b"/>
              <a:pathLst>
                <a:path w="1336153" h="405217">
                  <a:moveTo>
                    <a:pt x="27884" y="0"/>
                  </a:moveTo>
                  <a:lnTo>
                    <a:pt x="1308268" y="0"/>
                  </a:lnTo>
                  <a:cubicBezTo>
                    <a:pt x="1323668" y="0"/>
                    <a:pt x="1336153" y="12484"/>
                    <a:pt x="1336153" y="27884"/>
                  </a:cubicBezTo>
                  <a:lnTo>
                    <a:pt x="1336153" y="377332"/>
                  </a:lnTo>
                  <a:cubicBezTo>
                    <a:pt x="1336153" y="392732"/>
                    <a:pt x="1323668" y="405217"/>
                    <a:pt x="1308268" y="405217"/>
                  </a:cubicBezTo>
                  <a:lnTo>
                    <a:pt x="27884" y="405217"/>
                  </a:lnTo>
                  <a:cubicBezTo>
                    <a:pt x="20489" y="405217"/>
                    <a:pt x="13396" y="402279"/>
                    <a:pt x="8167" y="397050"/>
                  </a:cubicBezTo>
                  <a:cubicBezTo>
                    <a:pt x="2938" y="391820"/>
                    <a:pt x="0" y="384728"/>
                    <a:pt x="0" y="377332"/>
                  </a:cubicBezTo>
                  <a:lnTo>
                    <a:pt x="0" y="27884"/>
                  </a:lnTo>
                  <a:cubicBezTo>
                    <a:pt x="0" y="12484"/>
                    <a:pt x="12484" y="0"/>
                    <a:pt x="27884" y="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>
              <a:spLocks/>
            </p:cNvSpPr>
            <p:nvPr/>
          </p:nvSpPr>
          <p:spPr>
            <a:xfrm>
              <a:off x="0" y="0"/>
              <a:ext cx="1336153" cy="405217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dirty="0">
                  <a:solidFill>
                    <a:srgbClr val="FFFFFF"/>
                  </a:solidFill>
                  <a:latin typeface="Segoe UI Black" panose="020B0A02040204020203" pitchFamily="34" charset="0"/>
                </a:rPr>
                <a:t>   </a:t>
              </a:r>
              <a:r>
                <a:rPr lang="en-US" sz="2800" dirty="0">
                  <a:solidFill>
                    <a:srgbClr val="FFFFFF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LABORATORY- </a:t>
              </a:r>
            </a:p>
            <a:p>
              <a:pPr algn="l">
                <a:lnSpc>
                  <a:spcPts val="3120"/>
                </a:lnSpc>
              </a:pPr>
              <a:r>
                <a:rPr lang="en-US" sz="2800" dirty="0">
                  <a:solidFill>
                    <a:srgbClr val="FFFFFF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          BASED</a:t>
              </a:r>
            </a:p>
          </p:txBody>
        </p:sp>
      </p:grpSp>
      <p:grpSp>
        <p:nvGrpSpPr>
          <p:cNvPr id="5" name="Group 5"/>
          <p:cNvGrpSpPr>
            <a:grpSpLocks/>
          </p:cNvGrpSpPr>
          <p:nvPr/>
        </p:nvGrpSpPr>
        <p:grpSpPr>
          <a:xfrm>
            <a:off x="6369017" y="5143500"/>
            <a:ext cx="5552894" cy="1684033"/>
            <a:chOff x="0" y="0"/>
            <a:chExt cx="1336153" cy="405217"/>
          </a:xfrm>
        </p:grpSpPr>
        <p:sp>
          <p:nvSpPr>
            <p:cNvPr id="6" name="Freeform 6"/>
            <p:cNvSpPr>
              <a:spLocks/>
            </p:cNvSpPr>
            <p:nvPr/>
          </p:nvSpPr>
          <p:spPr>
            <a:xfrm>
              <a:off x="0" y="0"/>
              <a:ext cx="1336153" cy="405217"/>
            </a:xfrm>
            <a:custGeom>
              <a:avLst/>
              <a:gdLst/>
              <a:ahLst/>
              <a:cxnLst/>
              <a:rect l="l" t="t" r="r" b="b"/>
              <a:pathLst>
                <a:path w="1336153" h="405217">
                  <a:moveTo>
                    <a:pt x="27884" y="0"/>
                  </a:moveTo>
                  <a:lnTo>
                    <a:pt x="1308268" y="0"/>
                  </a:lnTo>
                  <a:cubicBezTo>
                    <a:pt x="1323668" y="0"/>
                    <a:pt x="1336153" y="12484"/>
                    <a:pt x="1336153" y="27884"/>
                  </a:cubicBezTo>
                  <a:lnTo>
                    <a:pt x="1336153" y="377332"/>
                  </a:lnTo>
                  <a:cubicBezTo>
                    <a:pt x="1336153" y="392732"/>
                    <a:pt x="1323668" y="405217"/>
                    <a:pt x="1308268" y="405217"/>
                  </a:cubicBezTo>
                  <a:lnTo>
                    <a:pt x="27884" y="405217"/>
                  </a:lnTo>
                  <a:cubicBezTo>
                    <a:pt x="20489" y="405217"/>
                    <a:pt x="13396" y="402279"/>
                    <a:pt x="8167" y="397050"/>
                  </a:cubicBezTo>
                  <a:cubicBezTo>
                    <a:pt x="2938" y="391820"/>
                    <a:pt x="0" y="384728"/>
                    <a:pt x="0" y="377332"/>
                  </a:cubicBezTo>
                  <a:lnTo>
                    <a:pt x="0" y="27884"/>
                  </a:lnTo>
                  <a:cubicBezTo>
                    <a:pt x="0" y="12484"/>
                    <a:pt x="12484" y="0"/>
                    <a:pt x="27884" y="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>
              <a:spLocks/>
            </p:cNvSpPr>
            <p:nvPr/>
          </p:nvSpPr>
          <p:spPr>
            <a:xfrm>
              <a:off x="0" y="0"/>
              <a:ext cx="1336153" cy="405217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dirty="0">
                  <a:solidFill>
                    <a:srgbClr val="FFFFFF"/>
                  </a:solidFill>
                  <a:latin typeface="Segoe Pro Black" panose="020F0502020204030204" pitchFamily="34" charset="0"/>
                </a:rPr>
                <a:t>     </a:t>
              </a:r>
              <a:r>
                <a:rPr lang="en-US" sz="2800" dirty="0">
                  <a:solidFill>
                    <a:srgbClr val="FFFFFF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CLASSROOM- </a:t>
              </a:r>
            </a:p>
            <a:p>
              <a:pPr algn="l">
                <a:lnSpc>
                  <a:spcPts val="3120"/>
                </a:lnSpc>
              </a:pPr>
              <a:r>
                <a:rPr lang="en-US" sz="2800" dirty="0">
                  <a:solidFill>
                    <a:srgbClr val="FFFFFF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         BASED</a:t>
              </a:r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12473005" y="5143500"/>
            <a:ext cx="5552894" cy="1684033"/>
            <a:chOff x="0" y="0"/>
            <a:chExt cx="1336153" cy="405217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1336153" cy="405217"/>
            </a:xfrm>
            <a:custGeom>
              <a:avLst/>
              <a:gdLst/>
              <a:ahLst/>
              <a:cxnLst/>
              <a:rect l="l" t="t" r="r" b="b"/>
              <a:pathLst>
                <a:path w="1336153" h="405217">
                  <a:moveTo>
                    <a:pt x="27884" y="0"/>
                  </a:moveTo>
                  <a:lnTo>
                    <a:pt x="1308268" y="0"/>
                  </a:lnTo>
                  <a:cubicBezTo>
                    <a:pt x="1323668" y="0"/>
                    <a:pt x="1336153" y="12484"/>
                    <a:pt x="1336153" y="27884"/>
                  </a:cubicBezTo>
                  <a:lnTo>
                    <a:pt x="1336153" y="377332"/>
                  </a:lnTo>
                  <a:cubicBezTo>
                    <a:pt x="1336153" y="392732"/>
                    <a:pt x="1323668" y="405217"/>
                    <a:pt x="1308268" y="405217"/>
                  </a:cubicBezTo>
                  <a:lnTo>
                    <a:pt x="27884" y="405217"/>
                  </a:lnTo>
                  <a:cubicBezTo>
                    <a:pt x="20489" y="405217"/>
                    <a:pt x="13396" y="402279"/>
                    <a:pt x="8167" y="397050"/>
                  </a:cubicBezTo>
                  <a:cubicBezTo>
                    <a:pt x="2938" y="391820"/>
                    <a:pt x="0" y="384728"/>
                    <a:pt x="0" y="377332"/>
                  </a:cubicBezTo>
                  <a:lnTo>
                    <a:pt x="0" y="27884"/>
                  </a:lnTo>
                  <a:cubicBezTo>
                    <a:pt x="0" y="12484"/>
                    <a:pt x="12484" y="0"/>
                    <a:pt x="27884" y="0"/>
                  </a:cubicBez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>
              <a:spLocks/>
            </p:cNvSpPr>
            <p:nvPr/>
          </p:nvSpPr>
          <p:spPr>
            <a:xfrm>
              <a:off x="0" y="0"/>
              <a:ext cx="1336153" cy="405217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dirty="0">
                  <a:solidFill>
                    <a:srgbClr val="FFFFFF"/>
                  </a:solidFill>
                  <a:latin typeface="Segoe Pro Black" panose="020F0502020204030204" pitchFamily="34" charset="0"/>
                </a:rPr>
                <a:t>            </a:t>
              </a:r>
              <a:r>
                <a:rPr lang="en-US" sz="2800" dirty="0">
                  <a:solidFill>
                    <a:srgbClr val="FFFFFF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WEB-</a:t>
              </a:r>
            </a:p>
            <a:p>
              <a:pPr algn="l">
                <a:lnSpc>
                  <a:spcPts val="3120"/>
                </a:lnSpc>
              </a:pPr>
              <a:r>
                <a:rPr lang="en-US" sz="2800" dirty="0">
                  <a:solidFill>
                    <a:srgbClr val="FFFFFF"/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        BASED</a:t>
              </a:r>
            </a:p>
          </p:txBody>
        </p:sp>
      </p:grpSp>
      <p:sp>
        <p:nvSpPr>
          <p:cNvPr id="11" name="Freeform 11"/>
          <p:cNvSpPr>
            <a:spLocks/>
          </p:cNvSpPr>
          <p:nvPr/>
        </p:nvSpPr>
        <p:spPr>
          <a:xfrm>
            <a:off x="10878653" y="5791209"/>
            <a:ext cx="627106" cy="388614"/>
          </a:xfrm>
          <a:custGeom>
            <a:avLst/>
            <a:gdLst/>
            <a:ahLst/>
            <a:cxnLst/>
            <a:rect l="l" t="t" r="r" b="b"/>
            <a:pathLst>
              <a:path w="627106" h="388614">
                <a:moveTo>
                  <a:pt x="0" y="0"/>
                </a:moveTo>
                <a:lnTo>
                  <a:pt x="627106" y="0"/>
                </a:lnTo>
                <a:lnTo>
                  <a:pt x="627106" y="388615"/>
                </a:lnTo>
                <a:lnTo>
                  <a:pt x="0" y="3886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4026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>
            <a:spLocks/>
          </p:cNvSpPr>
          <p:nvPr/>
        </p:nvSpPr>
        <p:spPr>
          <a:xfrm>
            <a:off x="16984105" y="5937168"/>
            <a:ext cx="627106" cy="388614"/>
          </a:xfrm>
          <a:custGeom>
            <a:avLst/>
            <a:gdLst/>
            <a:ahLst/>
            <a:cxnLst/>
            <a:rect l="l" t="t" r="r" b="b"/>
            <a:pathLst>
              <a:path w="627106" h="388614">
                <a:moveTo>
                  <a:pt x="0" y="0"/>
                </a:moveTo>
                <a:lnTo>
                  <a:pt x="627106" y="0"/>
                </a:lnTo>
                <a:lnTo>
                  <a:pt x="627106" y="388614"/>
                </a:lnTo>
                <a:lnTo>
                  <a:pt x="0" y="3886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40260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3" name="Group 13"/>
          <p:cNvGrpSpPr>
            <a:grpSpLocks/>
          </p:cNvGrpSpPr>
          <p:nvPr/>
        </p:nvGrpSpPr>
        <p:grpSpPr>
          <a:xfrm>
            <a:off x="4006910" y="5289255"/>
            <a:ext cx="1392524" cy="1392524"/>
            <a:chOff x="0" y="0"/>
            <a:chExt cx="6350000" cy="6350000"/>
          </a:xfrm>
        </p:grpSpPr>
        <p:sp>
          <p:nvSpPr>
            <p:cNvPr id="14" name="Freeform 14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" name="Freeform 15"/>
          <p:cNvSpPr>
            <a:spLocks/>
          </p:cNvSpPr>
          <p:nvPr/>
        </p:nvSpPr>
        <p:spPr>
          <a:xfrm>
            <a:off x="4076990" y="5724086"/>
            <a:ext cx="1252363" cy="522862"/>
          </a:xfrm>
          <a:custGeom>
            <a:avLst/>
            <a:gdLst/>
            <a:ahLst/>
            <a:cxnLst/>
            <a:rect l="l" t="t" r="r" b="b"/>
            <a:pathLst>
              <a:path w="1252363" h="522862">
                <a:moveTo>
                  <a:pt x="0" y="0"/>
                </a:moveTo>
                <a:lnTo>
                  <a:pt x="1252363" y="0"/>
                </a:lnTo>
                <a:lnTo>
                  <a:pt x="1252363" y="522861"/>
                </a:lnTo>
                <a:lnTo>
                  <a:pt x="0" y="5228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6" name="Group 16"/>
          <p:cNvGrpSpPr>
            <a:grpSpLocks/>
          </p:cNvGrpSpPr>
          <p:nvPr/>
        </p:nvGrpSpPr>
        <p:grpSpPr>
          <a:xfrm>
            <a:off x="10225074" y="5289255"/>
            <a:ext cx="1392524" cy="1392524"/>
            <a:chOff x="0" y="0"/>
            <a:chExt cx="6350000" cy="6350000"/>
          </a:xfrm>
        </p:grpSpPr>
        <p:sp>
          <p:nvSpPr>
            <p:cNvPr id="17" name="Freeform 17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8" name="Group 18"/>
          <p:cNvGrpSpPr>
            <a:grpSpLocks/>
          </p:cNvGrpSpPr>
          <p:nvPr/>
        </p:nvGrpSpPr>
        <p:grpSpPr>
          <a:xfrm>
            <a:off x="16404928" y="5289255"/>
            <a:ext cx="1392524" cy="1392524"/>
            <a:chOff x="0" y="0"/>
            <a:chExt cx="6350000" cy="6350000"/>
          </a:xfrm>
        </p:grpSpPr>
        <p:sp>
          <p:nvSpPr>
            <p:cNvPr id="19" name="Freeform 19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" name="Freeform 20"/>
          <p:cNvSpPr>
            <a:spLocks/>
          </p:cNvSpPr>
          <p:nvPr/>
        </p:nvSpPr>
        <p:spPr>
          <a:xfrm>
            <a:off x="10460851" y="5501987"/>
            <a:ext cx="920970" cy="920970"/>
          </a:xfrm>
          <a:custGeom>
            <a:avLst/>
            <a:gdLst/>
            <a:ahLst/>
            <a:cxnLst/>
            <a:rect l="l" t="t" r="r" b="b"/>
            <a:pathLst>
              <a:path w="920970" h="920970">
                <a:moveTo>
                  <a:pt x="0" y="0"/>
                </a:moveTo>
                <a:lnTo>
                  <a:pt x="920970" y="0"/>
                </a:lnTo>
                <a:lnTo>
                  <a:pt x="920970" y="920970"/>
                </a:lnTo>
                <a:lnTo>
                  <a:pt x="0" y="9209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>
            <a:spLocks/>
          </p:cNvSpPr>
          <p:nvPr/>
        </p:nvSpPr>
        <p:spPr>
          <a:xfrm>
            <a:off x="16634262" y="5614276"/>
            <a:ext cx="976949" cy="742481"/>
          </a:xfrm>
          <a:custGeom>
            <a:avLst/>
            <a:gdLst/>
            <a:ahLst/>
            <a:cxnLst/>
            <a:rect l="l" t="t" r="r" b="b"/>
            <a:pathLst>
              <a:path w="976949" h="742481">
                <a:moveTo>
                  <a:pt x="0" y="0"/>
                </a:moveTo>
                <a:lnTo>
                  <a:pt x="976949" y="0"/>
                </a:lnTo>
                <a:lnTo>
                  <a:pt x="976949" y="742481"/>
                </a:lnTo>
                <a:lnTo>
                  <a:pt x="0" y="7424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>
            <a:spLocks/>
          </p:cNvSpPr>
          <p:nvPr/>
        </p:nvSpPr>
        <p:spPr>
          <a:xfrm>
            <a:off x="11301069" y="-2369742"/>
            <a:ext cx="8427381" cy="7513242"/>
          </a:xfrm>
          <a:custGeom>
            <a:avLst/>
            <a:gdLst/>
            <a:ahLst/>
            <a:cxnLst/>
            <a:rect l="l" t="t" r="r" b="b"/>
            <a:pathLst>
              <a:path w="8427381" h="7513242">
                <a:moveTo>
                  <a:pt x="0" y="0"/>
                </a:moveTo>
                <a:lnTo>
                  <a:pt x="8427381" y="0"/>
                </a:lnTo>
                <a:lnTo>
                  <a:pt x="8427381" y="7513242"/>
                </a:lnTo>
                <a:lnTo>
                  <a:pt x="0" y="75132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6083" b="-608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TextBox 23"/>
          <p:cNvSpPr txBox="1">
            <a:spLocks/>
          </p:cNvSpPr>
          <p:nvPr/>
        </p:nvSpPr>
        <p:spPr>
          <a:xfrm>
            <a:off x="980188" y="1612771"/>
            <a:ext cx="9493380" cy="936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92"/>
              </a:lnSpc>
            </a:pPr>
            <a:r>
              <a:rPr lang="en-US" sz="7292" dirty="0">
                <a:solidFill>
                  <a:srgbClr val="FFFFFF"/>
                </a:solidFill>
                <a:latin typeface="Segoe UI Black" panose="020B0A02040204020203" pitchFamily="34" charset="0"/>
              </a:rPr>
              <a:t>ABE CURRICULUM</a:t>
            </a:r>
          </a:p>
        </p:txBody>
      </p:sp>
      <p:sp>
        <p:nvSpPr>
          <p:cNvPr id="24" name="TextBox 24"/>
          <p:cNvSpPr txBox="1">
            <a:spLocks/>
          </p:cNvSpPr>
          <p:nvPr/>
        </p:nvSpPr>
        <p:spPr>
          <a:xfrm>
            <a:off x="428819" y="7088291"/>
            <a:ext cx="5387748" cy="1407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7"/>
              </a:lnSpc>
            </a:pPr>
            <a:r>
              <a:rPr lang="en-US" sz="2698" dirty="0">
                <a:solidFill>
                  <a:srgbClr val="FFFFFF"/>
                </a:solidFill>
                <a:latin typeface="Segoe UI Semibold" panose="020B0702040204020203" pitchFamily="34" charset="0"/>
              </a:rPr>
              <a:t>Introduces biotechnology laboratory techniques and concepts </a:t>
            </a:r>
          </a:p>
        </p:txBody>
      </p:sp>
      <p:sp>
        <p:nvSpPr>
          <p:cNvPr id="25" name="TextBox 25"/>
          <p:cNvSpPr txBox="1">
            <a:spLocks/>
          </p:cNvSpPr>
          <p:nvPr/>
        </p:nvSpPr>
        <p:spPr>
          <a:xfrm>
            <a:off x="6369017" y="7088291"/>
            <a:ext cx="5552894" cy="9311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7"/>
              </a:lnSpc>
            </a:pPr>
            <a:r>
              <a:rPr lang="en-US" sz="2698" dirty="0">
                <a:solidFill>
                  <a:srgbClr val="FFFFFF"/>
                </a:solidFill>
                <a:latin typeface="Segoe UI Semibold" panose="020B0702040204020203" pitchFamily="34" charset="0"/>
              </a:rPr>
              <a:t>Hands-on activities to explore biotechnology in the classroom</a:t>
            </a:r>
          </a:p>
        </p:txBody>
      </p:sp>
      <p:sp>
        <p:nvSpPr>
          <p:cNvPr id="26" name="TextBox 26"/>
          <p:cNvSpPr txBox="1">
            <a:spLocks/>
          </p:cNvSpPr>
          <p:nvPr/>
        </p:nvSpPr>
        <p:spPr>
          <a:xfrm>
            <a:off x="12473005" y="7088291"/>
            <a:ext cx="5552894" cy="1407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7"/>
              </a:lnSpc>
            </a:pPr>
            <a:r>
              <a:rPr lang="en-US" sz="2698" dirty="0">
                <a:solidFill>
                  <a:srgbClr val="FFFFFF"/>
                </a:solidFill>
                <a:latin typeface="Segoe UI Semibold" panose="020B0702040204020203" pitchFamily="34" charset="0"/>
              </a:rPr>
              <a:t>Biotechnology investigations available in remote or hybrid learning environments</a:t>
            </a:r>
          </a:p>
        </p:txBody>
      </p:sp>
      <p:sp>
        <p:nvSpPr>
          <p:cNvPr id="27" name="Freeform 27"/>
          <p:cNvSpPr>
            <a:spLocks/>
          </p:cNvSpPr>
          <p:nvPr/>
        </p:nvSpPr>
        <p:spPr>
          <a:xfrm>
            <a:off x="8569092" y="9258300"/>
            <a:ext cx="11159358" cy="5579679"/>
          </a:xfrm>
          <a:custGeom>
            <a:avLst/>
            <a:gdLst/>
            <a:ahLst/>
            <a:cxnLst/>
            <a:rect l="l" t="t" r="r" b="b"/>
            <a:pathLst>
              <a:path w="11159358" h="5579679">
                <a:moveTo>
                  <a:pt x="0" y="0"/>
                </a:moveTo>
                <a:lnTo>
                  <a:pt x="11159358" y="0"/>
                </a:lnTo>
                <a:lnTo>
                  <a:pt x="11159358" y="5579679"/>
                </a:lnTo>
                <a:lnTo>
                  <a:pt x="0" y="557967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>
            <a:spLocks/>
          </p:cNvSpPr>
          <p:nvPr/>
        </p:nvSpPr>
        <p:spPr>
          <a:xfrm>
            <a:off x="245252" y="8618221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1" y="0"/>
                </a:lnTo>
                <a:lnTo>
                  <a:pt x="1469871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AutoShape 29"/>
          <p:cNvSpPr>
            <a:spLocks/>
          </p:cNvSpPr>
          <p:nvPr/>
        </p:nvSpPr>
        <p:spPr>
          <a:xfrm>
            <a:off x="1028700" y="1028700"/>
            <a:ext cx="5897347" cy="101948"/>
          </a:xfrm>
          <a:prstGeom prst="rect">
            <a:avLst/>
          </a:prstGeom>
          <a:solidFill>
            <a:srgbClr val="FF6720"/>
          </a:solidFill>
        </p:spPr>
        <p:txBody>
          <a:bodyPr/>
          <a:lstStyle/>
          <a:p>
            <a:endParaRPr lang="en-US"/>
          </a:p>
        </p:txBody>
      </p:sp>
      <p:sp>
        <p:nvSpPr>
          <p:cNvPr id="30" name="AutoShape 30"/>
          <p:cNvSpPr>
            <a:spLocks/>
          </p:cNvSpPr>
          <p:nvPr/>
        </p:nvSpPr>
        <p:spPr>
          <a:xfrm>
            <a:off x="980188" y="2856241"/>
            <a:ext cx="8744711" cy="146920"/>
          </a:xfrm>
          <a:prstGeom prst="rect">
            <a:avLst/>
          </a:prstGeom>
          <a:solidFill>
            <a:srgbClr val="7EE0DD"/>
          </a:solid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12">
            <a:extLst>
              <a:ext uri="{FF2B5EF4-FFF2-40B4-BE49-F238E27FC236}">
                <a16:creationId xmlns:a16="http://schemas.microsoft.com/office/drawing/2014/main" id="{2C4A1ECC-7FC9-7542-AA39-59A6089B5155}"/>
              </a:ext>
            </a:extLst>
          </p:cNvPr>
          <p:cNvGrpSpPr>
            <a:grpSpLocks noChangeAspect="1"/>
          </p:cNvGrpSpPr>
          <p:nvPr/>
        </p:nvGrpSpPr>
        <p:grpSpPr>
          <a:xfrm>
            <a:off x="10711927" y="3161904"/>
            <a:ext cx="6060208" cy="6258983"/>
            <a:chOff x="0" y="0"/>
            <a:chExt cx="6350000" cy="6558280"/>
          </a:xfrm>
        </p:grpSpPr>
        <p:sp>
          <p:nvSpPr>
            <p:cNvPr id="34" name="Freeform 13">
              <a:extLst>
                <a:ext uri="{FF2B5EF4-FFF2-40B4-BE49-F238E27FC236}">
                  <a16:creationId xmlns:a16="http://schemas.microsoft.com/office/drawing/2014/main" id="{A2547819-BE7B-7A46-B88E-3043C77C0B08}"/>
                </a:ext>
              </a:extLst>
            </p:cNvPr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2"/>
              <a:stretch>
                <a:fillRect l="-10518" t="-19908" r="-34828" b="-67816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5" name="Freeform 14">
              <a:extLst>
                <a:ext uri="{FF2B5EF4-FFF2-40B4-BE49-F238E27FC236}">
                  <a16:creationId xmlns:a16="http://schemas.microsoft.com/office/drawing/2014/main" id="{1A20449D-3203-9940-A08B-5F7634A96CB5}"/>
                </a:ext>
              </a:extLst>
            </p:cNvPr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Freeform 2"/>
          <p:cNvSpPr/>
          <p:nvPr/>
        </p:nvSpPr>
        <p:spPr>
          <a:xfrm rot="-5400000">
            <a:off x="-5468626" y="1900412"/>
            <a:ext cx="10287000" cy="6486176"/>
          </a:xfrm>
          <a:custGeom>
            <a:avLst/>
            <a:gdLst/>
            <a:ahLst/>
            <a:cxnLst/>
            <a:rect l="l" t="t" r="r" b="b"/>
            <a:pathLst>
              <a:path w="10287000" h="6486176">
                <a:moveTo>
                  <a:pt x="0" y="0"/>
                </a:moveTo>
                <a:lnTo>
                  <a:pt x="10287000" y="0"/>
                </a:lnTo>
                <a:lnTo>
                  <a:pt x="10287000" y="6486176"/>
                </a:lnTo>
                <a:lnTo>
                  <a:pt x="0" y="64861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6104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8385932" y="-31720"/>
            <a:ext cx="10693405" cy="2833784"/>
            <a:chOff x="0" y="0"/>
            <a:chExt cx="2492047" cy="660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92047" cy="660400"/>
            </a:xfrm>
            <a:custGeom>
              <a:avLst/>
              <a:gdLst/>
              <a:ahLst/>
              <a:cxnLst/>
              <a:rect l="l" t="t" r="r" b="b"/>
              <a:pathLst>
                <a:path w="2492047" h="660400">
                  <a:moveTo>
                    <a:pt x="2367587" y="660400"/>
                  </a:moveTo>
                  <a:lnTo>
                    <a:pt x="124460" y="660400"/>
                  </a:lnTo>
                  <a:cubicBezTo>
                    <a:pt x="55880" y="660400"/>
                    <a:pt x="0" y="604520"/>
                    <a:pt x="0" y="5359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367587" y="0"/>
                  </a:lnTo>
                  <a:cubicBezTo>
                    <a:pt x="2436167" y="0"/>
                    <a:pt x="2492047" y="55880"/>
                    <a:pt x="2492047" y="124460"/>
                  </a:cubicBezTo>
                  <a:lnTo>
                    <a:pt x="2492047" y="535940"/>
                  </a:lnTo>
                  <a:cubicBezTo>
                    <a:pt x="2492047" y="604520"/>
                    <a:pt x="2436167" y="660400"/>
                    <a:pt x="2367587" y="660400"/>
                  </a:cubicBezTo>
                  <a:close/>
                </a:path>
              </a:pathLst>
            </a:custGeom>
            <a:solidFill>
              <a:srgbClr val="FF672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3396130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4082656" y="3161904"/>
            <a:ext cx="6070294" cy="6269400"/>
            <a:chOff x="0" y="0"/>
            <a:chExt cx="6350000" cy="6558280"/>
          </a:xfrm>
        </p:grpSpPr>
        <p:sp>
          <p:nvSpPr>
            <p:cNvPr id="7" name="Freeform 7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5"/>
              <a:stretch>
                <a:fillRect l="-31749" t="-17519" r="-25211" b="-3423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706300" y="8271604"/>
            <a:ext cx="1159700" cy="1159700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3795016" y="8478192"/>
            <a:ext cx="982267" cy="746523"/>
          </a:xfrm>
          <a:custGeom>
            <a:avLst/>
            <a:gdLst/>
            <a:ahLst/>
            <a:cxnLst/>
            <a:rect l="l" t="t" r="r" b="b"/>
            <a:pathLst>
              <a:path w="982267" h="746523">
                <a:moveTo>
                  <a:pt x="0" y="0"/>
                </a:moveTo>
                <a:lnTo>
                  <a:pt x="982268" y="0"/>
                </a:lnTo>
                <a:lnTo>
                  <a:pt x="982268" y="746524"/>
                </a:lnTo>
                <a:lnTo>
                  <a:pt x="0" y="7465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0460828" y="8271604"/>
            <a:ext cx="1159700" cy="1159700"/>
            <a:chOff x="0" y="0"/>
            <a:chExt cx="6350000" cy="6350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7" name="Freeform 17"/>
          <p:cNvSpPr/>
          <p:nvPr/>
        </p:nvSpPr>
        <p:spPr>
          <a:xfrm rot="2361200">
            <a:off x="10742356" y="8420866"/>
            <a:ext cx="730625" cy="726640"/>
          </a:xfrm>
          <a:custGeom>
            <a:avLst/>
            <a:gdLst/>
            <a:ahLst/>
            <a:cxnLst/>
            <a:rect l="l" t="t" r="r" b="b"/>
            <a:pathLst>
              <a:path w="730625" h="726640">
                <a:moveTo>
                  <a:pt x="0" y="0"/>
                </a:moveTo>
                <a:lnTo>
                  <a:pt x="730625" y="0"/>
                </a:lnTo>
                <a:lnTo>
                  <a:pt x="730625" y="726641"/>
                </a:lnTo>
                <a:lnTo>
                  <a:pt x="0" y="7266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Freeform 18"/>
          <p:cNvSpPr/>
          <p:nvPr/>
        </p:nvSpPr>
        <p:spPr>
          <a:xfrm rot="-4819752">
            <a:off x="10482870" y="8759212"/>
            <a:ext cx="520065" cy="515514"/>
          </a:xfrm>
          <a:custGeom>
            <a:avLst/>
            <a:gdLst/>
            <a:ahLst/>
            <a:cxnLst/>
            <a:rect l="l" t="t" r="r" b="b"/>
            <a:pathLst>
              <a:path w="520065" h="515514">
                <a:moveTo>
                  <a:pt x="0" y="0"/>
                </a:moveTo>
                <a:lnTo>
                  <a:pt x="520065" y="0"/>
                </a:lnTo>
                <a:lnTo>
                  <a:pt x="520065" y="515515"/>
                </a:lnTo>
                <a:lnTo>
                  <a:pt x="0" y="5155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5550268" y="8840286"/>
            <a:ext cx="3338564" cy="1161201"/>
            <a:chOff x="0" y="0"/>
            <a:chExt cx="4451419" cy="1548268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4451419" cy="1548268"/>
              <a:chOff x="0" y="0"/>
              <a:chExt cx="2464824" cy="857302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2464824" cy="857302"/>
              </a:xfrm>
              <a:custGeom>
                <a:avLst/>
                <a:gdLst/>
                <a:ahLst/>
                <a:cxnLst/>
                <a:rect l="l" t="t" r="r" b="b"/>
                <a:pathLst>
                  <a:path w="2464824" h="857302">
                    <a:moveTo>
                      <a:pt x="2340364" y="857302"/>
                    </a:moveTo>
                    <a:lnTo>
                      <a:pt x="124460" y="857302"/>
                    </a:lnTo>
                    <a:cubicBezTo>
                      <a:pt x="55880" y="857302"/>
                      <a:pt x="0" y="801422"/>
                      <a:pt x="0" y="732842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40364" y="0"/>
                    </a:lnTo>
                    <a:cubicBezTo>
                      <a:pt x="2408944" y="0"/>
                      <a:pt x="2464824" y="55880"/>
                      <a:pt x="2464824" y="124460"/>
                    </a:cubicBezTo>
                    <a:lnTo>
                      <a:pt x="2464824" y="732842"/>
                    </a:lnTo>
                    <a:cubicBezTo>
                      <a:pt x="2464824" y="801422"/>
                      <a:pt x="2408944" y="857302"/>
                      <a:pt x="2340364" y="857302"/>
                    </a:cubicBezTo>
                    <a:close/>
                  </a:path>
                </a:pathLst>
              </a:custGeom>
              <a:solidFill>
                <a:srgbClr val="04284D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339822" y="421074"/>
              <a:ext cx="3771775" cy="7442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1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Black" panose="020B0A02040204020203" pitchFamily="34" charset="0"/>
                  <a:ea typeface="+mn-ea"/>
                  <a:cs typeface="+mn-cs"/>
                </a:rPr>
                <a:t>FOUNDATIONS OF BIOTECH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912704" y="8850703"/>
            <a:ext cx="3455162" cy="1161201"/>
            <a:chOff x="0" y="0"/>
            <a:chExt cx="4606882" cy="1548268"/>
          </a:xfrm>
        </p:grpSpPr>
        <p:grpSp>
          <p:nvGrpSpPr>
            <p:cNvPr id="24" name="Group 24"/>
            <p:cNvGrpSpPr/>
            <p:nvPr/>
          </p:nvGrpSpPr>
          <p:grpSpPr>
            <a:xfrm>
              <a:off x="0" y="0"/>
              <a:ext cx="4606882" cy="1548268"/>
              <a:chOff x="0" y="0"/>
              <a:chExt cx="2550906" cy="857302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2550907" cy="857302"/>
              </a:xfrm>
              <a:custGeom>
                <a:avLst/>
                <a:gdLst/>
                <a:ahLst/>
                <a:cxnLst/>
                <a:rect l="l" t="t" r="r" b="b"/>
                <a:pathLst>
                  <a:path w="2550907" h="857302">
                    <a:moveTo>
                      <a:pt x="2426446" y="857302"/>
                    </a:moveTo>
                    <a:lnTo>
                      <a:pt x="124460" y="857302"/>
                    </a:lnTo>
                    <a:cubicBezTo>
                      <a:pt x="55880" y="857302"/>
                      <a:pt x="0" y="801422"/>
                      <a:pt x="0" y="732842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426446" y="0"/>
                    </a:lnTo>
                    <a:cubicBezTo>
                      <a:pt x="2495026" y="0"/>
                      <a:pt x="2550907" y="55880"/>
                      <a:pt x="2550907" y="124460"/>
                    </a:cubicBezTo>
                    <a:lnTo>
                      <a:pt x="2550907" y="732842"/>
                    </a:lnTo>
                    <a:cubicBezTo>
                      <a:pt x="2550907" y="801422"/>
                      <a:pt x="2495026" y="857302"/>
                      <a:pt x="2426446" y="857302"/>
                    </a:cubicBezTo>
                    <a:close/>
                  </a:path>
                </a:pathLst>
              </a:custGeom>
              <a:solidFill>
                <a:srgbClr val="04284D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351691" y="268675"/>
              <a:ext cx="3903503" cy="718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1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Black" panose="020B0A02040204020203" pitchFamily="34" charset="0"/>
                  <a:ea typeface="+mn-ea"/>
                  <a:cs typeface="+mn-cs"/>
                </a:rPr>
                <a:t>EXPLORING PRECISION MEDICINE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8381999" y="677892"/>
            <a:ext cx="10287001" cy="14823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LABORATORY-BASED INVESTIGATIONS</a:t>
            </a:r>
          </a:p>
        </p:txBody>
      </p:sp>
    </p:spTree>
  </p:cSld>
  <p:clrMapOvr>
    <a:masterClrMapping/>
  </p:clrMapOvr>
  <p:transition spd="slow">
    <p:cover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2011698"/>
            <a:ext cx="18288000" cy="7107555"/>
          </a:xfrm>
          <a:custGeom>
            <a:avLst/>
            <a:gdLst/>
            <a:ahLst/>
            <a:cxnLst/>
            <a:rect l="l" t="t" r="r" b="b"/>
            <a:pathLst>
              <a:path w="12192000" h="4738370">
                <a:moveTo>
                  <a:pt x="12192000" y="0"/>
                </a:moveTo>
                <a:lnTo>
                  <a:pt x="8071091" y="0"/>
                </a:lnTo>
                <a:lnTo>
                  <a:pt x="8071091" y="2476"/>
                </a:lnTo>
                <a:lnTo>
                  <a:pt x="0" y="2476"/>
                </a:lnTo>
                <a:lnTo>
                  <a:pt x="0" y="4734382"/>
                </a:lnTo>
                <a:lnTo>
                  <a:pt x="8071091" y="4734382"/>
                </a:lnTo>
                <a:lnTo>
                  <a:pt x="8071091" y="4737938"/>
                </a:lnTo>
                <a:lnTo>
                  <a:pt x="12192000" y="4737938"/>
                </a:lnTo>
                <a:lnTo>
                  <a:pt x="12192000" y="0"/>
                </a:lnTo>
                <a:close/>
              </a:path>
            </a:pathLst>
          </a:custGeom>
          <a:solidFill>
            <a:srgbClr val="E1E1E3"/>
          </a:solidFill>
        </p:spPr>
        <p:txBody>
          <a:bodyPr wrap="square" lIns="0" tIns="0" rIns="0" bIns="0" rtlCol="0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6616" y="2423671"/>
            <a:ext cx="10957560" cy="6006709"/>
          </a:xfrm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19050" marR="0" lvl="0" indent="0" algn="l" defTabSz="1371600" rtl="0" eaLnBrk="1" fontAlgn="auto" latinLnBrk="0" hangingPunct="1">
              <a:lnSpc>
                <a:spcPct val="100000"/>
              </a:lnSpc>
              <a:spcBef>
                <a:spcPts val="13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350" b="1" i="0" u="none" strike="noStrike" kern="0" cap="none" spc="-15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Problem:</a:t>
            </a:r>
            <a:endParaRPr kumimoji="0" sz="435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9050" marR="1497329" lvl="0" indent="0" algn="l" defTabSz="1371600" rtl="0" eaLnBrk="1" fontAlgn="auto" latinLnBrk="0" hangingPunct="1">
              <a:lnSpc>
                <a:spcPct val="101099"/>
              </a:lnSpc>
              <a:spcBef>
                <a:spcPts val="1208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How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can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we</a:t>
            </a:r>
            <a:r>
              <a:rPr kumimoji="0" sz="4350" b="1" i="0" u="none" strike="noStrike" kern="0" cap="none" spc="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mass-produce</a:t>
            </a:r>
            <a:r>
              <a:rPr kumimoji="0" sz="4350" b="1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</a:t>
            </a:r>
            <a:r>
              <a:rPr kumimoji="0" sz="4350" b="1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useful protein?</a:t>
            </a:r>
            <a:endParaRPr kumimoji="0" sz="435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9050" marR="0" lvl="0" indent="0" algn="l" defTabSz="1371600" rtl="0" eaLnBrk="1" fontAlgn="auto" latinLnBrk="0" hangingPunct="1">
              <a:lnSpc>
                <a:spcPct val="100000"/>
              </a:lnSpc>
              <a:spcBef>
                <a:spcPts val="125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350" b="1" i="0" u="none" strike="noStrike" kern="0" cap="none" spc="-15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Solution:</a:t>
            </a:r>
            <a:endParaRPr kumimoji="0" sz="435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9050" marR="7620" lvl="0" indent="0" algn="l" defTabSz="1371600" rtl="0" eaLnBrk="1" fontAlgn="auto" latinLnBrk="0" hangingPunct="1">
              <a:lnSpc>
                <a:spcPct val="101099"/>
              </a:lnSpc>
              <a:spcBef>
                <a:spcPts val="1208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Take</a:t>
            </a:r>
            <a:r>
              <a:rPr kumimoji="0" sz="4350" b="1" i="0" u="none" strike="noStrike" kern="0" cap="none" spc="2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</a:t>
            </a:r>
            <a:r>
              <a:rPr kumimoji="0" sz="4350" b="1" i="0" u="none" strike="noStrike" kern="0" cap="none" spc="2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gene</a:t>
            </a:r>
            <a:r>
              <a:rPr kumimoji="0" sz="4350" b="1" i="0" u="none" strike="noStrike" kern="0" cap="none" spc="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for</a:t>
            </a:r>
            <a:r>
              <a:rPr kumimoji="0" sz="4350" b="1" i="0" u="none" strike="noStrike" kern="0" cap="none" spc="2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</a:t>
            </a:r>
            <a:r>
              <a:rPr kumimoji="0" sz="4350" b="1" i="0" u="none" strike="noStrike" kern="0" cap="none" spc="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protein</a:t>
            </a:r>
            <a:r>
              <a:rPr kumimoji="0" sz="4350" b="1" i="0" u="none" strike="noStrike" kern="0" cap="none" spc="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from</a:t>
            </a:r>
            <a:r>
              <a:rPr kumimoji="0" sz="4350" b="1" i="0" u="none" strike="noStrike" kern="0" cap="none" spc="2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organism</a:t>
            </a:r>
            <a:r>
              <a:rPr kumimoji="0" sz="4350" b="1" i="0" u="none" strike="noStrike" kern="0" cap="none" spc="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that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makes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it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and</a:t>
            </a:r>
            <a:r>
              <a:rPr kumimoji="0" sz="4350" b="1" i="0" u="none" strike="noStrike" kern="0" cap="none" spc="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put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it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into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something</a:t>
            </a:r>
            <a:r>
              <a:rPr kumimoji="0" sz="4350" b="1" i="0" u="none" strike="noStrike" kern="0" cap="none" spc="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that</a:t>
            </a:r>
            <a:r>
              <a:rPr kumimoji="0" sz="4350" b="1" i="0" u="none" strike="noStrike" kern="0" cap="none" spc="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will</a:t>
            </a:r>
            <a:r>
              <a:rPr kumimoji="0" sz="4350" b="1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make</a:t>
            </a:r>
            <a:r>
              <a:rPr kumimoji="0" sz="4350" b="1" i="0" u="none" strike="noStrike" kern="0" cap="none" spc="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large</a:t>
            </a:r>
            <a:r>
              <a:rPr kumimoji="0" sz="4350" b="1" i="0" u="none" strike="noStrike" kern="0" cap="none" spc="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quantities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of</a:t>
            </a:r>
            <a:r>
              <a:rPr kumimoji="0" sz="4350" b="1" i="0" u="none" strike="noStrike" kern="0" cap="none" spc="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that</a:t>
            </a:r>
            <a:r>
              <a:rPr kumimoji="0" sz="4350" b="1" i="0" u="none" strike="noStrike" kern="0" cap="none" spc="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43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protein.</a:t>
            </a:r>
            <a:endParaRPr kumimoji="0" sz="435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10544" y="617069"/>
            <a:ext cx="14366082" cy="818492"/>
          </a:xfrm>
          <a:prstGeom prst="rect">
            <a:avLst/>
          </a:prstGeom>
        </p:spPr>
        <p:txBody>
          <a:bodyPr vert="horz" wrap="square" lIns="0" tIns="21906" rIns="0" bIns="0" rtlCol="0">
            <a:spAutoFit/>
          </a:bodyPr>
          <a:lstStyle/>
          <a:p>
            <a:pPr marL="19050">
              <a:spcBef>
                <a:spcPts val="171"/>
              </a:spcBef>
            </a:pPr>
            <a:r>
              <a:rPr lang="en-US" spc="-60" dirty="0"/>
              <a:t>Producing a Protein</a:t>
            </a:r>
            <a:endParaRPr spc="-15" dirty="0"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41084" y="2671052"/>
            <a:ext cx="6200009" cy="447775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13482034" y="14559444"/>
            <a:ext cx="497204" cy="216406"/>
          </a:xfrm>
          <a:prstGeom prst="rect">
            <a:avLst/>
          </a:prstGeom>
        </p:spPr>
        <p:txBody>
          <a:bodyPr vert="horz" wrap="square" lIns="0" tIns="8573" rIns="0" bIns="0" rtlCol="0">
            <a:spAutoFit/>
          </a:bodyPr>
          <a:lstStyle/>
          <a:p>
            <a:pPr marL="57150" marR="0" lvl="0" indent="0" algn="l" defTabSz="1371600" rtl="0" eaLnBrk="1" fontAlgn="auto" latinLnBrk="0" hangingPunct="1">
              <a:lnSpc>
                <a:spcPct val="100000"/>
              </a:lnSpc>
              <a:spcBef>
                <a:spcPts val="68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350" b="1" i="0" u="none" strike="noStrike" kern="0" cap="none" spc="-38" normalizeH="0" baseline="0" noProof="0" dirty="0">
                <a:ln>
                  <a:noFill/>
                </a:ln>
                <a:solidFill>
                  <a:srgbClr val="716F7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5715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68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sz="1350" b="1" i="0" u="none" strike="noStrike" kern="0" cap="none" spc="-38" normalizeH="0" baseline="0" noProof="0" dirty="0">
              <a:ln>
                <a:noFill/>
              </a:ln>
              <a:solidFill>
                <a:srgbClr val="716F7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20716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4081" y="2009919"/>
            <a:ext cx="18288000" cy="7103745"/>
          </a:xfrm>
          <a:custGeom>
            <a:avLst/>
            <a:gdLst/>
            <a:ahLst/>
            <a:cxnLst/>
            <a:rect l="l" t="t" r="r" b="b"/>
            <a:pathLst>
              <a:path w="12192000" h="4735830">
                <a:moveTo>
                  <a:pt x="12191999" y="4735458"/>
                </a:moveTo>
                <a:lnTo>
                  <a:pt x="0" y="4735458"/>
                </a:lnTo>
                <a:lnTo>
                  <a:pt x="0" y="0"/>
                </a:lnTo>
                <a:lnTo>
                  <a:pt x="12191999" y="0"/>
                </a:lnTo>
                <a:lnTo>
                  <a:pt x="12191999" y="4735458"/>
                </a:lnTo>
                <a:close/>
              </a:path>
            </a:pathLst>
          </a:custGeom>
          <a:solidFill>
            <a:srgbClr val="E1E1E3"/>
          </a:solidFill>
        </p:spPr>
        <p:txBody>
          <a:bodyPr wrap="square" lIns="0" tIns="0" rIns="0" bIns="0" rtlCol="0"/>
          <a:lstStyle/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7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4081" y="4209674"/>
            <a:ext cx="8048625" cy="3620222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477203" marR="184784" lvl="0" indent="-408623" algn="l" defTabSz="1371600" rtl="0" eaLnBrk="1" fontAlgn="auto" latinLnBrk="0" hangingPunct="1">
              <a:lnSpc>
                <a:spcPct val="100000"/>
              </a:lnSpc>
              <a:spcBef>
                <a:spcPts val="150"/>
              </a:spcBef>
              <a:spcAft>
                <a:spcPts val="0"/>
              </a:spcAft>
              <a:buClr>
                <a:srgbClr val="0063C3"/>
              </a:buClr>
              <a:buSzPct val="88235"/>
              <a:buFont typeface="Yu Gothic UI"/>
              <a:buChar char="▪"/>
              <a:tabLst>
                <a:tab pos="477203" algn="l"/>
              </a:tabLst>
              <a:defRPr/>
            </a:pPr>
            <a:r>
              <a:rPr kumimoji="0" sz="255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Transform</a:t>
            </a:r>
            <a:r>
              <a:rPr kumimoji="0" sz="2550" b="1" i="0" u="none" strike="noStrike" kern="0" cap="none" spc="-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bacteria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to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produce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red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fluorescent protein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77203" marR="471488" lvl="0" indent="-408623" algn="l" defTabSz="1371600" rtl="0" eaLnBrk="1" fontAlgn="auto" latinLnBrk="0" hangingPunct="1">
              <a:lnSpc>
                <a:spcPct val="100000"/>
              </a:lnSpc>
              <a:spcBef>
                <a:spcPts val="795"/>
              </a:spcBef>
              <a:spcAft>
                <a:spcPts val="0"/>
              </a:spcAft>
              <a:buClr>
                <a:srgbClr val="0063C3"/>
              </a:buClr>
              <a:buSzPct val="88235"/>
              <a:buFont typeface="Yu Gothic UI"/>
              <a:buChar char="▪"/>
              <a:tabLst>
                <a:tab pos="477203" algn="l"/>
              </a:tabLst>
              <a:defRPr/>
            </a:pP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chimera</a:t>
            </a:r>
            <a:r>
              <a:rPr kumimoji="0" sz="255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of</a:t>
            </a:r>
            <a:r>
              <a:rPr kumimoji="0" sz="255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prokaryotic</a:t>
            </a:r>
            <a:r>
              <a:rPr kumimoji="0" sz="255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and</a:t>
            </a:r>
            <a:r>
              <a:rPr kumimoji="0" sz="255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eukaryotic</a:t>
            </a:r>
            <a:r>
              <a:rPr kumimoji="0" sz="255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genetic elements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3390" marR="0" lvl="0" indent="-434340" algn="l" defTabSz="1371600" rtl="0" eaLnBrk="1" fontAlgn="auto" latinLnBrk="0" hangingPunct="1">
              <a:lnSpc>
                <a:spcPct val="100000"/>
              </a:lnSpc>
              <a:spcBef>
                <a:spcPts val="803"/>
              </a:spcBef>
              <a:spcAft>
                <a:spcPts val="0"/>
              </a:spcAft>
              <a:buClr>
                <a:srgbClr val="0063C3"/>
              </a:buClr>
              <a:buSzPct val="88235"/>
              <a:buFontTx/>
              <a:buChar char="•"/>
              <a:tabLst>
                <a:tab pos="453390" algn="l"/>
              </a:tabLst>
              <a:defRPr/>
            </a:pP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Prokaryotic</a:t>
            </a:r>
            <a:r>
              <a:rPr kumimoji="0" sz="2550" b="1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elements: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391603" marR="0" lvl="1" indent="-466725" algn="l" defTabSz="13716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63C3"/>
              </a:buClr>
              <a:buSzPct val="88235"/>
              <a:buFontTx/>
              <a:buChar char="–"/>
              <a:tabLst>
                <a:tab pos="1391603" algn="l"/>
              </a:tabLst>
              <a:defRPr/>
            </a:pP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Plasmid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verify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lab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2a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and</a:t>
            </a:r>
            <a:r>
              <a:rPr kumimoji="0" sz="2550" b="1" i="0" u="none" strike="noStrike" kern="0" cap="none" spc="-6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4a)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3390" marR="0" lvl="0" indent="-434340" algn="l" defTabSz="1371600" rtl="0" eaLnBrk="1" fontAlgn="auto" latinLnBrk="0" hangingPunct="1">
              <a:lnSpc>
                <a:spcPct val="100000"/>
              </a:lnSpc>
              <a:spcBef>
                <a:spcPts val="803"/>
              </a:spcBef>
              <a:spcAft>
                <a:spcPts val="0"/>
              </a:spcAft>
              <a:buClr>
                <a:srgbClr val="0063C3"/>
              </a:buClr>
              <a:buSzPct val="88235"/>
              <a:buFontTx/>
              <a:buChar char="•"/>
              <a:tabLst>
                <a:tab pos="453390" algn="l"/>
              </a:tabLst>
              <a:defRPr/>
            </a:pP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Eukaryotic</a:t>
            </a:r>
            <a:r>
              <a:rPr kumimoji="0" sz="2550" b="1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elements: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1391603" marR="0" lvl="1" indent="-466725" algn="l" defTabSz="13716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63C3"/>
              </a:buClr>
              <a:buSzPct val="88235"/>
              <a:buFontTx/>
              <a:buChar char="–"/>
              <a:tabLst>
                <a:tab pos="1391603" algn="l"/>
              </a:tabLst>
              <a:defRPr/>
            </a:pP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rfp</a:t>
            </a:r>
            <a:r>
              <a:rPr kumimoji="0" sz="2550" b="1" i="1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gene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from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sea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anemone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(encodes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mFP)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0989" y="7775643"/>
            <a:ext cx="8422005" cy="1111843"/>
          </a:xfrm>
          <a:prstGeom prst="rect">
            <a:avLst/>
          </a:prstGeom>
        </p:spPr>
        <p:txBody>
          <a:bodyPr vert="horz" wrap="square" lIns="0" tIns="171450" rIns="0" bIns="0" rtlCol="0">
            <a:spAutoFit/>
          </a:bodyPr>
          <a:lstStyle/>
          <a:p>
            <a:pPr marL="439103" marR="0" lvl="0" indent="-420053" algn="l" defTabSz="1371600" rtl="0" eaLnBrk="1" fontAlgn="auto" latinLnBrk="0" hangingPunct="1">
              <a:lnSpc>
                <a:spcPct val="100000"/>
              </a:lnSpc>
              <a:spcBef>
                <a:spcPts val="1350"/>
              </a:spcBef>
              <a:spcAft>
                <a:spcPts val="0"/>
              </a:spcAft>
              <a:buClr>
                <a:srgbClr val="0063C3"/>
              </a:buClr>
              <a:buSzPct val="88235"/>
              <a:buFont typeface="Yu Gothic UI"/>
              <a:buChar char="▪"/>
              <a:tabLst>
                <a:tab pos="439103" algn="l"/>
              </a:tabLst>
              <a:defRPr/>
            </a:pPr>
            <a:r>
              <a:rPr kumimoji="0" sz="255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Transform</a:t>
            </a:r>
            <a:r>
              <a:rPr kumimoji="0" sz="2550" b="1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E.</a:t>
            </a:r>
            <a:r>
              <a:rPr kumimoji="0" sz="2550" b="1" i="1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coli</a:t>
            </a:r>
            <a:r>
              <a:rPr kumimoji="0" sz="2550" b="1" i="1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sz="2550" b="1" i="1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lab</a:t>
            </a:r>
            <a:r>
              <a:rPr kumimoji="0" sz="2550" b="1" i="1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5)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39103" marR="0" lvl="0" indent="-420053" algn="l" defTabSz="13716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63C3"/>
              </a:buClr>
              <a:buSzPct val="88235"/>
              <a:buFont typeface="Yu Gothic UI"/>
              <a:buChar char="▪"/>
              <a:tabLst>
                <a:tab pos="439103" algn="l"/>
              </a:tabLst>
              <a:defRPr/>
            </a:pP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Purify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protein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using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chromatography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column</a:t>
            </a:r>
            <a:r>
              <a:rPr kumimoji="0" sz="2550" b="1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lab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6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51213" y="218820"/>
            <a:ext cx="6030278" cy="818492"/>
          </a:xfrm>
          <a:prstGeom prst="rect">
            <a:avLst/>
          </a:prstGeom>
        </p:spPr>
        <p:txBody>
          <a:bodyPr vert="horz" wrap="square" lIns="0" tIns="21906" rIns="0" bIns="0" rtlCol="0">
            <a:spAutoFit/>
          </a:bodyPr>
          <a:lstStyle/>
          <a:p>
            <a:pPr marL="19050">
              <a:spcBef>
                <a:spcPts val="171"/>
              </a:spcBef>
            </a:pPr>
            <a:r>
              <a:rPr dirty="0"/>
              <a:t>HOW</a:t>
            </a:r>
            <a:r>
              <a:rPr spc="-45" dirty="0"/>
              <a:t> </a:t>
            </a:r>
            <a:r>
              <a:rPr dirty="0"/>
              <a:t>DO</a:t>
            </a:r>
            <a:r>
              <a:rPr spc="-30" dirty="0"/>
              <a:t> </a:t>
            </a:r>
            <a:r>
              <a:rPr dirty="0"/>
              <a:t>THEY</a:t>
            </a:r>
            <a:r>
              <a:rPr spc="-30" dirty="0"/>
              <a:t> </a:t>
            </a:r>
            <a:r>
              <a:rPr dirty="0"/>
              <a:t>DO</a:t>
            </a:r>
            <a:r>
              <a:rPr spc="-23" dirty="0"/>
              <a:t> </a:t>
            </a:r>
            <a:r>
              <a:rPr spc="-38" dirty="0"/>
              <a:t>IT?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0989" y="939376"/>
            <a:ext cx="6631305" cy="3211777"/>
          </a:xfrm>
          <a:prstGeom prst="rect">
            <a:avLst/>
          </a:prstGeom>
        </p:spPr>
        <p:txBody>
          <a:bodyPr vert="horz" wrap="square" lIns="0" tIns="120015" rIns="0" bIns="0" rtlCol="0">
            <a:spAutoFit/>
          </a:bodyPr>
          <a:lstStyle/>
          <a:p>
            <a:pPr marL="533400" marR="0" lvl="0" indent="-422910" algn="l" defTabSz="1371600" rtl="0" eaLnBrk="1" fontAlgn="auto" latinLnBrk="0" hangingPunct="1">
              <a:lnSpc>
                <a:spcPct val="100000"/>
              </a:lnSpc>
              <a:spcBef>
                <a:spcPts val="945"/>
              </a:spcBef>
              <a:spcAft>
                <a:spcPts val="0"/>
              </a:spcAft>
              <a:buClrTx/>
              <a:buSzPct val="87500"/>
              <a:buFont typeface="Yu Gothic UI"/>
              <a:buChar char="▪"/>
              <a:tabLst>
                <a:tab pos="533400" algn="l"/>
              </a:tabLst>
              <a:defRPr/>
            </a:pP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</a:t>
            </a:r>
            <a:r>
              <a:rPr kumimoji="0" sz="2400" b="1" i="0" u="none" strike="noStrike" kern="0" cap="none" spc="-45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BIG</a:t>
            </a:r>
            <a:r>
              <a:rPr kumimoji="0" sz="2400" b="1" i="0" u="none" strike="noStrike" kern="0" cap="none" spc="-45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400" b="1" i="0" u="none" strike="noStrike" kern="0" cap="none" spc="-15" normalizeH="0" baseline="0" noProof="0" dirty="0">
                <a:ln>
                  <a:noFill/>
                </a:ln>
                <a:solidFill>
                  <a:srgbClr val="0063C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idea?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533400" marR="0" lvl="0" indent="0" algn="l" defTabSz="1371600" rtl="0" eaLnBrk="1" fontAlgn="auto" latinLnBrk="0" hangingPunct="1">
              <a:lnSpc>
                <a:spcPct val="100000"/>
              </a:lnSpc>
              <a:spcBef>
                <a:spcPts val="803"/>
              </a:spcBef>
              <a:spcAft>
                <a:spcPts val="0"/>
              </a:spcAft>
              <a:buClrTx/>
              <a:buSzTx/>
              <a:buFontTx/>
              <a:buNone/>
              <a:tabLst>
                <a:tab pos="2549843" algn="l"/>
                <a:tab pos="5715000" algn="l"/>
              </a:tabLst>
              <a:defRPr/>
            </a:pPr>
            <a:r>
              <a:rPr kumimoji="0" sz="2400" b="1" i="0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DNA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	</a:t>
            </a:r>
            <a:r>
              <a:rPr kumimoji="0" sz="24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PROTEIN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	</a:t>
            </a:r>
            <a:r>
              <a:rPr kumimoji="0" sz="240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TRAIT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39103" marR="0" lvl="0" indent="-420053" algn="l" defTabSz="1371600" rtl="0" eaLnBrk="1" fontAlgn="auto" latinLnBrk="0" hangingPunct="1">
              <a:lnSpc>
                <a:spcPct val="100000"/>
              </a:lnSpc>
              <a:spcBef>
                <a:spcPts val="1748"/>
              </a:spcBef>
              <a:spcAft>
                <a:spcPts val="0"/>
              </a:spcAft>
              <a:buClr>
                <a:srgbClr val="0063C3"/>
              </a:buClr>
              <a:buSzPct val="91176"/>
              <a:buFont typeface="Meiryo UI"/>
              <a:buChar char="▪"/>
              <a:tabLst>
                <a:tab pos="439103" algn="l"/>
              </a:tabLst>
              <a:defRPr/>
            </a:pP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Learn</a:t>
            </a:r>
            <a:r>
              <a:rPr kumimoji="0" sz="2550" b="1" i="1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basic</a:t>
            </a:r>
            <a:r>
              <a:rPr kumimoji="0" sz="2550" b="1" i="1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lab</a:t>
            </a:r>
            <a:r>
              <a:rPr kumimoji="0" sz="2550" b="1" i="1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tools.</a:t>
            </a:r>
            <a:r>
              <a:rPr kumimoji="0" sz="2550" b="1" i="1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sz="2550" b="1" i="1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lab</a:t>
            </a:r>
            <a:r>
              <a:rPr kumimoji="0" sz="2550" b="1" i="1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1" u="none" strike="noStrike" kern="0" cap="none" spc="-3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1)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39103" marR="0" lvl="0" indent="-420053" algn="l" defTabSz="13716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63C3"/>
              </a:buClr>
              <a:buSzPct val="91176"/>
              <a:buFont typeface="Meiryo UI"/>
              <a:buChar char="▪"/>
              <a:tabLst>
                <a:tab pos="439103" algn="l"/>
              </a:tabLst>
              <a:defRPr/>
            </a:pPr>
            <a:r>
              <a:rPr kumimoji="0" sz="2550" b="1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E.coli</a:t>
            </a:r>
            <a:r>
              <a:rPr kumimoji="0" sz="2550" b="1" i="1" u="none" strike="noStrike" kern="0" cap="none" spc="-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with</a:t>
            </a:r>
            <a:r>
              <a:rPr kumimoji="0" sz="2550" b="1" i="0" u="none" strike="noStrike" kern="0" cap="none" spc="-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</a:t>
            </a:r>
            <a:r>
              <a:rPr kumimoji="0" sz="2550" b="1" i="0" u="none" strike="noStrike" kern="0" cap="none" spc="-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human</a:t>
            </a:r>
            <a:r>
              <a:rPr kumimoji="0" sz="2550" b="1" i="0" u="none" strike="noStrike" kern="0" cap="none" spc="-83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gene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39103" marR="0" lvl="0" indent="-420053" algn="l" defTabSz="13716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63C3"/>
              </a:buClr>
              <a:buSzPct val="88235"/>
              <a:buFont typeface="Yu Gothic UI"/>
              <a:buChar char="▪"/>
              <a:tabLst>
                <a:tab pos="439103" algn="l"/>
              </a:tabLst>
              <a:defRPr/>
            </a:pP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Making</a:t>
            </a:r>
            <a:r>
              <a:rPr kumimoji="0" sz="2550" b="1" i="0" u="none" strike="noStrike" kern="0" cap="none" spc="-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new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proteins</a:t>
            </a:r>
            <a:r>
              <a:rPr kumimoji="0" sz="2550" b="1" i="0" u="none" strike="noStrike" kern="0" cap="none" spc="-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in</a:t>
            </a:r>
            <a:r>
              <a:rPr kumimoji="0" sz="2550" b="1" i="0" u="none" strike="noStrike" kern="0" cap="none" spc="-98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bacteria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39103" marR="0" lvl="0" indent="-420053" algn="l" defTabSz="13716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63C3"/>
              </a:buClr>
              <a:buSzPct val="88235"/>
              <a:buFont typeface="Yu Gothic UI"/>
              <a:buChar char="▪"/>
              <a:tabLst>
                <a:tab pos="439103" algn="l"/>
              </a:tabLst>
              <a:defRPr/>
            </a:pPr>
            <a:r>
              <a:rPr kumimoji="0" sz="255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</a:t>
            </a:r>
            <a:r>
              <a:rPr kumimoji="0" sz="2550" b="1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2550" b="1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challenge:</a:t>
            </a:r>
            <a:endParaRPr kumimoji="0" sz="25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518914" y="1605833"/>
            <a:ext cx="4293870" cy="292418"/>
            <a:chOff x="1012609" y="1070555"/>
            <a:chExt cx="2862580" cy="194945"/>
          </a:xfrm>
        </p:grpSpPr>
        <p:sp>
          <p:nvSpPr>
            <p:cNvPr id="10" name="object 10"/>
            <p:cNvSpPr/>
            <p:nvPr/>
          </p:nvSpPr>
          <p:spPr>
            <a:xfrm>
              <a:off x="1025309" y="1083255"/>
              <a:ext cx="415925" cy="154940"/>
            </a:xfrm>
            <a:custGeom>
              <a:avLst/>
              <a:gdLst/>
              <a:ahLst/>
              <a:cxnLst/>
              <a:rect l="l" t="t" r="r" b="b"/>
              <a:pathLst>
                <a:path w="415925" h="154940">
                  <a:moveTo>
                    <a:pt x="338201" y="154675"/>
                  </a:moveTo>
                  <a:lnTo>
                    <a:pt x="338201" y="116006"/>
                  </a:lnTo>
                  <a:lnTo>
                    <a:pt x="0" y="116006"/>
                  </a:lnTo>
                  <a:lnTo>
                    <a:pt x="0" y="38668"/>
                  </a:lnTo>
                  <a:lnTo>
                    <a:pt x="338201" y="38668"/>
                  </a:lnTo>
                  <a:lnTo>
                    <a:pt x="338201" y="0"/>
                  </a:lnTo>
                  <a:lnTo>
                    <a:pt x="415539" y="77337"/>
                  </a:lnTo>
                  <a:lnTo>
                    <a:pt x="338201" y="154675"/>
                  </a:lnTo>
                  <a:close/>
                </a:path>
              </a:pathLst>
            </a:custGeom>
            <a:solidFill>
              <a:srgbClr val="0063C3"/>
            </a:solidFill>
          </p:spPr>
          <p:txBody>
            <a:bodyPr wrap="square" lIns="0" tIns="0" rIns="0" bIns="0" rtlCol="0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7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1025309" y="1083255"/>
              <a:ext cx="415925" cy="154940"/>
            </a:xfrm>
            <a:custGeom>
              <a:avLst/>
              <a:gdLst/>
              <a:ahLst/>
              <a:cxnLst/>
              <a:rect l="l" t="t" r="r" b="b"/>
              <a:pathLst>
                <a:path w="415925" h="154940">
                  <a:moveTo>
                    <a:pt x="0" y="38668"/>
                  </a:moveTo>
                  <a:lnTo>
                    <a:pt x="338201" y="38668"/>
                  </a:lnTo>
                  <a:lnTo>
                    <a:pt x="338201" y="0"/>
                  </a:lnTo>
                  <a:lnTo>
                    <a:pt x="415539" y="77337"/>
                  </a:lnTo>
                  <a:lnTo>
                    <a:pt x="338201" y="154675"/>
                  </a:lnTo>
                  <a:lnTo>
                    <a:pt x="338201" y="116006"/>
                  </a:lnTo>
                  <a:lnTo>
                    <a:pt x="0" y="116006"/>
                  </a:lnTo>
                  <a:lnTo>
                    <a:pt x="0" y="38668"/>
                  </a:lnTo>
                  <a:close/>
                </a:path>
              </a:pathLst>
            </a:custGeom>
            <a:ln w="25399">
              <a:solidFill>
                <a:srgbClr val="00488E"/>
              </a:solidFill>
            </a:ln>
          </p:spPr>
          <p:txBody>
            <a:bodyPr wrap="square" lIns="0" tIns="0" rIns="0" bIns="0" rtlCol="0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7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3015719" y="1083255"/>
              <a:ext cx="847090" cy="169545"/>
            </a:xfrm>
            <a:custGeom>
              <a:avLst/>
              <a:gdLst/>
              <a:ahLst/>
              <a:cxnLst/>
              <a:rect l="l" t="t" r="r" b="b"/>
              <a:pathLst>
                <a:path w="847089" h="169544">
                  <a:moveTo>
                    <a:pt x="762079" y="169173"/>
                  </a:moveTo>
                  <a:lnTo>
                    <a:pt x="762079" y="126880"/>
                  </a:lnTo>
                  <a:lnTo>
                    <a:pt x="0" y="126880"/>
                  </a:lnTo>
                  <a:lnTo>
                    <a:pt x="0" y="42293"/>
                  </a:lnTo>
                  <a:lnTo>
                    <a:pt x="762079" y="42293"/>
                  </a:lnTo>
                  <a:lnTo>
                    <a:pt x="762079" y="0"/>
                  </a:lnTo>
                  <a:lnTo>
                    <a:pt x="846666" y="84586"/>
                  </a:lnTo>
                  <a:lnTo>
                    <a:pt x="762079" y="169173"/>
                  </a:lnTo>
                  <a:close/>
                </a:path>
              </a:pathLst>
            </a:custGeom>
            <a:solidFill>
              <a:srgbClr val="0063C3"/>
            </a:solidFill>
          </p:spPr>
          <p:txBody>
            <a:bodyPr wrap="square" lIns="0" tIns="0" rIns="0" bIns="0" rtlCol="0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7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object 13"/>
            <p:cNvSpPr/>
            <p:nvPr/>
          </p:nvSpPr>
          <p:spPr>
            <a:xfrm>
              <a:off x="3015719" y="1083255"/>
              <a:ext cx="847090" cy="169545"/>
            </a:xfrm>
            <a:custGeom>
              <a:avLst/>
              <a:gdLst/>
              <a:ahLst/>
              <a:cxnLst/>
              <a:rect l="l" t="t" r="r" b="b"/>
              <a:pathLst>
                <a:path w="847089" h="169544">
                  <a:moveTo>
                    <a:pt x="0" y="42293"/>
                  </a:moveTo>
                  <a:lnTo>
                    <a:pt x="762079" y="42293"/>
                  </a:lnTo>
                  <a:lnTo>
                    <a:pt x="762079" y="0"/>
                  </a:lnTo>
                  <a:lnTo>
                    <a:pt x="846666" y="84586"/>
                  </a:lnTo>
                  <a:lnTo>
                    <a:pt x="762079" y="169173"/>
                  </a:lnTo>
                  <a:lnTo>
                    <a:pt x="762079" y="126880"/>
                  </a:lnTo>
                  <a:lnTo>
                    <a:pt x="0" y="126880"/>
                  </a:lnTo>
                  <a:lnTo>
                    <a:pt x="0" y="42293"/>
                  </a:lnTo>
                  <a:close/>
                </a:path>
              </a:pathLst>
            </a:custGeom>
            <a:ln w="25399">
              <a:solidFill>
                <a:srgbClr val="00488E"/>
              </a:solidFill>
            </a:ln>
          </p:spPr>
          <p:txBody>
            <a:bodyPr wrap="square" lIns="0" tIns="0" rIns="0" bIns="0" rtlCol="0"/>
            <a:lstStyle/>
            <a:p>
              <a:pPr marL="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7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13482034" y="14559444"/>
            <a:ext cx="497204" cy="216406"/>
          </a:xfrm>
          <a:prstGeom prst="rect">
            <a:avLst/>
          </a:prstGeom>
        </p:spPr>
        <p:txBody>
          <a:bodyPr vert="horz" wrap="square" lIns="0" tIns="8573" rIns="0" bIns="0" rtlCol="0">
            <a:spAutoFit/>
          </a:bodyPr>
          <a:lstStyle/>
          <a:p>
            <a:pPr marL="57150" marR="0" lvl="0" indent="0" algn="l" defTabSz="1371600" rtl="0" eaLnBrk="1" fontAlgn="auto" latinLnBrk="0" hangingPunct="1">
              <a:lnSpc>
                <a:spcPct val="100000"/>
              </a:lnSpc>
              <a:spcBef>
                <a:spcPts val="68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350" b="1" i="0" u="none" strike="noStrike" kern="0" cap="none" spc="-38" normalizeH="0" baseline="0" noProof="0" dirty="0">
                <a:ln>
                  <a:noFill/>
                </a:ln>
                <a:solidFill>
                  <a:srgbClr val="716F7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57150" marR="0" lvl="0" indent="0" algn="l" defTabSz="1371600" rtl="0" eaLnBrk="1" fontAlgn="auto" latinLnBrk="0" hangingPunct="1">
                <a:lnSpc>
                  <a:spcPct val="100000"/>
                </a:lnSpc>
                <a:spcBef>
                  <a:spcPts val="68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sz="1350" b="1" i="0" u="none" strike="noStrike" kern="0" cap="none" spc="-38" normalizeH="0" baseline="0" noProof="0" dirty="0">
              <a:ln>
                <a:noFill/>
              </a:ln>
              <a:solidFill>
                <a:srgbClr val="716F7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E171C80-3D8E-3083-B93F-6E25853DF8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6334"/>
          <a:stretch/>
        </p:blipFill>
        <p:spPr>
          <a:xfrm>
            <a:off x="9058983" y="2107855"/>
            <a:ext cx="2650866" cy="175561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E65529F-C251-AFA3-A6E3-A04F6F1042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5869"/>
          <a:stretch/>
        </p:blipFill>
        <p:spPr>
          <a:xfrm>
            <a:off x="9577848" y="7379571"/>
            <a:ext cx="1574876" cy="137806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75E48B9-CFA8-968C-8F9F-99B011FF74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01640" y="3545419"/>
            <a:ext cx="1985372" cy="132851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F023561-DF3F-805F-4D33-415D0C206D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428" t="9212" r="17294" b="16451"/>
          <a:stretch/>
        </p:blipFill>
        <p:spPr>
          <a:xfrm>
            <a:off x="16153644" y="7090722"/>
            <a:ext cx="1490287" cy="1544519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7C63A59-F650-C786-D4B6-8931ECECD8D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4616" t="15894" b="20243"/>
          <a:stretch/>
        </p:blipFill>
        <p:spPr>
          <a:xfrm>
            <a:off x="13487552" y="7714743"/>
            <a:ext cx="949665" cy="920498"/>
          </a:xfrm>
          <a:prstGeom prst="rect">
            <a:avLst/>
          </a:prstGeom>
        </p:spPr>
      </p:pic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82306877-D325-34CF-11BC-C6EBCA267E63}"/>
              </a:ext>
            </a:extLst>
          </p:cNvPr>
          <p:cNvCxnSpPr>
            <a:cxnSpLocks/>
          </p:cNvCxnSpPr>
          <p:nvPr/>
        </p:nvCxnSpPr>
        <p:spPr>
          <a:xfrm>
            <a:off x="11327444" y="3196279"/>
            <a:ext cx="1729727" cy="193214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Google Shape;730;p35">
            <a:extLst>
              <a:ext uri="{FF2B5EF4-FFF2-40B4-BE49-F238E27FC236}">
                <a16:creationId xmlns:a16="http://schemas.microsoft.com/office/drawing/2014/main" id="{98757B9E-1DED-954F-F14B-C3460A1D7E92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l="-3308" t="-3091" r="-1" b="17613"/>
          <a:stretch>
            <a:fillRect/>
          </a:stretch>
        </p:blipFill>
        <p:spPr>
          <a:xfrm>
            <a:off x="11134115" y="3389493"/>
            <a:ext cx="4867524" cy="410980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E8425B2-3D8A-7FA5-61A4-2CAE4CE95530}"/>
              </a:ext>
            </a:extLst>
          </p:cNvPr>
          <p:cNvCxnSpPr>
            <a:cxnSpLocks/>
          </p:cNvCxnSpPr>
          <p:nvPr/>
        </p:nvCxnSpPr>
        <p:spPr>
          <a:xfrm flipV="1">
            <a:off x="13612969" y="7158052"/>
            <a:ext cx="366269" cy="477457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5E779FA5-307B-9561-7093-4C796BAEDA68}"/>
              </a:ext>
            </a:extLst>
          </p:cNvPr>
          <p:cNvCxnSpPr>
            <a:cxnSpLocks/>
          </p:cNvCxnSpPr>
          <p:nvPr/>
        </p:nvCxnSpPr>
        <p:spPr>
          <a:xfrm flipH="1" flipV="1">
            <a:off x="15496065" y="7221253"/>
            <a:ext cx="573015" cy="303578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237999AA-7199-5993-DFA3-EA5D3ED1E647}"/>
              </a:ext>
            </a:extLst>
          </p:cNvPr>
          <p:cNvCxnSpPr>
            <a:cxnSpLocks/>
          </p:cNvCxnSpPr>
          <p:nvPr/>
        </p:nvCxnSpPr>
        <p:spPr>
          <a:xfrm flipH="1">
            <a:off x="15733458" y="5289253"/>
            <a:ext cx="969570" cy="272539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1F185FAD-D162-4BB0-5DBC-1D0FE7522304}"/>
              </a:ext>
            </a:extLst>
          </p:cNvPr>
          <p:cNvCxnSpPr>
            <a:cxnSpLocks/>
          </p:cNvCxnSpPr>
          <p:nvPr/>
        </p:nvCxnSpPr>
        <p:spPr>
          <a:xfrm flipV="1">
            <a:off x="11450087" y="7148104"/>
            <a:ext cx="520590" cy="920498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0A405601-C17D-F32F-CC7A-2E3EFA0E08AD}"/>
              </a:ext>
            </a:extLst>
          </p:cNvPr>
          <p:cNvSpPr txBox="1"/>
          <p:nvPr/>
        </p:nvSpPr>
        <p:spPr>
          <a:xfrm>
            <a:off x="13035525" y="5337551"/>
            <a:ext cx="2131743" cy="7638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3CB10FD3-8BCF-EB64-3A5F-8AF351F660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477599" y="5112999"/>
            <a:ext cx="969570" cy="76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5994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ChangeAspect="1" noMove="1" noResize="1"/>
          </p:cNvGrpSpPr>
          <p:nvPr/>
        </p:nvGrpSpPr>
        <p:grpSpPr>
          <a:xfrm>
            <a:off x="470246" y="3723566"/>
            <a:ext cx="4726668" cy="7090001"/>
            <a:chOff x="0" y="0"/>
            <a:chExt cx="6350000" cy="9525000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3"/>
              <a:stretch>
                <a:fillRect l="-7846" r="-42153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4" name="Group 4"/>
          <p:cNvGrpSpPr>
            <a:grpSpLocks noGrp="1" noUngrp="1" noRot="1" noChangeAspect="1" noMove="1" noResize="1"/>
          </p:cNvGrpSpPr>
          <p:nvPr/>
        </p:nvGrpSpPr>
        <p:grpSpPr>
          <a:xfrm>
            <a:off x="9652525" y="-469096"/>
            <a:ext cx="4293073" cy="6439609"/>
            <a:chOff x="0" y="0"/>
            <a:chExt cx="6350000" cy="9525000"/>
          </a:xfrm>
        </p:grpSpPr>
        <p:sp>
          <p:nvSpPr>
            <p:cNvPr id="5" name="Freeform 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4"/>
              <a:stretch>
                <a:fillRect l="-10782" t="-16620" r="-51396" b="-27538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" name="Group 6"/>
          <p:cNvGrpSpPr>
            <a:grpSpLocks noGrp="1" noUngrp="1" noRot="1" noChangeAspect="1" noMove="1" noResize="1"/>
          </p:cNvGrpSpPr>
          <p:nvPr/>
        </p:nvGrpSpPr>
        <p:grpSpPr>
          <a:xfrm>
            <a:off x="14284281" y="4256966"/>
            <a:ext cx="4293073" cy="6439609"/>
            <a:chOff x="0" y="0"/>
            <a:chExt cx="6350000" cy="9525000"/>
          </a:xfrm>
        </p:grpSpPr>
        <p:sp>
          <p:nvSpPr>
            <p:cNvPr id="7" name="Freeform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5"/>
              <a:stretch>
                <a:fillRect l="-20392" t="-12570" r="-14771" b="-757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>
            <a:grpSpLocks noGrp="1" noUngrp="1" noRot="1" noChangeAspect="1" noMove="1" noResize="1"/>
          </p:cNvGrpSpPr>
          <p:nvPr/>
        </p:nvGrpSpPr>
        <p:grpSpPr>
          <a:xfrm>
            <a:off x="9652525" y="6346352"/>
            <a:ext cx="4293073" cy="4293073"/>
            <a:chOff x="0" y="0"/>
            <a:chExt cx="6350000" cy="6350000"/>
          </a:xfrm>
        </p:grpSpPr>
        <p:sp>
          <p:nvSpPr>
            <p:cNvPr id="9" name="Freeform 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cubicBezTo>
                    <a:pt x="6350000" y="394970"/>
                    <a:pt x="6350000" y="39497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5955030" y="6351270"/>
                  </a:ln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ubicBezTo>
                    <a:pt x="0" y="5955030"/>
                    <a:pt x="0" y="5955030"/>
                    <a:pt x="0" y="5955030"/>
                  </a:cubicBezTo>
                  <a:close/>
                </a:path>
              </a:pathLst>
            </a:custGeom>
            <a:blipFill>
              <a:blip r:embed="rId6"/>
              <a:stretch>
                <a:fillRect l="-16045" t="-6888" r="-26500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0" name="Group 10"/>
          <p:cNvGrpSpPr>
            <a:grpSpLocks noGrp="1" noUngrp="1" noRot="1" noChangeAspect="1" noMove="1" noResize="1"/>
          </p:cNvGrpSpPr>
          <p:nvPr/>
        </p:nvGrpSpPr>
        <p:grpSpPr>
          <a:xfrm>
            <a:off x="5512449" y="3723566"/>
            <a:ext cx="3796161" cy="3796161"/>
            <a:chOff x="0" y="0"/>
            <a:chExt cx="6350000" cy="6350000"/>
          </a:xfrm>
        </p:grpSpPr>
        <p:sp>
          <p:nvSpPr>
            <p:cNvPr id="11" name="Freeform 1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cubicBezTo>
                    <a:pt x="6350000" y="394970"/>
                    <a:pt x="6350000" y="39497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5955030" y="6351270"/>
                  </a:ln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ubicBezTo>
                    <a:pt x="0" y="5955030"/>
                    <a:pt x="0" y="5955030"/>
                    <a:pt x="0" y="5955030"/>
                  </a:cubicBezTo>
                  <a:close/>
                </a:path>
              </a:pathLst>
            </a:custGeom>
            <a:blipFill>
              <a:blip r:embed="rId7"/>
              <a:stretch>
                <a:fillRect l="-1708" t="-28850" r="-6800" b="-15799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2" name="Group 12"/>
          <p:cNvGrpSpPr>
            <a:grpSpLocks noGrp="1" noUngrp="1" noRot="1" noChangeAspect="1" noMove="1" noResize="1"/>
          </p:cNvGrpSpPr>
          <p:nvPr/>
        </p:nvGrpSpPr>
        <p:grpSpPr>
          <a:xfrm>
            <a:off x="14284281" y="-291758"/>
            <a:ext cx="4262789" cy="4262789"/>
            <a:chOff x="0" y="0"/>
            <a:chExt cx="6350000" cy="6350000"/>
          </a:xfrm>
        </p:grpSpPr>
        <p:sp>
          <p:nvSpPr>
            <p:cNvPr id="13" name="Freeform 1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cubicBezTo>
                    <a:pt x="6350000" y="394970"/>
                    <a:pt x="6350000" y="39497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5955030" y="6351270"/>
                  </a:ln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ubicBezTo>
                    <a:pt x="0" y="5955030"/>
                    <a:pt x="0" y="5955030"/>
                    <a:pt x="0" y="5955030"/>
                  </a:cubicBezTo>
                  <a:close/>
                </a:path>
              </a:pathLst>
            </a:custGeom>
            <a:blipFill>
              <a:blip r:embed="rId8"/>
              <a:stretch>
                <a:fillRect l="-16680" r="-16680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Group 14"/>
          <p:cNvGrpSpPr>
            <a:grpSpLocks noGrp="1" noUngrp="1" noRot="1" noMove="1" noResize="1"/>
          </p:cNvGrpSpPr>
          <p:nvPr/>
        </p:nvGrpSpPr>
        <p:grpSpPr>
          <a:xfrm>
            <a:off x="470246" y="767706"/>
            <a:ext cx="8839379" cy="2574860"/>
            <a:chOff x="0" y="0"/>
            <a:chExt cx="1568158" cy="456795"/>
          </a:xfrm>
        </p:grpSpPr>
        <p:sp>
          <p:nvSpPr>
            <p:cNvPr id="15" name="Freeform 1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568158" cy="456795"/>
            </a:xfrm>
            <a:custGeom>
              <a:avLst/>
              <a:gdLst/>
              <a:ahLst/>
              <a:cxnLst/>
              <a:rect l="l" t="t" r="r" b="b"/>
              <a:pathLst>
                <a:path w="1568158" h="456795">
                  <a:moveTo>
                    <a:pt x="43792" y="0"/>
                  </a:moveTo>
                  <a:lnTo>
                    <a:pt x="1524365" y="0"/>
                  </a:lnTo>
                  <a:cubicBezTo>
                    <a:pt x="1535980" y="0"/>
                    <a:pt x="1547119" y="4614"/>
                    <a:pt x="1555331" y="12826"/>
                  </a:cubicBezTo>
                  <a:cubicBezTo>
                    <a:pt x="1563544" y="21039"/>
                    <a:pt x="1568158" y="32178"/>
                    <a:pt x="1568158" y="43792"/>
                  </a:cubicBezTo>
                  <a:lnTo>
                    <a:pt x="1568158" y="413003"/>
                  </a:lnTo>
                  <a:cubicBezTo>
                    <a:pt x="1568158" y="437189"/>
                    <a:pt x="1548551" y="456795"/>
                    <a:pt x="1524365" y="456795"/>
                  </a:cubicBezTo>
                  <a:lnTo>
                    <a:pt x="43792" y="456795"/>
                  </a:lnTo>
                  <a:cubicBezTo>
                    <a:pt x="32178" y="456795"/>
                    <a:pt x="21039" y="452181"/>
                    <a:pt x="12826" y="443969"/>
                  </a:cubicBezTo>
                  <a:cubicBezTo>
                    <a:pt x="4614" y="435756"/>
                    <a:pt x="0" y="424617"/>
                    <a:pt x="0" y="413003"/>
                  </a:cubicBezTo>
                  <a:lnTo>
                    <a:pt x="0" y="43792"/>
                  </a:lnTo>
                  <a:cubicBezTo>
                    <a:pt x="0" y="32178"/>
                    <a:pt x="4614" y="21039"/>
                    <a:pt x="12826" y="12826"/>
                  </a:cubicBezTo>
                  <a:cubicBezTo>
                    <a:pt x="21039" y="4614"/>
                    <a:pt x="32178" y="0"/>
                    <a:pt x="43792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TextBox 1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568158" cy="456795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marL="0" marR="0" lvl="0" indent="0" algn="l" defTabSz="914400" rtl="0" eaLnBrk="1" fontAlgn="auto" latinLnBrk="0" hangingPunct="1">
                <a:lnSpc>
                  <a:spcPts val="287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7" name="Group 17"/>
          <p:cNvGrpSpPr>
            <a:grpSpLocks noGrp="1" noUngrp="1" noRot="1" noChangeAspect="1" noMove="1" noResize="1"/>
          </p:cNvGrpSpPr>
          <p:nvPr/>
        </p:nvGrpSpPr>
        <p:grpSpPr>
          <a:xfrm>
            <a:off x="5512449" y="7900727"/>
            <a:ext cx="3796161" cy="3796161"/>
            <a:chOff x="0" y="0"/>
            <a:chExt cx="6350000" cy="6350000"/>
          </a:xfrm>
        </p:grpSpPr>
        <p:sp>
          <p:nvSpPr>
            <p:cNvPr id="18" name="Freeform 18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cubicBezTo>
                    <a:pt x="6350000" y="394970"/>
                    <a:pt x="6350000" y="39497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5955030" y="6351270"/>
                  </a:ln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ubicBezTo>
                    <a:pt x="0" y="5955030"/>
                    <a:pt x="0" y="5955030"/>
                    <a:pt x="0" y="5955030"/>
                  </a:cubicBezTo>
                  <a:close/>
                </a:path>
              </a:pathLst>
            </a:custGeom>
            <a:blipFill>
              <a:blip r:embed="rId9"/>
              <a:stretch>
                <a:fillRect l="-9802" t="-14520" r="-27169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9" name="TextBox 19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96689" y="1045397"/>
            <a:ext cx="7906456" cy="2073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999" b="0" i="0" u="none" strike="noStrike" kern="1200" cap="none" spc="-237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EQUIPMENT &amp; MATERIALS</a:t>
            </a:r>
          </a:p>
        </p:txBody>
      </p:sp>
      <p:grpSp>
        <p:nvGrpSpPr>
          <p:cNvPr id="20" name="Group 14">
            <a:extLst>
              <a:ext uri="{FF2B5EF4-FFF2-40B4-BE49-F238E27FC236}">
                <a16:creationId xmlns:a16="http://schemas.microsoft.com/office/drawing/2014/main" id="{234D1EDB-3C16-7245-EC33-3ECB69FB27F4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2689059" y="7489901"/>
            <a:ext cx="5900371" cy="2681041"/>
            <a:chOff x="-182295" y="-325266"/>
            <a:chExt cx="1750453" cy="1061601"/>
          </a:xfrm>
        </p:grpSpPr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4B446896-2ECD-F05F-CC8A-97F63E6C4136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568158" cy="456795"/>
            </a:xfrm>
            <a:custGeom>
              <a:avLst/>
              <a:gdLst/>
              <a:ahLst/>
              <a:cxnLst/>
              <a:rect l="l" t="t" r="r" b="b"/>
              <a:pathLst>
                <a:path w="1568158" h="456795">
                  <a:moveTo>
                    <a:pt x="43792" y="0"/>
                  </a:moveTo>
                  <a:lnTo>
                    <a:pt x="1524365" y="0"/>
                  </a:lnTo>
                  <a:cubicBezTo>
                    <a:pt x="1535980" y="0"/>
                    <a:pt x="1547119" y="4614"/>
                    <a:pt x="1555331" y="12826"/>
                  </a:cubicBezTo>
                  <a:cubicBezTo>
                    <a:pt x="1563544" y="21039"/>
                    <a:pt x="1568158" y="32178"/>
                    <a:pt x="1568158" y="43792"/>
                  </a:cubicBezTo>
                  <a:lnTo>
                    <a:pt x="1568158" y="413003"/>
                  </a:lnTo>
                  <a:cubicBezTo>
                    <a:pt x="1568158" y="437189"/>
                    <a:pt x="1548551" y="456795"/>
                    <a:pt x="1524365" y="456795"/>
                  </a:cubicBezTo>
                  <a:lnTo>
                    <a:pt x="43792" y="456795"/>
                  </a:lnTo>
                  <a:cubicBezTo>
                    <a:pt x="32178" y="456795"/>
                    <a:pt x="21039" y="452181"/>
                    <a:pt x="12826" y="443969"/>
                  </a:cubicBezTo>
                  <a:cubicBezTo>
                    <a:pt x="4614" y="435756"/>
                    <a:pt x="0" y="424617"/>
                    <a:pt x="0" y="413003"/>
                  </a:cubicBezTo>
                  <a:lnTo>
                    <a:pt x="0" y="43792"/>
                  </a:lnTo>
                  <a:cubicBezTo>
                    <a:pt x="0" y="32178"/>
                    <a:pt x="4614" y="21039"/>
                    <a:pt x="12826" y="12826"/>
                  </a:cubicBezTo>
                  <a:cubicBezTo>
                    <a:pt x="21039" y="4614"/>
                    <a:pt x="32178" y="0"/>
                    <a:pt x="43792" y="0"/>
                  </a:cubicBez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2" name="TextBox 16">
              <a:extLst>
                <a:ext uri="{FF2B5EF4-FFF2-40B4-BE49-F238E27FC236}">
                  <a16:creationId xmlns:a16="http://schemas.microsoft.com/office/drawing/2014/main" id="{51C38D48-81B2-1166-62F4-C0FBAAF91747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-182295" y="-325266"/>
              <a:ext cx="1748657" cy="1061601"/>
            </a:xfrm>
            <a:prstGeom prst="rect">
              <a:avLst/>
            </a:prstGeom>
            <a:solidFill>
              <a:srgbClr val="7EE0DD"/>
            </a:solidFill>
          </p:spPr>
          <p:txBody>
            <a:bodyPr lIns="254000" tIns="254000" rIns="254000" bIns="2540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7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</a:rPr>
                <a:t>PROGRAM SITES PROVIDE TEACHERS WITH RESEARCH-GRADE EQUIPMENT AND REAGENTS.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</a:endParaRPr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/>
          </p:cNvSpPr>
          <p:nvPr/>
        </p:nvSpPr>
        <p:spPr>
          <a:xfrm rot="5400000">
            <a:off x="-4552963" y="3731126"/>
            <a:ext cx="11101195" cy="1995269"/>
          </a:xfrm>
          <a:custGeom>
            <a:avLst/>
            <a:gdLst/>
            <a:ahLst/>
            <a:cxnLst/>
            <a:rect l="l" t="t" r="r" b="b"/>
            <a:pathLst>
              <a:path w="11101195" h="1995269">
                <a:moveTo>
                  <a:pt x="0" y="0"/>
                </a:moveTo>
                <a:lnTo>
                  <a:pt x="11101195" y="0"/>
                </a:lnTo>
                <a:lnTo>
                  <a:pt x="11101195" y="1995269"/>
                </a:lnTo>
                <a:lnTo>
                  <a:pt x="0" y="19952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38083" r="-26104" b="-1272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5528896" y="5382604"/>
            <a:ext cx="5583644" cy="3140760"/>
            <a:chOff x="0" y="0"/>
            <a:chExt cx="11289030" cy="6350000"/>
          </a:xfrm>
        </p:grpSpPr>
        <p:sp>
          <p:nvSpPr>
            <p:cNvPr id="4" name="Freeform 4"/>
            <p:cNvSpPr>
              <a:spLocks/>
            </p:cNvSpPr>
            <p:nvPr/>
          </p:nvSpPr>
          <p:spPr>
            <a:xfrm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1" y="0"/>
                    <a:pt x="11287761" y="234950"/>
                    <a:pt x="11287761" y="525780"/>
                  </a:cubicBezTo>
                  <a:lnTo>
                    <a:pt x="11287761" y="5822950"/>
                  </a:lnTo>
                  <a:cubicBezTo>
                    <a:pt x="11287761" y="6113780"/>
                    <a:pt x="11052811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ubicBezTo>
                    <a:pt x="0" y="5824220"/>
                    <a:pt x="0" y="5824220"/>
                    <a:pt x="0" y="5824220"/>
                  </a:cubicBezTo>
                  <a:close/>
                </a:path>
              </a:pathLst>
            </a:custGeom>
            <a:blipFill>
              <a:blip r:embed="rId3"/>
              <a:stretch>
                <a:fillRect l="-8436" t="-23437" r="-1323" b="-5605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1310990" y="5623261"/>
            <a:ext cx="3041015" cy="3140760"/>
            <a:chOff x="0" y="0"/>
            <a:chExt cx="6350000" cy="6558280"/>
          </a:xfrm>
        </p:grpSpPr>
        <p:sp>
          <p:nvSpPr>
            <p:cNvPr id="6" name="Freeform 6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4"/>
              <a:stretch>
                <a:fillRect l="-27519" r="-27519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7424098" y="7471999"/>
            <a:ext cx="11313979" cy="3178902"/>
            <a:chOff x="0" y="0"/>
            <a:chExt cx="4515670" cy="1268773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4515670" cy="1268773"/>
            </a:xfrm>
            <a:custGeom>
              <a:avLst/>
              <a:gdLst/>
              <a:ahLst/>
              <a:cxnLst/>
              <a:rect l="l" t="t" r="r" b="b"/>
              <a:pathLst>
                <a:path w="4515670" h="1268773">
                  <a:moveTo>
                    <a:pt x="4391210" y="1268773"/>
                  </a:moveTo>
                  <a:lnTo>
                    <a:pt x="124460" y="1268773"/>
                  </a:lnTo>
                  <a:cubicBezTo>
                    <a:pt x="55880" y="1268773"/>
                    <a:pt x="0" y="1212893"/>
                    <a:pt x="0" y="114431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4391211" y="0"/>
                  </a:lnTo>
                  <a:cubicBezTo>
                    <a:pt x="4459791" y="0"/>
                    <a:pt x="4515670" y="55880"/>
                    <a:pt x="4515670" y="124460"/>
                  </a:cubicBezTo>
                  <a:lnTo>
                    <a:pt x="4515670" y="1144313"/>
                  </a:lnTo>
                  <a:cubicBezTo>
                    <a:pt x="4515670" y="1212893"/>
                    <a:pt x="4459791" y="1268773"/>
                    <a:pt x="4391211" y="1268773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0" name="Freeform 10"/>
          <p:cNvSpPr>
            <a:spLocks/>
          </p:cNvSpPr>
          <p:nvPr/>
        </p:nvSpPr>
        <p:spPr>
          <a:xfrm>
            <a:off x="165243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9478826" y="-33368"/>
            <a:ext cx="5012460" cy="5176868"/>
            <a:chOff x="0" y="0"/>
            <a:chExt cx="6350000" cy="6558280"/>
          </a:xfrm>
        </p:grpSpPr>
        <p:sp>
          <p:nvSpPr>
            <p:cNvPr id="12" name="Freeform 12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6"/>
              <a:stretch>
                <a:fillRect l="-33635" r="-33635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Group 14"/>
          <p:cNvGrpSpPr>
            <a:grpSpLocks/>
          </p:cNvGrpSpPr>
          <p:nvPr/>
        </p:nvGrpSpPr>
        <p:grpSpPr>
          <a:xfrm>
            <a:off x="10692781" y="4653071"/>
            <a:ext cx="2669456" cy="894501"/>
            <a:chOff x="0" y="0"/>
            <a:chExt cx="3559274" cy="1192668"/>
          </a:xfrm>
        </p:grpSpPr>
        <p:grpSp>
          <p:nvGrpSpPr>
            <p:cNvPr id="15" name="Group 15"/>
            <p:cNvGrpSpPr>
              <a:grpSpLocks/>
            </p:cNvGrpSpPr>
            <p:nvPr/>
          </p:nvGrpSpPr>
          <p:grpSpPr>
            <a:xfrm>
              <a:off x="0" y="0"/>
              <a:ext cx="3559274" cy="1192668"/>
              <a:chOff x="0" y="0"/>
              <a:chExt cx="1970828" cy="660400"/>
            </a:xfrm>
          </p:grpSpPr>
          <p:sp>
            <p:nvSpPr>
              <p:cNvPr id="16" name="Freeform 16"/>
              <p:cNvSpPr>
                <a:spLocks/>
              </p:cNvSpPr>
              <p:nvPr/>
            </p:nvSpPr>
            <p:spPr>
              <a:xfrm>
                <a:off x="0" y="0"/>
                <a:ext cx="1970828" cy="660400"/>
              </a:xfrm>
              <a:custGeom>
                <a:avLst/>
                <a:gdLst/>
                <a:ahLst/>
                <a:cxnLst/>
                <a:rect l="l" t="t" r="r" b="b"/>
                <a:pathLst>
                  <a:path w="1970828" h="660400">
                    <a:moveTo>
                      <a:pt x="1846367" y="660400"/>
                    </a:moveTo>
                    <a:lnTo>
                      <a:pt x="124460" y="660400"/>
                    </a:lnTo>
                    <a:cubicBezTo>
                      <a:pt x="55880" y="660400"/>
                      <a:pt x="0" y="604520"/>
                      <a:pt x="0" y="535940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1846368" y="0"/>
                    </a:lnTo>
                    <a:cubicBezTo>
                      <a:pt x="1914947" y="0"/>
                      <a:pt x="1970828" y="55880"/>
                      <a:pt x="1970828" y="124460"/>
                    </a:cubicBezTo>
                    <a:lnTo>
                      <a:pt x="1970828" y="535940"/>
                    </a:lnTo>
                    <a:cubicBezTo>
                      <a:pt x="1970828" y="604520"/>
                      <a:pt x="1914947" y="660400"/>
                      <a:pt x="1846368" y="660400"/>
                    </a:cubicBezTo>
                    <a:close/>
                  </a:path>
                </a:pathLst>
              </a:custGeom>
              <a:solidFill>
                <a:srgbClr val="FF672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17" name="TextBox 17"/>
            <p:cNvSpPr txBox="1">
              <a:spLocks/>
            </p:cNvSpPr>
            <p:nvPr/>
          </p:nvSpPr>
          <p:spPr>
            <a:xfrm>
              <a:off x="271716" y="136631"/>
              <a:ext cx="3015842" cy="984885"/>
            </a:xfrm>
            <a:prstGeom prst="rect">
              <a:avLst/>
            </a:prstGeom>
            <a:solidFill>
              <a:srgbClr val="FF6721"/>
            </a:solidFill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CLINICAL TRIALS</a:t>
              </a:r>
            </a:p>
          </p:txBody>
        </p:sp>
      </p:grpSp>
      <p:grpSp>
        <p:nvGrpSpPr>
          <p:cNvPr id="18" name="Group 18"/>
          <p:cNvGrpSpPr>
            <a:grpSpLocks noChangeAspect="1"/>
          </p:cNvGrpSpPr>
          <p:nvPr/>
        </p:nvGrpSpPr>
        <p:grpSpPr>
          <a:xfrm>
            <a:off x="5805603" y="325704"/>
            <a:ext cx="3233157" cy="4817796"/>
            <a:chOff x="0" y="0"/>
            <a:chExt cx="3663950" cy="5459730"/>
          </a:xfrm>
        </p:grpSpPr>
        <p:sp>
          <p:nvSpPr>
            <p:cNvPr id="19" name="Freeform 19"/>
            <p:cNvSpPr>
              <a:spLocks/>
            </p:cNvSpPr>
            <p:nvPr/>
          </p:nvSpPr>
          <p:spPr>
            <a:xfrm>
              <a:off x="31750" y="31750"/>
              <a:ext cx="3600450" cy="5396230"/>
            </a:xfrm>
            <a:custGeom>
              <a:avLst/>
              <a:gdLst/>
              <a:ahLst/>
              <a:cxnLst/>
              <a:rect l="l" t="t" r="r" b="b"/>
              <a:pathLst>
                <a:path w="3600450" h="5396230">
                  <a:moveTo>
                    <a:pt x="3600450" y="5036820"/>
                  </a:moveTo>
                  <a:cubicBezTo>
                    <a:pt x="3600450" y="5236210"/>
                    <a:pt x="3439160" y="5396230"/>
                    <a:pt x="3241040" y="5396230"/>
                  </a:cubicBezTo>
                  <a:lnTo>
                    <a:pt x="359410" y="5396230"/>
                  </a:lnTo>
                  <a:cubicBezTo>
                    <a:pt x="160020" y="5396230"/>
                    <a:pt x="0" y="5234940"/>
                    <a:pt x="0" y="503682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5036820"/>
                  </a:lnTo>
                  <a:close/>
                </a:path>
              </a:pathLst>
            </a:custGeom>
            <a:blipFill>
              <a:blip r:embed="rId7"/>
              <a:stretch>
                <a:fillRect l="-49296" r="-12279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>
            <a:xfrm>
              <a:off x="0" y="0"/>
              <a:ext cx="3663950" cy="5459730"/>
            </a:xfrm>
            <a:custGeom>
              <a:avLst/>
              <a:gdLst/>
              <a:ahLst/>
              <a:cxnLst/>
              <a:rect l="l" t="t" r="r" b="b"/>
              <a:pathLst>
                <a:path w="3663950" h="5459730">
                  <a:moveTo>
                    <a:pt x="3271520" y="5459730"/>
                  </a:moveTo>
                  <a:lnTo>
                    <a:pt x="391160" y="5459730"/>
                  </a:lnTo>
                  <a:cubicBezTo>
                    <a:pt x="175260" y="5459730"/>
                    <a:pt x="0" y="5284470"/>
                    <a:pt x="0" y="5068570"/>
                  </a:cubicBezTo>
                  <a:lnTo>
                    <a:pt x="0" y="39116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5067300"/>
                  </a:lnTo>
                  <a:cubicBezTo>
                    <a:pt x="3663950" y="5284470"/>
                    <a:pt x="3487420" y="5459730"/>
                    <a:pt x="3271520" y="545973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5067300"/>
                  </a:lnTo>
                  <a:cubicBezTo>
                    <a:pt x="63500" y="5248910"/>
                    <a:pt x="210820" y="5394960"/>
                    <a:pt x="391160" y="5394960"/>
                  </a:cubicBezTo>
                  <a:lnTo>
                    <a:pt x="3271520" y="5394960"/>
                  </a:lnTo>
                  <a:cubicBezTo>
                    <a:pt x="3453130" y="5394960"/>
                    <a:pt x="3599180" y="5247640"/>
                    <a:pt x="3599180" y="506730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1" name="Group 21"/>
          <p:cNvGrpSpPr>
            <a:grpSpLocks/>
          </p:cNvGrpSpPr>
          <p:nvPr/>
        </p:nvGrpSpPr>
        <p:grpSpPr>
          <a:xfrm>
            <a:off x="6641763" y="4728760"/>
            <a:ext cx="1564668" cy="894501"/>
            <a:chOff x="0" y="0"/>
            <a:chExt cx="2086225" cy="1192668"/>
          </a:xfrm>
        </p:grpSpPr>
        <p:grpSp>
          <p:nvGrpSpPr>
            <p:cNvPr id="22" name="Group 22"/>
            <p:cNvGrpSpPr>
              <a:grpSpLocks/>
            </p:cNvGrpSpPr>
            <p:nvPr/>
          </p:nvGrpSpPr>
          <p:grpSpPr>
            <a:xfrm>
              <a:off x="0" y="0"/>
              <a:ext cx="2086225" cy="1192668"/>
              <a:chOff x="0" y="0"/>
              <a:chExt cx="1155177" cy="660400"/>
            </a:xfrm>
          </p:grpSpPr>
          <p:sp>
            <p:nvSpPr>
              <p:cNvPr id="23" name="Freeform 23"/>
              <p:cNvSpPr>
                <a:spLocks/>
              </p:cNvSpPr>
              <p:nvPr/>
            </p:nvSpPr>
            <p:spPr>
              <a:xfrm>
                <a:off x="0" y="0"/>
                <a:ext cx="1155177" cy="660400"/>
              </a:xfrm>
              <a:custGeom>
                <a:avLst/>
                <a:gdLst/>
                <a:ahLst/>
                <a:cxnLst/>
                <a:rect l="l" t="t" r="r" b="b"/>
                <a:pathLst>
                  <a:path w="1155177" h="660400">
                    <a:moveTo>
                      <a:pt x="1030717" y="660400"/>
                    </a:moveTo>
                    <a:lnTo>
                      <a:pt x="124460" y="660400"/>
                    </a:lnTo>
                    <a:cubicBezTo>
                      <a:pt x="55880" y="660400"/>
                      <a:pt x="0" y="604520"/>
                      <a:pt x="0" y="535940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1030717" y="0"/>
                    </a:lnTo>
                    <a:cubicBezTo>
                      <a:pt x="1099297" y="0"/>
                      <a:pt x="1155177" y="55880"/>
                      <a:pt x="1155177" y="124460"/>
                    </a:cubicBezTo>
                    <a:lnTo>
                      <a:pt x="1155177" y="535940"/>
                    </a:lnTo>
                    <a:cubicBezTo>
                      <a:pt x="1155177" y="604520"/>
                      <a:pt x="1099297" y="660400"/>
                      <a:pt x="1030717" y="660400"/>
                    </a:cubicBezTo>
                    <a:close/>
                  </a:path>
                </a:pathLst>
              </a:custGeom>
              <a:solidFill>
                <a:srgbClr val="FF672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4" name="TextBox 24"/>
            <p:cNvSpPr txBox="1">
              <a:spLocks/>
            </p:cNvSpPr>
            <p:nvPr/>
          </p:nvSpPr>
          <p:spPr>
            <a:xfrm>
              <a:off x="159263" y="421075"/>
              <a:ext cx="1767700" cy="359072"/>
            </a:xfrm>
            <a:prstGeom prst="rect">
              <a:avLst/>
            </a:prstGeom>
            <a:solidFill>
              <a:srgbClr val="FF6721"/>
            </a:solidFill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1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CRISPR</a:t>
              </a:r>
            </a:p>
          </p:txBody>
        </p:sp>
      </p:grpSp>
      <p:grpSp>
        <p:nvGrpSpPr>
          <p:cNvPr id="25" name="Group 25"/>
          <p:cNvGrpSpPr>
            <a:grpSpLocks noChangeAspect="1"/>
          </p:cNvGrpSpPr>
          <p:nvPr/>
        </p:nvGrpSpPr>
        <p:grpSpPr>
          <a:xfrm>
            <a:off x="-758372" y="293765"/>
            <a:ext cx="6123909" cy="8229600"/>
            <a:chOff x="0" y="0"/>
            <a:chExt cx="3663950" cy="4923790"/>
          </a:xfrm>
        </p:grpSpPr>
        <p:sp>
          <p:nvSpPr>
            <p:cNvPr id="26" name="Freeform 26"/>
            <p:cNvSpPr>
              <a:spLocks/>
            </p:cNvSpPr>
            <p:nvPr/>
          </p:nvSpPr>
          <p:spPr>
            <a:xfrm>
              <a:off x="31750" y="31750"/>
              <a:ext cx="3600450" cy="4859020"/>
            </a:xfrm>
            <a:custGeom>
              <a:avLst/>
              <a:gdLst/>
              <a:ahLst/>
              <a:cxnLst/>
              <a:rect l="l" t="t" r="r" b="b"/>
              <a:pathLst>
                <a:path w="3600450" h="4859020">
                  <a:moveTo>
                    <a:pt x="3600450" y="4499610"/>
                  </a:moveTo>
                  <a:cubicBezTo>
                    <a:pt x="3600450" y="4699000"/>
                    <a:pt x="3439160" y="4859020"/>
                    <a:pt x="3241040" y="4859020"/>
                  </a:cubicBezTo>
                  <a:lnTo>
                    <a:pt x="359410" y="4859020"/>
                  </a:lnTo>
                  <a:cubicBezTo>
                    <a:pt x="160020" y="4859020"/>
                    <a:pt x="0" y="4697730"/>
                    <a:pt x="0" y="449961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4499610"/>
                  </a:lnTo>
                  <a:close/>
                </a:path>
              </a:pathLst>
            </a:custGeom>
            <a:blipFill>
              <a:blip r:embed="rId8"/>
              <a:stretch>
                <a:fillRect l="-12413" r="-90020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>
            <a:xfrm>
              <a:off x="0" y="0"/>
              <a:ext cx="3663950" cy="4923790"/>
            </a:xfrm>
            <a:custGeom>
              <a:avLst/>
              <a:gdLst/>
              <a:ahLst/>
              <a:cxnLst/>
              <a:rect l="l" t="t" r="r" b="b"/>
              <a:pathLst>
                <a:path w="3663950" h="4923790">
                  <a:moveTo>
                    <a:pt x="3271520" y="4923790"/>
                  </a:moveTo>
                  <a:lnTo>
                    <a:pt x="391160" y="4923790"/>
                  </a:lnTo>
                  <a:cubicBezTo>
                    <a:pt x="175260" y="4923790"/>
                    <a:pt x="0" y="4748530"/>
                    <a:pt x="0" y="4532630"/>
                  </a:cubicBezTo>
                  <a:lnTo>
                    <a:pt x="0" y="39243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4531360"/>
                  </a:lnTo>
                  <a:cubicBezTo>
                    <a:pt x="3663950" y="4747260"/>
                    <a:pt x="3487420" y="4923790"/>
                    <a:pt x="3271520" y="492379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4531360"/>
                  </a:lnTo>
                  <a:cubicBezTo>
                    <a:pt x="63500" y="4712970"/>
                    <a:pt x="210820" y="4859020"/>
                    <a:pt x="391160" y="4859020"/>
                  </a:cubicBezTo>
                  <a:lnTo>
                    <a:pt x="3271520" y="4859020"/>
                  </a:lnTo>
                  <a:cubicBezTo>
                    <a:pt x="3453130" y="4859020"/>
                    <a:pt x="3599180" y="4711700"/>
                    <a:pt x="3599180" y="453136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8" name="Group 28"/>
          <p:cNvGrpSpPr>
            <a:grpSpLocks/>
          </p:cNvGrpSpPr>
          <p:nvPr/>
        </p:nvGrpSpPr>
        <p:grpSpPr>
          <a:xfrm>
            <a:off x="4636004" y="4653071"/>
            <a:ext cx="1459066" cy="1459066"/>
            <a:chOff x="0" y="0"/>
            <a:chExt cx="6350000" cy="6350000"/>
          </a:xfrm>
        </p:grpSpPr>
        <p:sp>
          <p:nvSpPr>
            <p:cNvPr id="29" name="Freeform 29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0" name="Freeform 30"/>
          <p:cNvSpPr>
            <a:spLocks/>
          </p:cNvSpPr>
          <p:nvPr/>
        </p:nvSpPr>
        <p:spPr>
          <a:xfrm>
            <a:off x="4893437" y="4910504"/>
            <a:ext cx="944201" cy="944201"/>
          </a:xfrm>
          <a:custGeom>
            <a:avLst/>
            <a:gdLst/>
            <a:ahLst/>
            <a:cxnLst/>
            <a:rect l="l" t="t" r="r" b="b"/>
            <a:pathLst>
              <a:path w="944201" h="944201">
                <a:moveTo>
                  <a:pt x="0" y="0"/>
                </a:moveTo>
                <a:lnTo>
                  <a:pt x="944201" y="0"/>
                </a:lnTo>
                <a:lnTo>
                  <a:pt x="944201" y="944201"/>
                </a:lnTo>
                <a:lnTo>
                  <a:pt x="0" y="9442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1" name="Group 31"/>
          <p:cNvGrpSpPr>
            <a:grpSpLocks/>
          </p:cNvGrpSpPr>
          <p:nvPr/>
        </p:nvGrpSpPr>
        <p:grpSpPr>
          <a:xfrm>
            <a:off x="1267444" y="8076114"/>
            <a:ext cx="2417329" cy="894501"/>
            <a:chOff x="0" y="0"/>
            <a:chExt cx="3223105" cy="1192668"/>
          </a:xfrm>
        </p:grpSpPr>
        <p:grpSp>
          <p:nvGrpSpPr>
            <p:cNvPr id="32" name="Group 32"/>
            <p:cNvGrpSpPr>
              <a:grpSpLocks/>
            </p:cNvGrpSpPr>
            <p:nvPr/>
          </p:nvGrpSpPr>
          <p:grpSpPr>
            <a:xfrm>
              <a:off x="0" y="0"/>
              <a:ext cx="3223105" cy="1192668"/>
              <a:chOff x="0" y="0"/>
              <a:chExt cx="1784686" cy="660400"/>
            </a:xfrm>
          </p:grpSpPr>
          <p:sp>
            <p:nvSpPr>
              <p:cNvPr id="33" name="Freeform 33"/>
              <p:cNvSpPr>
                <a:spLocks/>
              </p:cNvSpPr>
              <p:nvPr/>
            </p:nvSpPr>
            <p:spPr>
              <a:xfrm>
                <a:off x="0" y="0"/>
                <a:ext cx="1784687" cy="660400"/>
              </a:xfrm>
              <a:custGeom>
                <a:avLst/>
                <a:gdLst/>
                <a:ahLst/>
                <a:cxnLst/>
                <a:rect l="l" t="t" r="r" b="b"/>
                <a:pathLst>
                  <a:path w="1784687" h="660400">
                    <a:moveTo>
                      <a:pt x="1660226" y="660400"/>
                    </a:moveTo>
                    <a:lnTo>
                      <a:pt x="124460" y="660400"/>
                    </a:lnTo>
                    <a:cubicBezTo>
                      <a:pt x="55880" y="660400"/>
                      <a:pt x="0" y="604520"/>
                      <a:pt x="0" y="535940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1660227" y="0"/>
                    </a:lnTo>
                    <a:cubicBezTo>
                      <a:pt x="1728806" y="0"/>
                      <a:pt x="1784687" y="55880"/>
                      <a:pt x="1784687" y="124460"/>
                    </a:cubicBezTo>
                    <a:lnTo>
                      <a:pt x="1784687" y="535940"/>
                    </a:lnTo>
                    <a:cubicBezTo>
                      <a:pt x="1784687" y="604520"/>
                      <a:pt x="1728806" y="660400"/>
                      <a:pt x="1660227" y="660400"/>
                    </a:cubicBezTo>
                    <a:close/>
                  </a:path>
                </a:pathLst>
              </a:custGeom>
              <a:solidFill>
                <a:srgbClr val="FF672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34" name="TextBox 34"/>
            <p:cNvSpPr txBox="1">
              <a:spLocks/>
            </p:cNvSpPr>
            <p:nvPr/>
          </p:nvSpPr>
          <p:spPr>
            <a:xfrm>
              <a:off x="123027" y="507128"/>
              <a:ext cx="2977053" cy="362236"/>
            </a:xfrm>
            <a:prstGeom prst="rect">
              <a:avLst/>
            </a:prstGeom>
            <a:solidFill>
              <a:srgbClr val="FF6721"/>
            </a:solidFill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1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IMMUNOLOGY</a:t>
              </a:r>
            </a:p>
          </p:txBody>
        </p:sp>
      </p:grpSp>
      <p:sp>
        <p:nvSpPr>
          <p:cNvPr id="35" name="TextBox 35"/>
          <p:cNvSpPr txBox="1">
            <a:spLocks/>
          </p:cNvSpPr>
          <p:nvPr/>
        </p:nvSpPr>
        <p:spPr>
          <a:xfrm>
            <a:off x="7424098" y="8131175"/>
            <a:ext cx="10814800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6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CLASSROOM-BASED INVESTIGATIONS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/>
          </p:cNvSpPr>
          <p:nvPr/>
        </p:nvSpPr>
        <p:spPr>
          <a:xfrm rot="5400000">
            <a:off x="11690666" y="3738768"/>
            <a:ext cx="11101195" cy="1995269"/>
          </a:xfrm>
          <a:custGeom>
            <a:avLst/>
            <a:gdLst/>
            <a:ahLst/>
            <a:cxnLst/>
            <a:rect l="l" t="t" r="r" b="b"/>
            <a:pathLst>
              <a:path w="11101195" h="1995269">
                <a:moveTo>
                  <a:pt x="0" y="0"/>
                </a:moveTo>
                <a:lnTo>
                  <a:pt x="11101195" y="0"/>
                </a:lnTo>
                <a:lnTo>
                  <a:pt x="11101195" y="1995269"/>
                </a:lnTo>
                <a:lnTo>
                  <a:pt x="0" y="19952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38083" r="-26104" b="-1272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reeform 3"/>
          <p:cNvSpPr>
            <a:spLocks/>
          </p:cNvSpPr>
          <p:nvPr/>
        </p:nvSpPr>
        <p:spPr>
          <a:xfrm>
            <a:off x="29376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490856" y="2623093"/>
            <a:ext cx="4092388" cy="4226619"/>
            <a:chOff x="0" y="0"/>
            <a:chExt cx="6350000" cy="6558280"/>
          </a:xfrm>
        </p:grpSpPr>
        <p:sp>
          <p:nvSpPr>
            <p:cNvPr id="5" name="Freeform 5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4"/>
              <a:stretch>
                <a:fillRect l="-41874" r="-4187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4960088" y="2623093"/>
            <a:ext cx="4085588" cy="4219596"/>
            <a:chOff x="0" y="0"/>
            <a:chExt cx="6350000" cy="6558280"/>
          </a:xfrm>
        </p:grpSpPr>
        <p:sp>
          <p:nvSpPr>
            <p:cNvPr id="8" name="Freeform 8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5"/>
              <a:stretch>
                <a:fillRect l="-41874" r="-41874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0" name="Group 10"/>
          <p:cNvGrpSpPr>
            <a:grpSpLocks/>
          </p:cNvGrpSpPr>
          <p:nvPr/>
        </p:nvGrpSpPr>
        <p:grpSpPr>
          <a:xfrm>
            <a:off x="-565059" y="8081949"/>
            <a:ext cx="10666651" cy="3178902"/>
            <a:chOff x="0" y="0"/>
            <a:chExt cx="4257307" cy="1268773"/>
          </a:xfrm>
        </p:grpSpPr>
        <p:sp>
          <p:nvSpPr>
            <p:cNvPr id="11" name="Freeform 11"/>
            <p:cNvSpPr>
              <a:spLocks/>
            </p:cNvSpPr>
            <p:nvPr/>
          </p:nvSpPr>
          <p:spPr>
            <a:xfrm>
              <a:off x="0" y="0"/>
              <a:ext cx="4257307" cy="1268773"/>
            </a:xfrm>
            <a:custGeom>
              <a:avLst/>
              <a:gdLst/>
              <a:ahLst/>
              <a:cxnLst/>
              <a:rect l="l" t="t" r="r" b="b"/>
              <a:pathLst>
                <a:path w="4257307" h="1268773">
                  <a:moveTo>
                    <a:pt x="4132847" y="1268773"/>
                  </a:moveTo>
                  <a:lnTo>
                    <a:pt x="124460" y="1268773"/>
                  </a:lnTo>
                  <a:cubicBezTo>
                    <a:pt x="55880" y="1268773"/>
                    <a:pt x="0" y="1212893"/>
                    <a:pt x="0" y="114431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4132847" y="0"/>
                  </a:lnTo>
                  <a:cubicBezTo>
                    <a:pt x="4201427" y="0"/>
                    <a:pt x="4257307" y="55880"/>
                    <a:pt x="4257307" y="124460"/>
                  </a:cubicBezTo>
                  <a:lnTo>
                    <a:pt x="4257307" y="1144313"/>
                  </a:lnTo>
                  <a:cubicBezTo>
                    <a:pt x="4257307" y="1212893"/>
                    <a:pt x="4201427" y="1268773"/>
                    <a:pt x="4132847" y="1268773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9426677" y="2616070"/>
            <a:ext cx="4092388" cy="4226619"/>
            <a:chOff x="0" y="0"/>
            <a:chExt cx="6350000" cy="6558280"/>
          </a:xfrm>
        </p:grpSpPr>
        <p:sp>
          <p:nvSpPr>
            <p:cNvPr id="13" name="Freeform 13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6"/>
              <a:stretch>
                <a:fillRect l="-27567" r="-27567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5" name="Group 15"/>
          <p:cNvGrpSpPr>
            <a:grpSpLocks/>
          </p:cNvGrpSpPr>
          <p:nvPr/>
        </p:nvGrpSpPr>
        <p:grpSpPr>
          <a:xfrm>
            <a:off x="9743212" y="6269111"/>
            <a:ext cx="3455162" cy="1161201"/>
            <a:chOff x="0" y="0"/>
            <a:chExt cx="4606882" cy="1548268"/>
          </a:xfrm>
        </p:grpSpPr>
        <p:grpSp>
          <p:nvGrpSpPr>
            <p:cNvPr id="16" name="Group 16"/>
            <p:cNvGrpSpPr>
              <a:grpSpLocks/>
            </p:cNvGrpSpPr>
            <p:nvPr/>
          </p:nvGrpSpPr>
          <p:grpSpPr>
            <a:xfrm>
              <a:off x="0" y="0"/>
              <a:ext cx="4606882" cy="1548268"/>
              <a:chOff x="0" y="0"/>
              <a:chExt cx="2550906" cy="857302"/>
            </a:xfrm>
          </p:grpSpPr>
          <p:sp>
            <p:nvSpPr>
              <p:cNvPr id="17" name="Freeform 17"/>
              <p:cNvSpPr>
                <a:spLocks/>
              </p:cNvSpPr>
              <p:nvPr/>
            </p:nvSpPr>
            <p:spPr>
              <a:xfrm>
                <a:off x="0" y="0"/>
                <a:ext cx="2550907" cy="857302"/>
              </a:xfrm>
              <a:custGeom>
                <a:avLst/>
                <a:gdLst/>
                <a:ahLst/>
                <a:cxnLst/>
                <a:rect l="l" t="t" r="r" b="b"/>
                <a:pathLst>
                  <a:path w="2550907" h="857302">
                    <a:moveTo>
                      <a:pt x="2426446" y="857302"/>
                    </a:moveTo>
                    <a:lnTo>
                      <a:pt x="124460" y="857302"/>
                    </a:lnTo>
                    <a:cubicBezTo>
                      <a:pt x="55880" y="857302"/>
                      <a:pt x="0" y="801422"/>
                      <a:pt x="0" y="732842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426446" y="0"/>
                    </a:lnTo>
                    <a:cubicBezTo>
                      <a:pt x="2495026" y="0"/>
                      <a:pt x="2550907" y="55880"/>
                      <a:pt x="2550907" y="124460"/>
                    </a:cubicBezTo>
                    <a:lnTo>
                      <a:pt x="2550907" y="732842"/>
                    </a:lnTo>
                    <a:cubicBezTo>
                      <a:pt x="2550907" y="801422"/>
                      <a:pt x="2495026" y="857302"/>
                      <a:pt x="2426446" y="857302"/>
                    </a:cubicBezTo>
                    <a:close/>
                  </a:path>
                </a:pathLst>
              </a:custGeom>
              <a:solidFill>
                <a:srgbClr val="7EE0DD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18" name="TextBox 18"/>
            <p:cNvSpPr txBox="1">
              <a:spLocks/>
            </p:cNvSpPr>
            <p:nvPr/>
          </p:nvSpPr>
          <p:spPr>
            <a:xfrm>
              <a:off x="351691" y="421075"/>
              <a:ext cx="3903503" cy="789960"/>
            </a:xfrm>
            <a:prstGeom prst="rect">
              <a:avLst/>
            </a:prstGeom>
            <a:solidFill>
              <a:srgbClr val="7EE0DD"/>
            </a:solidFill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1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BIOETHICS OF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GENE EDITING</a:t>
              </a:r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>
            <a:off x="13895908" y="2616070"/>
            <a:ext cx="4085588" cy="4219596"/>
            <a:chOff x="0" y="0"/>
            <a:chExt cx="6350000" cy="6558280"/>
          </a:xfrm>
        </p:grpSpPr>
        <p:sp>
          <p:nvSpPr>
            <p:cNvPr id="20" name="Freeform 20"/>
            <p:cNvSpPr>
              <a:spLocks/>
            </p:cNvSpPr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7"/>
              <a:stretch>
                <a:fillRect l="-27422" r="-27422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" name="Group 22"/>
          <p:cNvGrpSpPr>
            <a:grpSpLocks/>
          </p:cNvGrpSpPr>
          <p:nvPr/>
        </p:nvGrpSpPr>
        <p:grpSpPr>
          <a:xfrm>
            <a:off x="14269421" y="6269111"/>
            <a:ext cx="3338564" cy="1161201"/>
            <a:chOff x="0" y="0"/>
            <a:chExt cx="4451419" cy="1548268"/>
          </a:xfrm>
        </p:grpSpPr>
        <p:grpSp>
          <p:nvGrpSpPr>
            <p:cNvPr id="23" name="Group 23"/>
            <p:cNvGrpSpPr>
              <a:grpSpLocks/>
            </p:cNvGrpSpPr>
            <p:nvPr/>
          </p:nvGrpSpPr>
          <p:grpSpPr>
            <a:xfrm>
              <a:off x="0" y="0"/>
              <a:ext cx="4451419" cy="1548268"/>
              <a:chOff x="0" y="0"/>
              <a:chExt cx="2464824" cy="857302"/>
            </a:xfrm>
          </p:grpSpPr>
          <p:sp>
            <p:nvSpPr>
              <p:cNvPr id="24" name="Freeform 24"/>
              <p:cNvSpPr>
                <a:spLocks/>
              </p:cNvSpPr>
              <p:nvPr/>
            </p:nvSpPr>
            <p:spPr>
              <a:xfrm>
                <a:off x="0" y="0"/>
                <a:ext cx="2464824" cy="857302"/>
              </a:xfrm>
              <a:custGeom>
                <a:avLst/>
                <a:gdLst/>
                <a:ahLst/>
                <a:cxnLst/>
                <a:rect l="l" t="t" r="r" b="b"/>
                <a:pathLst>
                  <a:path w="2464824" h="857302">
                    <a:moveTo>
                      <a:pt x="2340364" y="857302"/>
                    </a:moveTo>
                    <a:lnTo>
                      <a:pt x="124460" y="857302"/>
                    </a:lnTo>
                    <a:cubicBezTo>
                      <a:pt x="55880" y="857302"/>
                      <a:pt x="0" y="801422"/>
                      <a:pt x="0" y="732842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40364" y="0"/>
                    </a:lnTo>
                    <a:cubicBezTo>
                      <a:pt x="2408944" y="0"/>
                      <a:pt x="2464824" y="55880"/>
                      <a:pt x="2464824" y="124460"/>
                    </a:cubicBezTo>
                    <a:lnTo>
                      <a:pt x="2464824" y="732842"/>
                    </a:lnTo>
                    <a:cubicBezTo>
                      <a:pt x="2464824" y="801422"/>
                      <a:pt x="2408944" y="857302"/>
                      <a:pt x="2340364" y="857302"/>
                    </a:cubicBezTo>
                    <a:close/>
                  </a:path>
                </a:pathLst>
              </a:custGeom>
              <a:solidFill>
                <a:srgbClr val="7EE0DD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5" name="TextBox 25"/>
            <p:cNvSpPr txBox="1">
              <a:spLocks/>
            </p:cNvSpPr>
            <p:nvPr/>
          </p:nvSpPr>
          <p:spPr>
            <a:xfrm>
              <a:off x="339821" y="369195"/>
              <a:ext cx="3771775" cy="861775"/>
            </a:xfrm>
            <a:prstGeom prst="rect">
              <a:avLst/>
            </a:prstGeom>
            <a:solidFill>
              <a:srgbClr val="7EE0DD"/>
            </a:solidFill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SAVING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A LIFE</a:t>
              </a:r>
            </a:p>
          </p:txBody>
        </p:sp>
      </p:grpSp>
      <p:grpSp>
        <p:nvGrpSpPr>
          <p:cNvPr id="26" name="Group 26"/>
          <p:cNvGrpSpPr>
            <a:grpSpLocks/>
          </p:cNvGrpSpPr>
          <p:nvPr/>
        </p:nvGrpSpPr>
        <p:grpSpPr>
          <a:xfrm>
            <a:off x="5333600" y="6255065"/>
            <a:ext cx="3338564" cy="1161201"/>
            <a:chOff x="0" y="0"/>
            <a:chExt cx="4451419" cy="1548268"/>
          </a:xfrm>
        </p:grpSpPr>
        <p:grpSp>
          <p:nvGrpSpPr>
            <p:cNvPr id="27" name="Group 27"/>
            <p:cNvGrpSpPr>
              <a:grpSpLocks/>
            </p:cNvGrpSpPr>
            <p:nvPr/>
          </p:nvGrpSpPr>
          <p:grpSpPr>
            <a:xfrm>
              <a:off x="0" y="0"/>
              <a:ext cx="4451419" cy="1548268"/>
              <a:chOff x="0" y="0"/>
              <a:chExt cx="2464824" cy="857302"/>
            </a:xfrm>
          </p:grpSpPr>
          <p:sp>
            <p:nvSpPr>
              <p:cNvPr id="28" name="Freeform 28"/>
              <p:cNvSpPr>
                <a:spLocks/>
              </p:cNvSpPr>
              <p:nvPr/>
            </p:nvSpPr>
            <p:spPr>
              <a:xfrm>
                <a:off x="0" y="0"/>
                <a:ext cx="2464824" cy="857302"/>
              </a:xfrm>
              <a:custGeom>
                <a:avLst/>
                <a:gdLst/>
                <a:ahLst/>
                <a:cxnLst/>
                <a:rect l="l" t="t" r="r" b="b"/>
                <a:pathLst>
                  <a:path w="2464824" h="857302">
                    <a:moveTo>
                      <a:pt x="2340364" y="857302"/>
                    </a:moveTo>
                    <a:lnTo>
                      <a:pt x="124460" y="857302"/>
                    </a:lnTo>
                    <a:cubicBezTo>
                      <a:pt x="55880" y="857302"/>
                      <a:pt x="0" y="801422"/>
                      <a:pt x="0" y="732842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40364" y="0"/>
                    </a:lnTo>
                    <a:cubicBezTo>
                      <a:pt x="2408944" y="0"/>
                      <a:pt x="2464824" y="55880"/>
                      <a:pt x="2464824" y="124460"/>
                    </a:cubicBezTo>
                    <a:lnTo>
                      <a:pt x="2464824" y="732842"/>
                    </a:lnTo>
                    <a:cubicBezTo>
                      <a:pt x="2464824" y="801422"/>
                      <a:pt x="2408944" y="857302"/>
                      <a:pt x="2340364" y="857302"/>
                    </a:cubicBezTo>
                    <a:close/>
                  </a:path>
                </a:pathLst>
              </a:custGeom>
              <a:solidFill>
                <a:srgbClr val="7EE0DD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29" name="TextBox 29"/>
            <p:cNvSpPr txBox="1">
              <a:spLocks/>
            </p:cNvSpPr>
            <p:nvPr/>
          </p:nvSpPr>
          <p:spPr>
            <a:xfrm>
              <a:off x="339821" y="369195"/>
              <a:ext cx="3771775" cy="861775"/>
            </a:xfrm>
            <a:prstGeom prst="rect">
              <a:avLst/>
            </a:prstGeom>
            <a:solidFill>
              <a:srgbClr val="7EE0DD"/>
            </a:solidFill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BIOINFORMATICS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&amp; DIABETES</a:t>
              </a:r>
            </a:p>
          </p:txBody>
        </p:sp>
      </p:grpSp>
      <p:grpSp>
        <p:nvGrpSpPr>
          <p:cNvPr id="30" name="Group 30"/>
          <p:cNvGrpSpPr>
            <a:grpSpLocks/>
          </p:cNvGrpSpPr>
          <p:nvPr/>
        </p:nvGrpSpPr>
        <p:grpSpPr>
          <a:xfrm>
            <a:off x="867769" y="6255065"/>
            <a:ext cx="3338564" cy="1161201"/>
            <a:chOff x="0" y="0"/>
            <a:chExt cx="4451419" cy="1548268"/>
          </a:xfrm>
        </p:grpSpPr>
        <p:grpSp>
          <p:nvGrpSpPr>
            <p:cNvPr id="31" name="Group 31"/>
            <p:cNvGrpSpPr>
              <a:grpSpLocks/>
            </p:cNvGrpSpPr>
            <p:nvPr/>
          </p:nvGrpSpPr>
          <p:grpSpPr>
            <a:xfrm>
              <a:off x="0" y="0"/>
              <a:ext cx="4451419" cy="1548268"/>
              <a:chOff x="0" y="0"/>
              <a:chExt cx="2464824" cy="857302"/>
            </a:xfrm>
          </p:grpSpPr>
          <p:sp>
            <p:nvSpPr>
              <p:cNvPr id="32" name="Freeform 32"/>
              <p:cNvSpPr>
                <a:spLocks/>
              </p:cNvSpPr>
              <p:nvPr/>
            </p:nvSpPr>
            <p:spPr>
              <a:xfrm>
                <a:off x="0" y="0"/>
                <a:ext cx="2464824" cy="857302"/>
              </a:xfrm>
              <a:custGeom>
                <a:avLst/>
                <a:gdLst/>
                <a:ahLst/>
                <a:cxnLst/>
                <a:rect l="l" t="t" r="r" b="b"/>
                <a:pathLst>
                  <a:path w="2464824" h="857302">
                    <a:moveTo>
                      <a:pt x="2340364" y="857302"/>
                    </a:moveTo>
                    <a:lnTo>
                      <a:pt x="124460" y="857302"/>
                    </a:lnTo>
                    <a:cubicBezTo>
                      <a:pt x="55880" y="857302"/>
                      <a:pt x="0" y="801422"/>
                      <a:pt x="0" y="732842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40364" y="0"/>
                    </a:lnTo>
                    <a:cubicBezTo>
                      <a:pt x="2408944" y="0"/>
                      <a:pt x="2464824" y="55880"/>
                      <a:pt x="2464824" y="124460"/>
                    </a:cubicBezTo>
                    <a:lnTo>
                      <a:pt x="2464824" y="732842"/>
                    </a:lnTo>
                    <a:cubicBezTo>
                      <a:pt x="2464824" y="801422"/>
                      <a:pt x="2408944" y="857302"/>
                      <a:pt x="2340364" y="857302"/>
                    </a:cubicBezTo>
                    <a:close/>
                  </a:path>
                </a:pathLst>
              </a:custGeom>
              <a:solidFill>
                <a:srgbClr val="7EE0DD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sp>
          <p:nvSpPr>
            <p:cNvPr id="33" name="TextBox 33"/>
            <p:cNvSpPr txBox="1">
              <a:spLocks/>
            </p:cNvSpPr>
            <p:nvPr/>
          </p:nvSpPr>
          <p:spPr>
            <a:xfrm>
              <a:off x="339821" y="369195"/>
              <a:ext cx="3771775" cy="861775"/>
            </a:xfrm>
            <a:prstGeom prst="rect">
              <a:avLst/>
            </a:prstGeom>
            <a:solidFill>
              <a:srgbClr val="7EE0DD"/>
            </a:solidFill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+mn-cs"/>
                </a:rPr>
                <a:t>RESPONDING TO A MYSTERY ILLNESS</a:t>
              </a:r>
            </a:p>
          </p:txBody>
        </p:sp>
      </p:grpSp>
      <p:grpSp>
        <p:nvGrpSpPr>
          <p:cNvPr id="34" name="Group 34"/>
          <p:cNvGrpSpPr>
            <a:grpSpLocks/>
          </p:cNvGrpSpPr>
          <p:nvPr/>
        </p:nvGrpSpPr>
        <p:grpSpPr>
          <a:xfrm>
            <a:off x="15514096" y="304569"/>
            <a:ext cx="1459066" cy="1459066"/>
            <a:chOff x="0" y="0"/>
            <a:chExt cx="6350000" cy="6350000"/>
          </a:xfrm>
        </p:grpSpPr>
        <p:sp>
          <p:nvSpPr>
            <p:cNvPr id="35" name="Freeform 35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6" name="Freeform 36"/>
          <p:cNvSpPr>
            <a:spLocks/>
          </p:cNvSpPr>
          <p:nvPr/>
        </p:nvSpPr>
        <p:spPr>
          <a:xfrm>
            <a:off x="15725156" y="661232"/>
            <a:ext cx="1036946" cy="734935"/>
          </a:xfrm>
          <a:custGeom>
            <a:avLst/>
            <a:gdLst/>
            <a:ahLst/>
            <a:cxnLst/>
            <a:rect l="l" t="t" r="r" b="b"/>
            <a:pathLst>
              <a:path w="1036946" h="734935">
                <a:moveTo>
                  <a:pt x="0" y="0"/>
                </a:moveTo>
                <a:lnTo>
                  <a:pt x="1036946" y="0"/>
                </a:lnTo>
                <a:lnTo>
                  <a:pt x="1036946" y="734936"/>
                </a:lnTo>
                <a:lnTo>
                  <a:pt x="0" y="7349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7" name="TextBox 37"/>
          <p:cNvSpPr txBox="1">
            <a:spLocks/>
          </p:cNvSpPr>
          <p:nvPr/>
        </p:nvSpPr>
        <p:spPr>
          <a:xfrm>
            <a:off x="-565059" y="8420912"/>
            <a:ext cx="10814800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6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WEB-BASED INVESTIGATIONS</a:t>
            </a:r>
          </a:p>
        </p:txBody>
      </p:sp>
      <p:sp>
        <p:nvSpPr>
          <p:cNvPr id="38" name="AutoShape 38"/>
          <p:cNvSpPr>
            <a:spLocks/>
          </p:cNvSpPr>
          <p:nvPr/>
        </p:nvSpPr>
        <p:spPr>
          <a:xfrm>
            <a:off x="2537051" y="1034102"/>
            <a:ext cx="8383043" cy="143693"/>
          </a:xfrm>
          <a:prstGeom prst="rect">
            <a:avLst/>
          </a:prstGeom>
          <a:solidFill>
            <a:srgbClr val="FF6721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28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16665866" y="-231693"/>
            <a:ext cx="1853827" cy="10518693"/>
            <a:chOff x="0" y="0"/>
            <a:chExt cx="488251" cy="2770355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488251" cy="2770355"/>
            </a:xfrm>
            <a:custGeom>
              <a:avLst/>
              <a:gdLst/>
              <a:ahLst/>
              <a:cxnLst/>
              <a:rect l="l" t="t" r="r" b="b"/>
              <a:pathLst>
                <a:path w="488251" h="2770355">
                  <a:moveTo>
                    <a:pt x="0" y="0"/>
                  </a:moveTo>
                  <a:lnTo>
                    <a:pt x="488251" y="0"/>
                  </a:lnTo>
                  <a:lnTo>
                    <a:pt x="488251" y="2770355"/>
                  </a:lnTo>
                  <a:lnTo>
                    <a:pt x="0" y="2770355"/>
                  </a:lnTo>
                  <a:close/>
                </a:path>
              </a:pathLst>
            </a:custGeom>
            <a:solidFill>
              <a:srgbClr val="0063C3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47625"/>
              <a:ext cx="488251" cy="28179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33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" name="Group 5"/>
          <p:cNvGrpSpPr>
            <a:grpSpLocks noGrp="1" noUngrp="1" noRot="1" noMove="1" noResize="1"/>
          </p:cNvGrpSpPr>
          <p:nvPr/>
        </p:nvGrpSpPr>
        <p:grpSpPr>
          <a:xfrm>
            <a:off x="470246" y="767706"/>
            <a:ext cx="10119037" cy="2574860"/>
            <a:chOff x="0" y="0"/>
            <a:chExt cx="1795176" cy="456795"/>
          </a:xfrm>
        </p:grpSpPr>
        <p:sp>
          <p:nvSpPr>
            <p:cNvPr id="6" name="Freeform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795176" cy="456795"/>
            </a:xfrm>
            <a:custGeom>
              <a:avLst/>
              <a:gdLst/>
              <a:ahLst/>
              <a:cxnLst/>
              <a:rect l="l" t="t" r="r" b="b"/>
              <a:pathLst>
                <a:path w="1795176" h="456795">
                  <a:moveTo>
                    <a:pt x="38254" y="0"/>
                  </a:moveTo>
                  <a:lnTo>
                    <a:pt x="1756922" y="0"/>
                  </a:lnTo>
                  <a:cubicBezTo>
                    <a:pt x="1767068" y="0"/>
                    <a:pt x="1776798" y="4030"/>
                    <a:pt x="1783972" y="11204"/>
                  </a:cubicBezTo>
                  <a:cubicBezTo>
                    <a:pt x="1791146" y="18378"/>
                    <a:pt x="1795176" y="28109"/>
                    <a:pt x="1795176" y="38254"/>
                  </a:cubicBezTo>
                  <a:lnTo>
                    <a:pt x="1795176" y="418541"/>
                  </a:lnTo>
                  <a:cubicBezTo>
                    <a:pt x="1795176" y="428687"/>
                    <a:pt x="1791146" y="438417"/>
                    <a:pt x="1783972" y="445591"/>
                  </a:cubicBezTo>
                  <a:cubicBezTo>
                    <a:pt x="1776798" y="452765"/>
                    <a:pt x="1767068" y="456795"/>
                    <a:pt x="1756922" y="456795"/>
                  </a:cubicBezTo>
                  <a:lnTo>
                    <a:pt x="38254" y="456795"/>
                  </a:lnTo>
                  <a:cubicBezTo>
                    <a:pt x="28109" y="456795"/>
                    <a:pt x="18378" y="452765"/>
                    <a:pt x="11204" y="445591"/>
                  </a:cubicBezTo>
                  <a:cubicBezTo>
                    <a:pt x="4030" y="438417"/>
                    <a:pt x="0" y="428687"/>
                    <a:pt x="0" y="418541"/>
                  </a:cubicBezTo>
                  <a:lnTo>
                    <a:pt x="0" y="38254"/>
                  </a:lnTo>
                  <a:cubicBezTo>
                    <a:pt x="0" y="28109"/>
                    <a:pt x="4030" y="18378"/>
                    <a:pt x="11204" y="11204"/>
                  </a:cubicBezTo>
                  <a:cubicBezTo>
                    <a:pt x="18378" y="4030"/>
                    <a:pt x="28109" y="0"/>
                    <a:pt x="38254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TextBox 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1795176" cy="456795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marL="0" marR="0" lvl="0" indent="0" algn="l" defTabSz="914400" rtl="0" eaLnBrk="1" fontAlgn="auto" latinLnBrk="0" hangingPunct="1">
                <a:lnSpc>
                  <a:spcPts val="287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8" name="TextBox 8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1057275"/>
            <a:ext cx="9560583" cy="202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7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PROFESSIONAL LEARNING</a:t>
            </a:r>
          </a:p>
        </p:txBody>
      </p:sp>
      <p:grpSp>
        <p:nvGrpSpPr>
          <p:cNvPr id="9" name="Group 9"/>
          <p:cNvGrpSpPr>
            <a:grpSpLocks noGrp="1" noUngrp="1" noRot="1" noMove="1" noResize="1"/>
          </p:cNvGrpSpPr>
          <p:nvPr/>
        </p:nvGrpSpPr>
        <p:grpSpPr>
          <a:xfrm>
            <a:off x="10168184" y="4063619"/>
            <a:ext cx="6497682" cy="6223381"/>
            <a:chOff x="0" y="0"/>
            <a:chExt cx="8663576" cy="8297841"/>
          </a:xfrm>
        </p:grpSpPr>
        <p:pic>
          <p:nvPicPr>
            <p:cNvPr id="10" name="Picture 10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rcRect t="2110" b="2110"/>
            <a:stretch>
              <a:fillRect/>
            </a:stretch>
          </p:blipFill>
          <p:spPr>
            <a:xfrm>
              <a:off x="0" y="0"/>
              <a:ext cx="8663576" cy="8297841"/>
            </a:xfrm>
            <a:prstGeom prst="rect">
              <a:avLst/>
            </a:prstGeom>
          </p:spPr>
        </p:pic>
      </p:grp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51320" y="4006469"/>
            <a:ext cx="8934356" cy="4349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Resources support an international community of ABE teachers &amp; program sites.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5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Resources reflect research-based culturally responsive strategies for adult learning. 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43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Materials are practical, modular, &amp; flexible, and are available in a variety of formats.</a:t>
            </a:r>
          </a:p>
        </p:txBody>
      </p:sp>
      <p:sp>
        <p:nvSpPr>
          <p:cNvPr id="12" name="Freeform 1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742045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ver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>
          <a:xfrm>
            <a:off x="10266062" y="964135"/>
            <a:ext cx="3276467" cy="2311498"/>
            <a:chOff x="0" y="0"/>
            <a:chExt cx="3675897" cy="2593290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3675897" cy="2593290"/>
            </a:xfrm>
            <a:custGeom>
              <a:avLst/>
              <a:gdLst/>
              <a:ahLst/>
              <a:cxnLst/>
              <a:rect l="l" t="t" r="r" b="b"/>
              <a:pathLst>
                <a:path w="3675897" h="2593290">
                  <a:moveTo>
                    <a:pt x="3371097" y="0"/>
                  </a:moveTo>
                  <a:lnTo>
                    <a:pt x="304800" y="0"/>
                  </a:lnTo>
                  <a:cubicBezTo>
                    <a:pt x="135890" y="0"/>
                    <a:pt x="0" y="135890"/>
                    <a:pt x="0" y="304800"/>
                  </a:cubicBezTo>
                  <a:lnTo>
                    <a:pt x="0" y="2288490"/>
                  </a:lnTo>
                  <a:cubicBezTo>
                    <a:pt x="0" y="2457400"/>
                    <a:pt x="135890" y="2593290"/>
                    <a:pt x="304800" y="2593290"/>
                  </a:cubicBezTo>
                  <a:lnTo>
                    <a:pt x="3371097" y="2593290"/>
                  </a:lnTo>
                  <a:cubicBezTo>
                    <a:pt x="3540007" y="2593290"/>
                    <a:pt x="3675897" y="2457400"/>
                    <a:pt x="3675897" y="2288490"/>
                  </a:cubicBezTo>
                  <a:lnTo>
                    <a:pt x="3675897" y="304800"/>
                  </a:lnTo>
                  <a:cubicBezTo>
                    <a:pt x="3675897" y="135890"/>
                    <a:pt x="3540007" y="0"/>
                    <a:pt x="3371097" y="0"/>
                  </a:cubicBez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4" name="Group 4"/>
          <p:cNvGrpSpPr>
            <a:grpSpLocks/>
          </p:cNvGrpSpPr>
          <p:nvPr/>
        </p:nvGrpSpPr>
        <p:grpSpPr>
          <a:xfrm>
            <a:off x="11028612" y="964135"/>
            <a:ext cx="6612069" cy="2311498"/>
            <a:chOff x="0" y="0"/>
            <a:chExt cx="1555181" cy="543672"/>
          </a:xfrm>
        </p:grpSpPr>
        <p:sp>
          <p:nvSpPr>
            <p:cNvPr id="5" name="Freeform 5"/>
            <p:cNvSpPr>
              <a:spLocks/>
            </p:cNvSpPr>
            <p:nvPr/>
          </p:nvSpPr>
          <p:spPr>
            <a:xfrm>
              <a:off x="0" y="0"/>
              <a:ext cx="1555181" cy="543672"/>
            </a:xfrm>
            <a:custGeom>
              <a:avLst/>
              <a:gdLst/>
              <a:ahLst/>
              <a:cxnLst/>
              <a:rect l="l" t="t" r="r" b="b"/>
              <a:pathLst>
                <a:path w="1555181" h="543672">
                  <a:moveTo>
                    <a:pt x="0" y="0"/>
                  </a:moveTo>
                  <a:lnTo>
                    <a:pt x="1555181" y="0"/>
                  </a:lnTo>
                  <a:lnTo>
                    <a:pt x="1555181" y="543672"/>
                  </a:lnTo>
                  <a:lnTo>
                    <a:pt x="0" y="5436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" name="Group 6"/>
          <p:cNvGrpSpPr>
            <a:grpSpLocks/>
          </p:cNvGrpSpPr>
          <p:nvPr/>
        </p:nvGrpSpPr>
        <p:grpSpPr>
          <a:xfrm>
            <a:off x="10266062" y="4249738"/>
            <a:ext cx="3276467" cy="2311498"/>
            <a:chOff x="0" y="0"/>
            <a:chExt cx="3675897" cy="2593290"/>
          </a:xfrm>
        </p:grpSpPr>
        <p:sp>
          <p:nvSpPr>
            <p:cNvPr id="7" name="Freeform 7"/>
            <p:cNvSpPr>
              <a:spLocks/>
            </p:cNvSpPr>
            <p:nvPr/>
          </p:nvSpPr>
          <p:spPr>
            <a:xfrm>
              <a:off x="0" y="0"/>
              <a:ext cx="3675897" cy="2593290"/>
            </a:xfrm>
            <a:custGeom>
              <a:avLst/>
              <a:gdLst/>
              <a:ahLst/>
              <a:cxnLst/>
              <a:rect l="l" t="t" r="r" b="b"/>
              <a:pathLst>
                <a:path w="3675897" h="2593290">
                  <a:moveTo>
                    <a:pt x="3371097" y="0"/>
                  </a:moveTo>
                  <a:lnTo>
                    <a:pt x="304800" y="0"/>
                  </a:lnTo>
                  <a:cubicBezTo>
                    <a:pt x="135890" y="0"/>
                    <a:pt x="0" y="135890"/>
                    <a:pt x="0" y="304800"/>
                  </a:cubicBezTo>
                  <a:lnTo>
                    <a:pt x="0" y="2288490"/>
                  </a:lnTo>
                  <a:cubicBezTo>
                    <a:pt x="0" y="2457400"/>
                    <a:pt x="135890" y="2593290"/>
                    <a:pt x="304800" y="2593290"/>
                  </a:cubicBezTo>
                  <a:lnTo>
                    <a:pt x="3371097" y="2593290"/>
                  </a:lnTo>
                  <a:cubicBezTo>
                    <a:pt x="3540007" y="2593290"/>
                    <a:pt x="3675897" y="2457400"/>
                    <a:pt x="3675897" y="2288490"/>
                  </a:cubicBezTo>
                  <a:lnTo>
                    <a:pt x="3675897" y="304800"/>
                  </a:lnTo>
                  <a:cubicBezTo>
                    <a:pt x="3675897" y="135890"/>
                    <a:pt x="3540007" y="0"/>
                    <a:pt x="3371097" y="0"/>
                  </a:cubicBez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>
          <a:xfrm>
            <a:off x="10266062" y="7535340"/>
            <a:ext cx="3276467" cy="2311498"/>
            <a:chOff x="0" y="0"/>
            <a:chExt cx="3675897" cy="2593290"/>
          </a:xfrm>
        </p:grpSpPr>
        <p:sp>
          <p:nvSpPr>
            <p:cNvPr id="9" name="Freeform 9"/>
            <p:cNvSpPr>
              <a:spLocks/>
            </p:cNvSpPr>
            <p:nvPr/>
          </p:nvSpPr>
          <p:spPr>
            <a:xfrm>
              <a:off x="0" y="0"/>
              <a:ext cx="3675897" cy="2593290"/>
            </a:xfrm>
            <a:custGeom>
              <a:avLst/>
              <a:gdLst/>
              <a:ahLst/>
              <a:cxnLst/>
              <a:rect l="l" t="t" r="r" b="b"/>
              <a:pathLst>
                <a:path w="3675897" h="2593290">
                  <a:moveTo>
                    <a:pt x="3371097" y="0"/>
                  </a:moveTo>
                  <a:lnTo>
                    <a:pt x="304800" y="0"/>
                  </a:lnTo>
                  <a:cubicBezTo>
                    <a:pt x="135890" y="0"/>
                    <a:pt x="0" y="135890"/>
                    <a:pt x="0" y="304800"/>
                  </a:cubicBezTo>
                  <a:lnTo>
                    <a:pt x="0" y="2288490"/>
                  </a:lnTo>
                  <a:cubicBezTo>
                    <a:pt x="0" y="2457400"/>
                    <a:pt x="135890" y="2593290"/>
                    <a:pt x="304800" y="2593290"/>
                  </a:cubicBezTo>
                  <a:lnTo>
                    <a:pt x="3371097" y="2593290"/>
                  </a:lnTo>
                  <a:cubicBezTo>
                    <a:pt x="3540007" y="2593290"/>
                    <a:pt x="3675897" y="2457400"/>
                    <a:pt x="3675897" y="2288490"/>
                  </a:cubicBezTo>
                  <a:lnTo>
                    <a:pt x="3675897" y="304800"/>
                  </a:lnTo>
                  <a:cubicBezTo>
                    <a:pt x="3675897" y="135890"/>
                    <a:pt x="3540007" y="0"/>
                    <a:pt x="3371097" y="0"/>
                  </a:cubicBezTo>
                  <a:close/>
                </a:path>
              </a:pathLst>
            </a:custGeom>
            <a:solidFill>
              <a:srgbClr val="7EE0D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0" name="Group 10"/>
          <p:cNvGrpSpPr>
            <a:grpSpLocks/>
          </p:cNvGrpSpPr>
          <p:nvPr/>
        </p:nvGrpSpPr>
        <p:grpSpPr>
          <a:xfrm>
            <a:off x="11028612" y="4249738"/>
            <a:ext cx="6612069" cy="2311498"/>
            <a:chOff x="0" y="0"/>
            <a:chExt cx="1555181" cy="543672"/>
          </a:xfrm>
        </p:grpSpPr>
        <p:sp>
          <p:nvSpPr>
            <p:cNvPr id="11" name="Freeform 11"/>
            <p:cNvSpPr>
              <a:spLocks/>
            </p:cNvSpPr>
            <p:nvPr/>
          </p:nvSpPr>
          <p:spPr>
            <a:xfrm>
              <a:off x="0" y="0"/>
              <a:ext cx="1555181" cy="543672"/>
            </a:xfrm>
            <a:custGeom>
              <a:avLst/>
              <a:gdLst/>
              <a:ahLst/>
              <a:cxnLst/>
              <a:rect l="l" t="t" r="r" b="b"/>
              <a:pathLst>
                <a:path w="1555181" h="543672">
                  <a:moveTo>
                    <a:pt x="0" y="0"/>
                  </a:moveTo>
                  <a:lnTo>
                    <a:pt x="1555181" y="0"/>
                  </a:lnTo>
                  <a:lnTo>
                    <a:pt x="1555181" y="543672"/>
                  </a:lnTo>
                  <a:lnTo>
                    <a:pt x="0" y="5436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2" name="Group 12"/>
          <p:cNvGrpSpPr>
            <a:grpSpLocks/>
          </p:cNvGrpSpPr>
          <p:nvPr/>
        </p:nvGrpSpPr>
        <p:grpSpPr>
          <a:xfrm>
            <a:off x="11028612" y="7535340"/>
            <a:ext cx="6612069" cy="2311498"/>
            <a:chOff x="0" y="0"/>
            <a:chExt cx="1555181" cy="543672"/>
          </a:xfrm>
        </p:grpSpPr>
        <p:sp>
          <p:nvSpPr>
            <p:cNvPr id="13" name="Freeform 13"/>
            <p:cNvSpPr>
              <a:spLocks/>
            </p:cNvSpPr>
            <p:nvPr/>
          </p:nvSpPr>
          <p:spPr>
            <a:xfrm>
              <a:off x="0" y="0"/>
              <a:ext cx="1555181" cy="543672"/>
            </a:xfrm>
            <a:custGeom>
              <a:avLst/>
              <a:gdLst/>
              <a:ahLst/>
              <a:cxnLst/>
              <a:rect l="l" t="t" r="r" b="b"/>
              <a:pathLst>
                <a:path w="1555181" h="543672">
                  <a:moveTo>
                    <a:pt x="0" y="0"/>
                  </a:moveTo>
                  <a:lnTo>
                    <a:pt x="1555181" y="0"/>
                  </a:lnTo>
                  <a:lnTo>
                    <a:pt x="1555181" y="543672"/>
                  </a:lnTo>
                  <a:lnTo>
                    <a:pt x="0" y="5436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Group 14"/>
          <p:cNvGrpSpPr>
            <a:grpSpLocks/>
          </p:cNvGrpSpPr>
          <p:nvPr/>
        </p:nvGrpSpPr>
        <p:grpSpPr>
          <a:xfrm>
            <a:off x="1868229" y="4592724"/>
            <a:ext cx="5848352" cy="4993313"/>
            <a:chOff x="17543" y="-424857"/>
            <a:chExt cx="2270914" cy="2423856"/>
          </a:xfrm>
        </p:grpSpPr>
        <p:sp>
          <p:nvSpPr>
            <p:cNvPr id="15" name="Freeform 15"/>
            <p:cNvSpPr>
              <a:spLocks/>
            </p:cNvSpPr>
            <p:nvPr/>
          </p:nvSpPr>
          <p:spPr>
            <a:xfrm>
              <a:off x="17543" y="-424857"/>
              <a:ext cx="2270914" cy="2423856"/>
            </a:xfrm>
            <a:custGeom>
              <a:avLst/>
              <a:gdLst/>
              <a:ahLst/>
              <a:cxnLst/>
              <a:rect l="l" t="t" r="r" b="b"/>
              <a:pathLst>
                <a:path w="2284072" h="1998999">
                  <a:moveTo>
                    <a:pt x="2159612" y="1998999"/>
                  </a:moveTo>
                  <a:lnTo>
                    <a:pt x="124460" y="1998999"/>
                  </a:lnTo>
                  <a:cubicBezTo>
                    <a:pt x="55880" y="1998999"/>
                    <a:pt x="0" y="1943119"/>
                    <a:pt x="0" y="187453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59612" y="0"/>
                  </a:lnTo>
                  <a:cubicBezTo>
                    <a:pt x="2228192" y="0"/>
                    <a:pt x="2284072" y="55880"/>
                    <a:pt x="2284072" y="124460"/>
                  </a:cubicBezTo>
                  <a:lnTo>
                    <a:pt x="2284072" y="1874539"/>
                  </a:lnTo>
                  <a:cubicBezTo>
                    <a:pt x="2284072" y="1943119"/>
                    <a:pt x="2228192" y="1998999"/>
                    <a:pt x="2159612" y="1998999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6" name="Group 16"/>
          <p:cNvGrpSpPr>
            <a:grpSpLocks/>
          </p:cNvGrpSpPr>
          <p:nvPr/>
        </p:nvGrpSpPr>
        <p:grpSpPr>
          <a:xfrm>
            <a:off x="7962900" y="4412199"/>
            <a:ext cx="1986951" cy="1986951"/>
            <a:chOff x="0" y="0"/>
            <a:chExt cx="6350000" cy="6350000"/>
          </a:xfrm>
        </p:grpSpPr>
        <p:sp>
          <p:nvSpPr>
            <p:cNvPr id="17" name="Freeform 17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8" name="Group 18"/>
          <p:cNvGrpSpPr>
            <a:grpSpLocks/>
          </p:cNvGrpSpPr>
          <p:nvPr/>
        </p:nvGrpSpPr>
        <p:grpSpPr>
          <a:xfrm>
            <a:off x="8075378" y="7799326"/>
            <a:ext cx="1986951" cy="1986951"/>
            <a:chOff x="0" y="0"/>
            <a:chExt cx="6350000" cy="6350000"/>
          </a:xfrm>
        </p:grpSpPr>
        <p:sp>
          <p:nvSpPr>
            <p:cNvPr id="19" name="Freeform 19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0" name="Freeform 20"/>
          <p:cNvSpPr>
            <a:spLocks/>
          </p:cNvSpPr>
          <p:nvPr/>
        </p:nvSpPr>
        <p:spPr>
          <a:xfrm rot="-953514">
            <a:off x="8442716" y="4754771"/>
            <a:ext cx="1167210" cy="1060702"/>
          </a:xfrm>
          <a:custGeom>
            <a:avLst/>
            <a:gdLst/>
            <a:ahLst/>
            <a:cxnLst/>
            <a:rect l="l" t="t" r="r" b="b"/>
            <a:pathLst>
              <a:path w="1167210" h="1060702">
                <a:moveTo>
                  <a:pt x="0" y="0"/>
                </a:moveTo>
                <a:lnTo>
                  <a:pt x="1167209" y="0"/>
                </a:lnTo>
                <a:lnTo>
                  <a:pt x="1167209" y="1060702"/>
                </a:lnTo>
                <a:lnTo>
                  <a:pt x="0" y="10607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Freeform 21"/>
          <p:cNvSpPr>
            <a:spLocks/>
          </p:cNvSpPr>
          <p:nvPr/>
        </p:nvSpPr>
        <p:spPr>
          <a:xfrm>
            <a:off x="8383707" y="8316784"/>
            <a:ext cx="1321289" cy="1004180"/>
          </a:xfrm>
          <a:custGeom>
            <a:avLst/>
            <a:gdLst/>
            <a:ahLst/>
            <a:cxnLst/>
            <a:rect l="l" t="t" r="r" b="b"/>
            <a:pathLst>
              <a:path w="1321289" h="1004180">
                <a:moveTo>
                  <a:pt x="0" y="0"/>
                </a:moveTo>
                <a:lnTo>
                  <a:pt x="1321289" y="0"/>
                </a:lnTo>
                <a:lnTo>
                  <a:pt x="1321289" y="1004180"/>
                </a:lnTo>
                <a:lnTo>
                  <a:pt x="0" y="10041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2" name="Group 22"/>
          <p:cNvGrpSpPr>
            <a:grpSpLocks/>
          </p:cNvGrpSpPr>
          <p:nvPr/>
        </p:nvGrpSpPr>
        <p:grpSpPr>
          <a:xfrm>
            <a:off x="7962900" y="1028700"/>
            <a:ext cx="1986951" cy="1986951"/>
            <a:chOff x="0" y="0"/>
            <a:chExt cx="6350000" cy="6350000"/>
          </a:xfrm>
        </p:grpSpPr>
        <p:sp>
          <p:nvSpPr>
            <p:cNvPr id="23" name="Freeform 23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4" name="Freeform 24"/>
          <p:cNvSpPr>
            <a:spLocks/>
          </p:cNvSpPr>
          <p:nvPr/>
        </p:nvSpPr>
        <p:spPr>
          <a:xfrm>
            <a:off x="8075378" y="1149830"/>
            <a:ext cx="1658802" cy="1611111"/>
          </a:xfrm>
          <a:custGeom>
            <a:avLst/>
            <a:gdLst/>
            <a:ahLst/>
            <a:cxnLst/>
            <a:rect l="l" t="t" r="r" b="b"/>
            <a:pathLst>
              <a:path w="1658802" h="1611111">
                <a:moveTo>
                  <a:pt x="0" y="0"/>
                </a:moveTo>
                <a:lnTo>
                  <a:pt x="1658802" y="0"/>
                </a:lnTo>
                <a:lnTo>
                  <a:pt x="1658802" y="1611111"/>
                </a:lnTo>
                <a:lnTo>
                  <a:pt x="0" y="16111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5"/>
          <p:cNvSpPr txBox="1">
            <a:spLocks/>
          </p:cNvSpPr>
          <p:nvPr/>
        </p:nvSpPr>
        <p:spPr>
          <a:xfrm>
            <a:off x="11291082" y="1798005"/>
            <a:ext cx="6099850" cy="123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Increases teacher capacity to implement the ABE curriculum effectively</a:t>
            </a:r>
          </a:p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342" b="0" i="0" u="none" strike="noStrike" kern="1200" cap="none" spc="0" normalizeH="0" baseline="0" noProof="0" dirty="0">
              <a:ln>
                <a:noFill/>
              </a:ln>
              <a:solidFill>
                <a:srgbClr val="434345"/>
              </a:solidFill>
              <a:effectLst/>
              <a:uLnTx/>
              <a:uFillTx/>
              <a:latin typeface="Arimo"/>
              <a:ea typeface="+mn-ea"/>
              <a:cs typeface="+mn-cs"/>
            </a:endParaRPr>
          </a:p>
        </p:txBody>
      </p:sp>
      <p:sp>
        <p:nvSpPr>
          <p:cNvPr id="26" name="TextBox 26"/>
          <p:cNvSpPr txBox="1">
            <a:spLocks/>
          </p:cNvSpPr>
          <p:nvPr/>
        </p:nvSpPr>
        <p:spPr>
          <a:xfrm>
            <a:off x="10266062" y="1729332"/>
            <a:ext cx="762550" cy="665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6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44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1</a:t>
            </a:r>
          </a:p>
        </p:txBody>
      </p:sp>
      <p:sp>
        <p:nvSpPr>
          <p:cNvPr id="27" name="TextBox 27"/>
          <p:cNvSpPr txBox="1">
            <a:spLocks/>
          </p:cNvSpPr>
          <p:nvPr/>
        </p:nvSpPr>
        <p:spPr>
          <a:xfrm>
            <a:off x="11291082" y="1220614"/>
            <a:ext cx="5172371" cy="50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26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45" b="0" i="0" u="none" strike="noStrike" kern="1200" cap="none" spc="0" normalizeH="0" baseline="0" noProof="0" dirty="0">
                <a:ln>
                  <a:noFill/>
                </a:ln>
                <a:solidFill>
                  <a:srgbClr val="04284D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TEACHER CAPACITY</a:t>
            </a:r>
          </a:p>
        </p:txBody>
      </p:sp>
      <p:sp>
        <p:nvSpPr>
          <p:cNvPr id="28" name="TextBox 28"/>
          <p:cNvSpPr txBox="1">
            <a:spLocks/>
          </p:cNvSpPr>
          <p:nvPr/>
        </p:nvSpPr>
        <p:spPr>
          <a:xfrm>
            <a:off x="10266062" y="5014934"/>
            <a:ext cx="762550" cy="665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6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44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2</a:t>
            </a:r>
          </a:p>
        </p:txBody>
      </p:sp>
      <p:sp>
        <p:nvSpPr>
          <p:cNvPr id="29" name="TextBox 29"/>
          <p:cNvSpPr txBox="1">
            <a:spLocks/>
          </p:cNvSpPr>
          <p:nvPr/>
        </p:nvSpPr>
        <p:spPr>
          <a:xfrm>
            <a:off x="10266062" y="8300537"/>
            <a:ext cx="762550" cy="665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6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44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3</a:t>
            </a:r>
          </a:p>
        </p:txBody>
      </p:sp>
      <p:sp>
        <p:nvSpPr>
          <p:cNvPr id="30" name="TextBox 30"/>
          <p:cNvSpPr txBox="1">
            <a:spLocks/>
          </p:cNvSpPr>
          <p:nvPr/>
        </p:nvSpPr>
        <p:spPr>
          <a:xfrm>
            <a:off x="11291082" y="5003939"/>
            <a:ext cx="6040700" cy="123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Develops site capacity to support effective ABE implementation within schools</a:t>
            </a:r>
          </a:p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342" b="0" i="0" u="none" strike="noStrike" kern="1200" cap="none" spc="0" normalizeH="0" baseline="0" noProof="0" dirty="0">
              <a:ln>
                <a:noFill/>
              </a:ln>
              <a:solidFill>
                <a:srgbClr val="434345"/>
              </a:solidFill>
              <a:effectLst/>
              <a:uLnTx/>
              <a:uFillTx/>
              <a:latin typeface="Arimo"/>
              <a:ea typeface="+mn-ea"/>
              <a:cs typeface="+mn-cs"/>
            </a:endParaRPr>
          </a:p>
        </p:txBody>
      </p:sp>
      <p:sp>
        <p:nvSpPr>
          <p:cNvPr id="31" name="TextBox 31"/>
          <p:cNvSpPr txBox="1">
            <a:spLocks/>
          </p:cNvSpPr>
          <p:nvPr/>
        </p:nvSpPr>
        <p:spPr>
          <a:xfrm>
            <a:off x="11291082" y="8289541"/>
            <a:ext cx="6028471" cy="1863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Develops lifelong engagement and interest in STEM as students become members of the future workforce and active civic participants</a:t>
            </a:r>
          </a:p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342" b="0" i="0" u="none" strike="noStrike" kern="1200" cap="none" spc="0" normalizeH="0" baseline="0" noProof="0" dirty="0">
              <a:ln>
                <a:noFill/>
              </a:ln>
              <a:solidFill>
                <a:srgbClr val="434345"/>
              </a:solidFill>
              <a:effectLst/>
              <a:uLnTx/>
              <a:uFillTx/>
              <a:latin typeface="Arimo"/>
              <a:ea typeface="+mn-ea"/>
              <a:cs typeface="+mn-cs"/>
            </a:endParaRPr>
          </a:p>
        </p:txBody>
      </p:sp>
      <p:sp>
        <p:nvSpPr>
          <p:cNvPr id="32" name="TextBox 32"/>
          <p:cNvSpPr txBox="1">
            <a:spLocks/>
          </p:cNvSpPr>
          <p:nvPr/>
        </p:nvSpPr>
        <p:spPr>
          <a:xfrm>
            <a:off x="11291082" y="4439390"/>
            <a:ext cx="3622811" cy="50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26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45" b="0" i="0" u="none" strike="noStrike" kern="1200" cap="none" spc="0" normalizeH="0" baseline="0" noProof="0" dirty="0">
                <a:ln>
                  <a:noFill/>
                </a:ln>
                <a:solidFill>
                  <a:srgbClr val="3179B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SITE CAPACITY</a:t>
            </a:r>
          </a:p>
        </p:txBody>
      </p:sp>
      <p:sp>
        <p:nvSpPr>
          <p:cNvPr id="33" name="TextBox 33"/>
          <p:cNvSpPr txBox="1">
            <a:spLocks/>
          </p:cNvSpPr>
          <p:nvPr/>
        </p:nvSpPr>
        <p:spPr>
          <a:xfrm>
            <a:off x="11291082" y="7724992"/>
            <a:ext cx="4974757" cy="50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26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45" b="0" i="0" u="none" strike="noStrike" kern="1200" cap="none" spc="0" normalizeH="0" baseline="0" noProof="0" dirty="0">
                <a:ln>
                  <a:noFill/>
                </a:ln>
                <a:solidFill>
                  <a:srgbClr val="21C4C6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STUDENT ENGAGEMENT</a:t>
            </a:r>
          </a:p>
        </p:txBody>
      </p:sp>
      <p:sp>
        <p:nvSpPr>
          <p:cNvPr id="34" name="TextBox 34"/>
          <p:cNvSpPr txBox="1">
            <a:spLocks/>
          </p:cNvSpPr>
          <p:nvPr/>
        </p:nvSpPr>
        <p:spPr>
          <a:xfrm>
            <a:off x="1521352" y="753711"/>
            <a:ext cx="6203955" cy="2441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44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PROFESSIONAL LEARNING</a:t>
            </a:r>
          </a:p>
        </p:txBody>
      </p:sp>
      <p:sp>
        <p:nvSpPr>
          <p:cNvPr id="36" name="Freeform 36"/>
          <p:cNvSpPr>
            <a:spLocks/>
          </p:cNvSpPr>
          <p:nvPr/>
        </p:nvSpPr>
        <p:spPr>
          <a:xfrm rot="5400000">
            <a:off x="-4516406" y="4510632"/>
            <a:ext cx="10287000" cy="1265736"/>
          </a:xfrm>
          <a:custGeom>
            <a:avLst/>
            <a:gdLst/>
            <a:ahLst/>
            <a:cxnLst/>
            <a:rect l="l" t="t" r="r" b="b"/>
            <a:pathLst>
              <a:path w="10287000" h="1265736">
                <a:moveTo>
                  <a:pt x="0" y="0"/>
                </a:moveTo>
                <a:lnTo>
                  <a:pt x="10287000" y="0"/>
                </a:lnTo>
                <a:lnTo>
                  <a:pt x="10287000" y="1265736"/>
                </a:lnTo>
                <a:lnTo>
                  <a:pt x="0" y="126573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75307" r="-36085" b="-77694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7" name="AutoShape 37"/>
          <p:cNvSpPr>
            <a:spLocks/>
          </p:cNvSpPr>
          <p:nvPr/>
        </p:nvSpPr>
        <p:spPr>
          <a:xfrm>
            <a:off x="1521352" y="3662270"/>
            <a:ext cx="6183915" cy="173876"/>
          </a:xfrm>
          <a:prstGeom prst="rect">
            <a:avLst/>
          </a:prstGeom>
          <a:solidFill>
            <a:srgbClr val="7EE0DD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8" name="TextBox 25">
            <a:extLst>
              <a:ext uri="{FF2B5EF4-FFF2-40B4-BE49-F238E27FC236}">
                <a16:creationId xmlns:a16="http://schemas.microsoft.com/office/drawing/2014/main" id="{292B6104-32E6-CDE5-D32A-9446A8D1EA49}"/>
              </a:ext>
            </a:extLst>
          </p:cNvPr>
          <p:cNvSpPr txBox="1">
            <a:spLocks/>
          </p:cNvSpPr>
          <p:nvPr/>
        </p:nvSpPr>
        <p:spPr>
          <a:xfrm>
            <a:off x="2238299" y="5021432"/>
            <a:ext cx="5091694" cy="38329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ABE supports sites and teachers through high-quality professional learning experiences, access to a global community of practice, and implementation resources.</a:t>
            </a:r>
          </a:p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342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m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0" y="1886233"/>
            <a:ext cx="12931136" cy="8400767"/>
            <a:chOff x="0" y="0"/>
            <a:chExt cx="17241514" cy="11201023"/>
          </a:xfrm>
        </p:grpSpPr>
        <p:pic>
          <p:nvPicPr>
            <p:cNvPr id="3" name="Picture 3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rcRect t="914" b="914"/>
            <a:stretch>
              <a:fillRect/>
            </a:stretch>
          </p:blipFill>
          <p:spPr>
            <a:xfrm>
              <a:off x="0" y="0"/>
              <a:ext cx="8557257" cy="1120102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3019" r="1801"/>
            <a:stretch>
              <a:fillRect/>
            </a:stretch>
          </p:blipFill>
          <p:spPr>
            <a:xfrm>
              <a:off x="8684257" y="0"/>
              <a:ext cx="8557257" cy="11201023"/>
            </a:xfrm>
            <a:prstGeom prst="rect">
              <a:avLst/>
            </a:prstGeom>
          </p:spPr>
        </p:pic>
      </p:grpSp>
      <p:sp>
        <p:nvSpPr>
          <p:cNvPr id="8" name="Freeform 8"/>
          <p:cNvSpPr>
            <a:spLocks noGrp="1" noRot="1" noMove="1" noResize="1" noEditPoints="1" noAdjustHandles="1" noChangeArrowheads="1" noChangeShapeType="1"/>
          </p:cNvSpPr>
          <p:nvPr/>
        </p:nvSpPr>
        <p:spPr>
          <a:xfrm flipH="1">
            <a:off x="0" y="0"/>
            <a:ext cx="18288000" cy="1886233"/>
          </a:xfrm>
          <a:custGeom>
            <a:avLst/>
            <a:gdLst/>
            <a:ahLst/>
            <a:cxnLst/>
            <a:rect l="l" t="t" r="r" b="b"/>
            <a:pathLst>
              <a:path w="18288000" h="1886233">
                <a:moveTo>
                  <a:pt x="18288000" y="0"/>
                </a:moveTo>
                <a:lnTo>
                  <a:pt x="0" y="0"/>
                </a:lnTo>
                <a:lnTo>
                  <a:pt x="0" y="1886233"/>
                </a:lnTo>
                <a:lnTo>
                  <a:pt x="18288000" y="1886233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4"/>
            <a:stretch>
              <a:fillRect t="-55746" b="-329029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5" name="Group 5"/>
          <p:cNvGrpSpPr>
            <a:grpSpLocks noGrp="1" noUngrp="1" noRot="1" noChangeAspect="1" noMove="1" noResize="1"/>
          </p:cNvGrpSpPr>
          <p:nvPr/>
        </p:nvGrpSpPr>
        <p:grpSpPr>
          <a:xfrm>
            <a:off x="4573940" y="-307836"/>
            <a:ext cx="3558349" cy="3544450"/>
            <a:chOff x="0" y="0"/>
            <a:chExt cx="6502400" cy="6477000"/>
          </a:xfrm>
        </p:grpSpPr>
        <p:sp>
          <p:nvSpPr>
            <p:cNvPr id="6" name="Freeform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5"/>
              <a:stretch>
                <a:fillRect l="223" t="-10241" r="-119933" b="-11139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Freeform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9" name="Group 9"/>
          <p:cNvGrpSpPr>
            <a:grpSpLocks noGrp="1" noUngrp="1" noRot="1" noMove="1" noResize="1"/>
          </p:cNvGrpSpPr>
          <p:nvPr/>
        </p:nvGrpSpPr>
        <p:grpSpPr>
          <a:xfrm>
            <a:off x="7779584" y="307010"/>
            <a:ext cx="10303103" cy="2192454"/>
            <a:chOff x="0" y="0"/>
            <a:chExt cx="8671828" cy="1845325"/>
          </a:xfrm>
        </p:grpSpPr>
        <p:sp>
          <p:nvSpPr>
            <p:cNvPr id="10" name="Freeform 10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8671828" cy="1845326"/>
            </a:xfrm>
            <a:custGeom>
              <a:avLst/>
              <a:gdLst/>
              <a:ahLst/>
              <a:cxnLst/>
              <a:rect l="l" t="t" r="r" b="b"/>
              <a:pathLst>
                <a:path w="8671828" h="1845326">
                  <a:moveTo>
                    <a:pt x="8547367" y="1845326"/>
                  </a:moveTo>
                  <a:lnTo>
                    <a:pt x="124460" y="1845326"/>
                  </a:lnTo>
                  <a:cubicBezTo>
                    <a:pt x="55880" y="1845326"/>
                    <a:pt x="0" y="1789446"/>
                    <a:pt x="0" y="1720866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547367" y="0"/>
                  </a:lnTo>
                  <a:cubicBezTo>
                    <a:pt x="8615948" y="0"/>
                    <a:pt x="8671828" y="55880"/>
                    <a:pt x="8671828" y="124460"/>
                  </a:cubicBezTo>
                  <a:lnTo>
                    <a:pt x="8671828" y="1720866"/>
                  </a:lnTo>
                  <a:cubicBezTo>
                    <a:pt x="8671828" y="1789446"/>
                    <a:pt x="8615948" y="1845326"/>
                    <a:pt x="8547367" y="1845326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197420" y="804749"/>
            <a:ext cx="9885267" cy="1320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503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3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PROFESSIONAL LEARNING &amp; LABXCHANGE</a:t>
            </a:r>
          </a:p>
        </p:txBody>
      </p:sp>
      <p:grpSp>
        <p:nvGrpSpPr>
          <p:cNvPr id="12" name="Group 12"/>
          <p:cNvGrpSpPr>
            <a:grpSpLocks noGrp="1" noUngrp="1" noRot="1" noMove="1" noResize="1"/>
          </p:cNvGrpSpPr>
          <p:nvPr/>
        </p:nvGrpSpPr>
        <p:grpSpPr>
          <a:xfrm>
            <a:off x="13173342" y="2805487"/>
            <a:ext cx="4850496" cy="7229792"/>
            <a:chOff x="0" y="0"/>
            <a:chExt cx="2284072" cy="1998999"/>
          </a:xfrm>
        </p:grpSpPr>
        <p:sp>
          <p:nvSpPr>
            <p:cNvPr id="13" name="Freeform 1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284072" cy="1998999"/>
            </a:xfrm>
            <a:custGeom>
              <a:avLst/>
              <a:gdLst/>
              <a:ahLst/>
              <a:cxnLst/>
              <a:rect l="l" t="t" r="r" b="b"/>
              <a:pathLst>
                <a:path w="2284072" h="1998999">
                  <a:moveTo>
                    <a:pt x="2159612" y="1998999"/>
                  </a:moveTo>
                  <a:lnTo>
                    <a:pt x="124460" y="1998999"/>
                  </a:lnTo>
                  <a:cubicBezTo>
                    <a:pt x="55880" y="1998999"/>
                    <a:pt x="0" y="1943119"/>
                    <a:pt x="0" y="187453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59612" y="0"/>
                  </a:lnTo>
                  <a:cubicBezTo>
                    <a:pt x="2228192" y="0"/>
                    <a:pt x="2284072" y="55880"/>
                    <a:pt x="2284072" y="124460"/>
                  </a:cubicBezTo>
                  <a:lnTo>
                    <a:pt x="2284072" y="1874539"/>
                  </a:lnTo>
                  <a:cubicBezTo>
                    <a:pt x="2284072" y="1943119"/>
                    <a:pt x="2228192" y="1998999"/>
                    <a:pt x="2159612" y="1998999"/>
                  </a:cubicBezTo>
                  <a:close/>
                </a:path>
              </a:pathLst>
            </a:custGeom>
            <a:solidFill>
              <a:srgbClr val="04284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5" name="TextBox 25">
            <a:extLst>
              <a:ext uri="{FF2B5EF4-FFF2-40B4-BE49-F238E27FC236}">
                <a16:creationId xmlns:a16="http://schemas.microsoft.com/office/drawing/2014/main" id="{EFECEE2F-AC1E-89EA-8508-432FE0F86F4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434993" y="3492504"/>
            <a:ext cx="4327193" cy="57892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The LabXchange platform can be a useful asset to educators who look to build, review, and expand their biotechnology skills.</a:t>
            </a:r>
          </a:p>
          <a:p>
            <a:pPr marL="0" marR="0" lvl="0" indent="0" algn="l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Semibold" panose="020B07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ABE 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Foundations of Biotech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and 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Exploring Precision Medicine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are  available on the LabXchange platform.</a:t>
            </a:r>
          </a:p>
          <a:p>
            <a:pPr marL="0" marR="0" lvl="0" indent="0" algn="l" defTabSz="914400" rtl="0" eaLnBrk="1" fontAlgn="auto" latinLnBrk="0" hangingPunct="1">
              <a:lnSpc>
                <a:spcPts val="3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342" b="0" i="0" u="none" strike="noStrike" kern="1200" cap="none" spc="0" normalizeH="0" baseline="0" noProof="0" dirty="0">
              <a:ln>
                <a:noFill/>
              </a:ln>
              <a:solidFill>
                <a:srgbClr val="434345"/>
              </a:solidFill>
              <a:effectLst/>
              <a:uLnTx/>
              <a:uFillTx/>
              <a:latin typeface="Arim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AutoShape 23"/>
          <p:cNvSpPr>
            <a:spLocks/>
          </p:cNvSpPr>
          <p:nvPr/>
        </p:nvSpPr>
        <p:spPr>
          <a:xfrm>
            <a:off x="597380" y="2414992"/>
            <a:ext cx="8744711" cy="146920"/>
          </a:xfrm>
          <a:prstGeom prst="rect">
            <a:avLst/>
          </a:prstGeom>
          <a:solidFill>
            <a:srgbClr val="7EE0DD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4" name="TextBox 24"/>
          <p:cNvSpPr txBox="1">
            <a:spLocks/>
          </p:cNvSpPr>
          <p:nvPr/>
        </p:nvSpPr>
        <p:spPr>
          <a:xfrm>
            <a:off x="578794" y="524005"/>
            <a:ext cx="11529568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66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ABE MASTER TEACHER</a:t>
            </a:r>
          </a:p>
          <a:p>
            <a:pPr marL="0" marR="0" lvl="0" indent="0" algn="l" defTabSz="914400" rtl="0" eaLnBrk="1" fontAlgn="auto" latinLnBrk="0" hangingPunct="1">
              <a:lnSpc>
                <a:spcPts val="66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+mn-ea"/>
                <a:cs typeface="+mn-cs"/>
              </a:rPr>
              <a:t>FELLOWSHIP</a:t>
            </a:r>
          </a:p>
        </p:txBody>
      </p:sp>
      <p:sp>
        <p:nvSpPr>
          <p:cNvPr id="25" name="Freeform 25"/>
          <p:cNvSpPr>
            <a:spLocks/>
          </p:cNvSpPr>
          <p:nvPr/>
        </p:nvSpPr>
        <p:spPr>
          <a:xfrm>
            <a:off x="15109902" y="293765"/>
            <a:ext cx="1469870" cy="1469870"/>
          </a:xfrm>
          <a:custGeom>
            <a:avLst/>
            <a:gdLst/>
            <a:ahLst/>
            <a:cxnLst/>
            <a:rect l="l" t="t" r="r" b="b"/>
            <a:pathLst>
              <a:path w="1469870" h="1469870">
                <a:moveTo>
                  <a:pt x="0" y="0"/>
                </a:moveTo>
                <a:lnTo>
                  <a:pt x="1469870" y="0"/>
                </a:lnTo>
                <a:lnTo>
                  <a:pt x="1469870" y="1469870"/>
                </a:lnTo>
                <a:lnTo>
                  <a:pt x="0" y="1469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6" name="Picture 35" descr="A collage of several machines&#10;&#10;Description automatically generated">
            <a:extLst>
              <a:ext uri="{FF2B5EF4-FFF2-40B4-BE49-F238E27FC236}">
                <a16:creationId xmlns:a16="http://schemas.microsoft.com/office/drawing/2014/main" id="{C3902F12-781B-13F8-11B5-5CD70B462D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914" y="48746"/>
            <a:ext cx="17829678" cy="10256743"/>
          </a:xfrm>
          <a:prstGeom prst="rect">
            <a:avLst/>
          </a:prstGeom>
        </p:spPr>
      </p:pic>
      <p:grpSp>
        <p:nvGrpSpPr>
          <p:cNvPr id="27" name="Group 27"/>
          <p:cNvGrpSpPr>
            <a:grpSpLocks/>
          </p:cNvGrpSpPr>
          <p:nvPr/>
        </p:nvGrpSpPr>
        <p:grpSpPr>
          <a:xfrm>
            <a:off x="392585" y="8765060"/>
            <a:ext cx="1272230" cy="1272230"/>
            <a:chOff x="0" y="0"/>
            <a:chExt cx="6350000" cy="6350000"/>
          </a:xfrm>
        </p:grpSpPr>
        <p:sp>
          <p:nvSpPr>
            <p:cNvPr id="28" name="Freeform 28"/>
            <p:cNvSpPr>
              <a:spLocks/>
            </p:cNvSpPr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672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9" name="Freeform 29"/>
          <p:cNvSpPr>
            <a:spLocks/>
          </p:cNvSpPr>
          <p:nvPr/>
        </p:nvSpPr>
        <p:spPr>
          <a:xfrm rot="-953514">
            <a:off x="524046" y="8899857"/>
            <a:ext cx="1009309" cy="917209"/>
          </a:xfrm>
          <a:custGeom>
            <a:avLst/>
            <a:gdLst/>
            <a:ahLst/>
            <a:cxnLst/>
            <a:rect l="l" t="t" r="r" b="b"/>
            <a:pathLst>
              <a:path w="1009309" h="917209">
                <a:moveTo>
                  <a:pt x="0" y="0"/>
                </a:moveTo>
                <a:lnTo>
                  <a:pt x="1009308" y="0"/>
                </a:lnTo>
                <a:lnTo>
                  <a:pt x="1009308" y="917209"/>
                </a:lnTo>
                <a:lnTo>
                  <a:pt x="0" y="9172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7E51103C-9DA5-CEE5-9865-5CF6A7A7A3A2}"/>
              </a:ext>
            </a:extLst>
          </p:cNvPr>
          <p:cNvSpPr txBox="1">
            <a:spLocks/>
          </p:cNvSpPr>
          <p:nvPr/>
        </p:nvSpPr>
        <p:spPr>
          <a:xfrm>
            <a:off x="14072012" y="3909619"/>
            <a:ext cx="3823403" cy="51706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+mn-cs"/>
              </a:rPr>
              <a:t>With support from the Program Office, ABE Master Teacher Fellows work independently and with other ABE teachers to explore a topic of personal interest in the biosciences, creating projects that push the boundaries of innovation within ABE.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7F2098-012E-269A-1B98-0A8EFD94F0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601" r="26537" b="21558"/>
          <a:stretch/>
        </p:blipFill>
        <p:spPr>
          <a:xfrm>
            <a:off x="11707291" y="5798126"/>
            <a:ext cx="6317210" cy="43107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3B5410-25D9-2F58-2108-1526F1D4FD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277" r="4979"/>
          <a:stretch/>
        </p:blipFill>
        <p:spPr>
          <a:xfrm>
            <a:off x="11959599" y="1449424"/>
            <a:ext cx="5377697" cy="35536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0C99F5B-9CD0-59A3-E92F-DF82836BE878}"/>
              </a:ext>
            </a:extLst>
          </p:cNvPr>
          <p:cNvSpPr txBox="1"/>
          <p:nvPr/>
        </p:nvSpPr>
        <p:spPr>
          <a:xfrm>
            <a:off x="3692091" y="267194"/>
            <a:ext cx="167897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 SUMMER TEACHER WORKSHOP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8B6E9B-A5CE-465E-8C54-C9522E17062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284" y="1487501"/>
            <a:ext cx="7377233" cy="51894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C907B78-9B42-A6CF-266E-C9602D1C63F0}"/>
              </a:ext>
            </a:extLst>
          </p:cNvPr>
          <p:cNvSpPr txBox="1"/>
          <p:nvPr/>
        </p:nvSpPr>
        <p:spPr>
          <a:xfrm>
            <a:off x="263499" y="7123145"/>
            <a:ext cx="4189785" cy="1384995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defTabSz="1371600">
              <a:buClr>
                <a:srgbClr val="000000"/>
              </a:buClr>
            </a:pPr>
            <a:r>
              <a:rPr lang="en-US" sz="21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Biotech student , Alvan Van assisting with gel electrophoresis during the teacher training for the ABE grant program June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ABB429-D3A0-F9D5-EA03-E255407C8B5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406" t="30159" r="5939"/>
          <a:stretch>
            <a:fillRect/>
          </a:stretch>
        </p:blipFill>
        <p:spPr>
          <a:xfrm>
            <a:off x="263499" y="1710576"/>
            <a:ext cx="4060703" cy="51894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447A49-5AC0-664B-AF37-B23DF7A5825D}"/>
              </a:ext>
            </a:extLst>
          </p:cNvPr>
          <p:cNvSpPr txBox="1"/>
          <p:nvPr/>
        </p:nvSpPr>
        <p:spPr>
          <a:xfrm>
            <a:off x="6176556" y="6584536"/>
            <a:ext cx="36783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2025 Summer workshop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24FD00-0071-789D-4AC8-51479D18CCC2}"/>
              </a:ext>
            </a:extLst>
          </p:cNvPr>
          <p:cNvSpPr txBox="1"/>
          <p:nvPr/>
        </p:nvSpPr>
        <p:spPr>
          <a:xfrm>
            <a:off x="13425054" y="5143500"/>
            <a:ext cx="4197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2024 Summer workshop</a:t>
            </a:r>
          </a:p>
        </p:txBody>
      </p:sp>
    </p:spTree>
    <p:extLst>
      <p:ext uri="{BB962C8B-B14F-4D97-AF65-F5344CB8AC3E}">
        <p14:creationId xmlns:p14="http://schemas.microsoft.com/office/powerpoint/2010/main" val="27615255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12"/>
          <p:cNvSpPr txBox="1"/>
          <p:nvPr/>
        </p:nvSpPr>
        <p:spPr>
          <a:xfrm>
            <a:off x="3340113" y="6774798"/>
            <a:ext cx="2515042" cy="1985098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t" anchorCtr="0">
            <a:sp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Automatic pipette </a:t>
            </a:r>
          </a:p>
          <a:p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Skills with Dr. Osgood (JSEC HS, May 2026)</a:t>
            </a:r>
            <a:endParaRPr sz="2400" dirty="0"/>
          </a:p>
        </p:txBody>
      </p:sp>
      <p:sp>
        <p:nvSpPr>
          <p:cNvPr id="535" name="Google Shape;535;p12"/>
          <p:cNvSpPr txBox="1"/>
          <p:nvPr/>
        </p:nvSpPr>
        <p:spPr>
          <a:xfrm>
            <a:off x="10694505" y="6909823"/>
            <a:ext cx="2310684" cy="1985098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t" anchorCtr="0">
            <a:sp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Aseptic transfer of cell culture reagents (JSEC 2026)</a:t>
            </a:r>
            <a:endParaRPr sz="2400" dirty="0"/>
          </a:p>
        </p:txBody>
      </p:sp>
      <p:sp>
        <p:nvSpPr>
          <p:cNvPr id="536" name="Google Shape;536;p12"/>
          <p:cNvSpPr txBox="1"/>
          <p:nvPr/>
        </p:nvSpPr>
        <p:spPr>
          <a:xfrm>
            <a:off x="3276617" y="1665987"/>
            <a:ext cx="2515041" cy="3831758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t" anchorCtr="0">
            <a:sp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Dr. Doreen Osgood (URI Biotech faculty and ABE RI director) showing </a:t>
            </a:r>
            <a:r>
              <a:rPr lang="en-US" sz="2400" dirty="0">
                <a:solidFill>
                  <a:schemeClr val="dk1"/>
                </a:solidFill>
              </a:rPr>
              <a:t>proper use of ascetic technique to a Coventry HS student.</a:t>
            </a:r>
            <a:endParaRPr sz="2400" dirty="0"/>
          </a:p>
        </p:txBody>
      </p:sp>
      <p:sp>
        <p:nvSpPr>
          <p:cNvPr id="538" name="Google Shape;538;p12"/>
          <p:cNvSpPr txBox="1"/>
          <p:nvPr/>
        </p:nvSpPr>
        <p:spPr>
          <a:xfrm>
            <a:off x="16061635" y="6698426"/>
            <a:ext cx="2106024" cy="3093094"/>
          </a:xfrm>
          <a:prstGeom prst="rect">
            <a:avLst/>
          </a:prstGeom>
          <a:noFill/>
          <a:ln w="9525" cap="flat" cmpd="sng">
            <a:solidFill>
              <a:srgbClr val="0070C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t" anchorCtr="0">
            <a:sp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/>
                <a:cs typeface="Arial"/>
                <a:sym typeface="Arial"/>
              </a:rPr>
              <a:t>Arielle Chaves assisted new ABE RI teacher, Tola </a:t>
            </a:r>
            <a:r>
              <a:rPr lang="en-US" sz="2400" dirty="0" err="1">
                <a:solidFill>
                  <a:schemeClr val="dk1"/>
                </a:solidFill>
                <a:latin typeface="Arial"/>
                <a:cs typeface="Arial"/>
                <a:sym typeface="Arial"/>
              </a:rPr>
              <a:t>Dankuwo</a:t>
            </a:r>
            <a:r>
              <a:rPr lang="en-US" sz="2400" dirty="0">
                <a:solidFill>
                  <a:schemeClr val="dk1"/>
                </a:solidFill>
                <a:latin typeface="Arial"/>
                <a:cs typeface="Arial"/>
                <a:sym typeface="Arial"/>
              </a:rPr>
              <a:t> at Tolman HS Oct 2025</a:t>
            </a:r>
            <a:endParaRPr sz="2400" dirty="0"/>
          </a:p>
        </p:txBody>
      </p:sp>
      <p:sp>
        <p:nvSpPr>
          <p:cNvPr id="539" name="Google Shape;539;p12"/>
          <p:cNvSpPr txBox="1"/>
          <p:nvPr/>
        </p:nvSpPr>
        <p:spPr>
          <a:xfrm>
            <a:off x="1026131" y="50967"/>
            <a:ext cx="12668171" cy="10617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68550" rIns="137138" bIns="68550" anchor="t" anchorCtr="0">
            <a:spAutoFit/>
          </a:bodyPr>
          <a:lstStyle/>
          <a:p>
            <a:pPr algn="ctr"/>
            <a:r>
              <a:rPr lang="en-US" sz="6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Arial"/>
              </a:rPr>
              <a:t>ABE RI OUTREACH</a:t>
            </a:r>
            <a:endParaRPr sz="2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336601-4328-2B9E-ED8A-2537870C1DF4}"/>
              </a:ext>
            </a:extLst>
          </p:cNvPr>
          <p:cNvSpPr txBox="1"/>
          <p:nvPr/>
        </p:nvSpPr>
        <p:spPr>
          <a:xfrm>
            <a:off x="12874983" y="495480"/>
            <a:ext cx="5292676" cy="15696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/>
              <a:t>ABE RI coordinator and lead lab technician, Arielle Chaves, demonstrating bacterial growth to Coventry HS students, May 2026.</a:t>
            </a:r>
          </a:p>
        </p:txBody>
      </p:sp>
      <p:pic>
        <p:nvPicPr>
          <p:cNvPr id="5" name="Picture 4" descr="A group of people in protective gear working in a lab&#10;&#10;Description automatically generated">
            <a:extLst>
              <a:ext uri="{FF2B5EF4-FFF2-40B4-BE49-F238E27FC236}">
                <a16:creationId xmlns:a16="http://schemas.microsoft.com/office/drawing/2014/main" id="{B38C5211-7049-AFB2-A0B8-038091A6C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341" y="1387124"/>
            <a:ext cx="3010683" cy="40142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465EE5-9F9D-CDD1-F2ED-168D9F8C4D26}"/>
              </a:ext>
            </a:extLst>
          </p:cNvPr>
          <p:cNvSpPr txBox="1"/>
          <p:nvPr/>
        </p:nvSpPr>
        <p:spPr>
          <a:xfrm>
            <a:off x="6297339" y="969220"/>
            <a:ext cx="5777947" cy="1631216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Left to Right: South Kingstown High school NOCTI students(May 2026) and URI biotech program with Arielle Chaves ( ABE RI coordinator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), and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undergraduate lab assistants, Alex Sucuqui and Emma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Pimer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603041-33A2-8539-5E05-2AB752489B6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8"/>
          <a:stretch>
            <a:fillRect/>
          </a:stretch>
        </p:blipFill>
        <p:spPr>
          <a:xfrm rot="5400000">
            <a:off x="-474615" y="6459369"/>
            <a:ext cx="4122924" cy="33509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7EC6D6F-F092-1AE1-CB09-BDA1D34A5F5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68"/>
          <a:stretch>
            <a:fillRect/>
          </a:stretch>
        </p:blipFill>
        <p:spPr>
          <a:xfrm rot="5400000">
            <a:off x="13806605" y="1281710"/>
            <a:ext cx="3085945" cy="49491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082D0C-3403-2FA9-055D-AB7642BCD0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84"/>
          <a:stretch>
            <a:fillRect/>
          </a:stretch>
        </p:blipFill>
        <p:spPr>
          <a:xfrm>
            <a:off x="13058199" y="6164076"/>
            <a:ext cx="2940911" cy="41229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478014F-6184-14CE-5ECC-1B40583B7B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83"/>
          <a:stretch>
            <a:fillRect/>
          </a:stretch>
        </p:blipFill>
        <p:spPr>
          <a:xfrm>
            <a:off x="6126528" y="2652572"/>
            <a:ext cx="6242773" cy="307164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27405A8-2578-225C-E9BE-26EC02B2180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3"/>
          <a:stretch>
            <a:fillRect/>
          </a:stretch>
        </p:blipFill>
        <p:spPr>
          <a:xfrm rot="5400000">
            <a:off x="6579227" y="5876862"/>
            <a:ext cx="3609568" cy="4514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4101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6">
          <a:extLst>
            <a:ext uri="{FF2B5EF4-FFF2-40B4-BE49-F238E27FC236}">
              <a16:creationId xmlns:a16="http://schemas.microsoft.com/office/drawing/2014/main" id="{2831B704-9241-FC12-0C9C-BB80A2CB2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12">
            <a:extLst>
              <a:ext uri="{FF2B5EF4-FFF2-40B4-BE49-F238E27FC236}">
                <a16:creationId xmlns:a16="http://schemas.microsoft.com/office/drawing/2014/main" id="{C5A06DA5-9D4D-1498-1F8B-D88CD9101704}"/>
              </a:ext>
            </a:extLst>
          </p:cNvPr>
          <p:cNvSpPr txBox="1"/>
          <p:nvPr/>
        </p:nvSpPr>
        <p:spPr>
          <a:xfrm>
            <a:off x="748147" y="126328"/>
            <a:ext cx="14382984" cy="10617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68550" rIns="137138" bIns="68550" anchor="t" anchorCtr="0">
            <a:spAutoFit/>
          </a:bodyPr>
          <a:lstStyle/>
          <a:p>
            <a:pPr algn="ctr"/>
            <a:r>
              <a:rPr lang="en-US" sz="6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Arial"/>
              </a:rPr>
              <a:t>ABE RI: </a:t>
            </a:r>
            <a:r>
              <a:rPr lang="en-US" sz="60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Arial"/>
              </a:rPr>
              <a:t>Raising Awareness</a:t>
            </a:r>
            <a:endParaRPr sz="27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4C0BACB-DFC2-D53C-E116-32648E9B61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99336" y="5784346"/>
            <a:ext cx="4988663" cy="43763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DA58F4A-C167-BEB5-B936-D68C56BBA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99337" y="2229434"/>
            <a:ext cx="4988663" cy="332577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59D224D-9769-9F55-FEDA-570CD59AF428}"/>
              </a:ext>
            </a:extLst>
          </p:cNvPr>
          <p:cNvSpPr txBox="1"/>
          <p:nvPr/>
        </p:nvSpPr>
        <p:spPr>
          <a:xfrm>
            <a:off x="11222820" y="1275327"/>
            <a:ext cx="7065180" cy="954107"/>
          </a:xfrm>
          <a:prstGeom prst="rect">
            <a:avLst/>
          </a:prstGeom>
          <a:noFill/>
          <a:ln w="28575">
            <a:solidFill>
              <a:srgbClr val="0062C3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Cumberland HS , March 27, 2026, with RI Gov. Dan McKee and ABE RI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56EB7B-8BD0-49B5-3276-79E3028C82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955337"/>
            <a:ext cx="4795125" cy="437632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6F9C85-E597-3E97-A469-004A75B93A33}"/>
              </a:ext>
            </a:extLst>
          </p:cNvPr>
          <p:cNvSpPr txBox="1"/>
          <p:nvPr/>
        </p:nvSpPr>
        <p:spPr>
          <a:xfrm>
            <a:off x="-29064" y="7562187"/>
            <a:ext cx="4628416" cy="2031325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defTabSz="1371600">
              <a:buClr>
                <a:srgbClr val="000000"/>
              </a:buClr>
            </a:pPr>
            <a:r>
              <a:rPr lang="en-US" sz="21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Left to Right: Alvan Van (undergrad lab assistant) and Arielle Chaves (ABERI coordinator) present at the RI Science Teachers Alliance conference showcasing the ABE RI program to teachers. August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317531-6FF1-3D44-57E0-BEFA647F9D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4771" y="3179618"/>
            <a:ext cx="4229049" cy="4741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DD0EBC-C1F2-ED0F-0C58-64AD1D85718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9025"/>
          <a:stretch>
            <a:fillRect/>
          </a:stretch>
        </p:blipFill>
        <p:spPr>
          <a:xfrm>
            <a:off x="4916434" y="3179617"/>
            <a:ext cx="3857625" cy="46793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6C9E04-A95E-E84D-5793-D18A558651E1}"/>
              </a:ext>
            </a:extLst>
          </p:cNvPr>
          <p:cNvSpPr txBox="1"/>
          <p:nvPr/>
        </p:nvSpPr>
        <p:spPr>
          <a:xfrm>
            <a:off x="290946" y="1709150"/>
            <a:ext cx="10245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ABE RI attends local conferences  for RI Educators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51DF08-88E4-A29C-1F69-A240E358E25B}"/>
              </a:ext>
            </a:extLst>
          </p:cNvPr>
          <p:cNvSpPr txBox="1"/>
          <p:nvPr/>
        </p:nvSpPr>
        <p:spPr>
          <a:xfrm>
            <a:off x="5128507" y="7921152"/>
            <a:ext cx="3618246" cy="1061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Arielle Chaves at the RI Science Teacher Association Oct 18, 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BFD20E-51A9-F6F9-B2C6-D6902710FCE5}"/>
              </a:ext>
            </a:extLst>
          </p:cNvPr>
          <p:cNvSpPr txBox="1"/>
          <p:nvPr/>
        </p:nvSpPr>
        <p:spPr>
          <a:xfrm>
            <a:off x="9275908" y="8148430"/>
            <a:ext cx="3164156" cy="1061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Doreen Osgood at the RIDE STEAM Event . May 9, 20256</a:t>
            </a:r>
          </a:p>
        </p:txBody>
      </p:sp>
    </p:spTree>
    <p:extLst>
      <p:ext uri="{BB962C8B-B14F-4D97-AF65-F5344CB8AC3E}">
        <p14:creationId xmlns:p14="http://schemas.microsoft.com/office/powerpoint/2010/main" val="7247135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2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10800000">
            <a:off x="6041750" y="9064652"/>
            <a:ext cx="12246250" cy="1222348"/>
          </a:xfrm>
          <a:custGeom>
            <a:avLst/>
            <a:gdLst/>
            <a:ahLst/>
            <a:cxnLst/>
            <a:rect l="l" t="t" r="r" b="b"/>
            <a:pathLst>
              <a:path w="12246250" h="1222348">
                <a:moveTo>
                  <a:pt x="0" y="0"/>
                </a:moveTo>
                <a:lnTo>
                  <a:pt x="12246250" y="0"/>
                </a:lnTo>
                <a:lnTo>
                  <a:pt x="12246250" y="1222348"/>
                </a:lnTo>
                <a:lnTo>
                  <a:pt x="0" y="12223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8" t="-356472" r="-25895" b="-175223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3" name="Group 3"/>
          <p:cNvGrpSpPr>
            <a:grpSpLocks noGrp="1" noUngrp="1" noRot="1" noMove="1" noResize="1"/>
          </p:cNvGrpSpPr>
          <p:nvPr/>
        </p:nvGrpSpPr>
        <p:grpSpPr>
          <a:xfrm>
            <a:off x="0" y="0"/>
            <a:ext cx="9144000" cy="10287000"/>
            <a:chOff x="0" y="0"/>
            <a:chExt cx="12192000" cy="13716000"/>
          </a:xfrm>
        </p:grpSpPr>
        <p:pic>
          <p:nvPicPr>
            <p:cNvPr id="4" name="Picture 4"/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/>
            <a:srcRect l="18270" t="1400" r="23649" b="410"/>
            <a:stretch>
              <a:fillRect/>
            </a:stretch>
          </p:blipFill>
          <p:spPr>
            <a:xfrm>
              <a:off x="0" y="0"/>
              <a:ext cx="12192000" cy="13716000"/>
            </a:xfrm>
            <a:prstGeom prst="rect">
              <a:avLst/>
            </a:prstGeom>
          </p:spPr>
        </p:pic>
      </p:grpSp>
      <p:sp>
        <p:nvSpPr>
          <p:cNvPr id="5" name="AutoShape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876745" y="1792555"/>
            <a:ext cx="7382555" cy="205019"/>
          </a:xfrm>
          <a:prstGeom prst="rect">
            <a:avLst/>
          </a:prstGeom>
          <a:solidFill>
            <a:srgbClr val="7EE0DD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AutoShape 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876745" y="7543800"/>
            <a:ext cx="7382555" cy="205019"/>
          </a:xfrm>
          <a:prstGeom prst="rect">
            <a:avLst/>
          </a:prstGeom>
          <a:solidFill>
            <a:srgbClr val="FF6720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Freeform 7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164875" y="5840132"/>
            <a:ext cx="605320" cy="605320"/>
          </a:xfrm>
          <a:custGeom>
            <a:avLst/>
            <a:gdLst/>
            <a:ahLst/>
            <a:cxnLst/>
            <a:rect l="l" t="t" r="r" b="b"/>
            <a:pathLst>
              <a:path w="605320" h="605320">
                <a:moveTo>
                  <a:pt x="0" y="0"/>
                </a:moveTo>
                <a:lnTo>
                  <a:pt x="605320" y="0"/>
                </a:lnTo>
                <a:lnTo>
                  <a:pt x="605320" y="605320"/>
                </a:lnTo>
                <a:lnTo>
                  <a:pt x="0" y="6053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reeform 8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793163" y="5840132"/>
            <a:ext cx="605320" cy="605320"/>
          </a:xfrm>
          <a:custGeom>
            <a:avLst/>
            <a:gdLst/>
            <a:ahLst/>
            <a:cxnLst/>
            <a:rect l="l" t="t" r="r" b="b"/>
            <a:pathLst>
              <a:path w="605320" h="605320">
                <a:moveTo>
                  <a:pt x="0" y="0"/>
                </a:moveTo>
                <a:lnTo>
                  <a:pt x="605320" y="0"/>
                </a:lnTo>
                <a:lnTo>
                  <a:pt x="605320" y="605320"/>
                </a:lnTo>
                <a:lnTo>
                  <a:pt x="0" y="6053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Freeform 9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608033" y="5841798"/>
            <a:ext cx="285874" cy="605320"/>
          </a:xfrm>
          <a:custGeom>
            <a:avLst/>
            <a:gdLst/>
            <a:ahLst/>
            <a:cxnLst/>
            <a:rect l="l" t="t" r="r" b="b"/>
            <a:pathLst>
              <a:path w="285874" h="605320">
                <a:moveTo>
                  <a:pt x="0" y="0"/>
                </a:moveTo>
                <a:lnTo>
                  <a:pt x="285874" y="0"/>
                </a:lnTo>
                <a:lnTo>
                  <a:pt x="285874" y="605320"/>
                </a:lnTo>
                <a:lnTo>
                  <a:pt x="0" y="6053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Freeform 10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978186" y="5840132"/>
            <a:ext cx="606985" cy="606985"/>
          </a:xfrm>
          <a:custGeom>
            <a:avLst/>
            <a:gdLst/>
            <a:ahLst/>
            <a:cxnLst/>
            <a:rect l="l" t="t" r="r" b="b"/>
            <a:pathLst>
              <a:path w="606985" h="606985">
                <a:moveTo>
                  <a:pt x="0" y="0"/>
                </a:moveTo>
                <a:lnTo>
                  <a:pt x="606986" y="0"/>
                </a:lnTo>
                <a:lnTo>
                  <a:pt x="606986" y="606986"/>
                </a:lnTo>
                <a:lnTo>
                  <a:pt x="0" y="6069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876745" y="3400425"/>
            <a:ext cx="7382555" cy="2231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01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4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Montserrat Classic Bold"/>
                <a:sym typeface="Montserrat Classic Bold"/>
              </a:rPr>
              <a:t>THANK YOU!</a:t>
            </a:r>
          </a:p>
          <a:p>
            <a:pPr marL="0" marR="0" lvl="0" indent="0" algn="ctr" defTabSz="914400" rtl="0" eaLnBrk="1" fontAlgn="auto" latinLnBrk="0" hangingPunct="1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4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 Black" panose="020B0A02040204020203" pitchFamily="34" charset="0"/>
              <a:ea typeface="Segoe UI Black" panose="020B0A02040204020203" pitchFamily="34" charset="0"/>
              <a:cs typeface="Montserrat Classic Bold"/>
              <a:sym typeface="Montserrat Classic Bold"/>
            </a:endParaRPr>
          </a:p>
          <a:p>
            <a:pPr marL="0" marR="0" lvl="0" indent="0" algn="ctr" defTabSz="914400" rtl="0" eaLnBrk="1" fontAlgn="auto" latinLnBrk="0" hangingPunct="1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 panose="020B0702040204020203" pitchFamily="34" charset="0"/>
                <a:ea typeface="Montserrat Classic"/>
                <a:cs typeface="Segoe UI Semibold" panose="020B0702040204020203" pitchFamily="34" charset="0"/>
                <a:sym typeface="Montserrat Classic"/>
              </a:rPr>
              <a:t>amgenbiotechexperience.com</a:t>
            </a:r>
          </a:p>
        </p:txBody>
      </p:sp>
    </p:spTree>
    <p:extLst>
      <p:ext uri="{BB962C8B-B14F-4D97-AF65-F5344CB8AC3E}">
        <p14:creationId xmlns:p14="http://schemas.microsoft.com/office/powerpoint/2010/main" val="900310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6 Amgen Corporate Template_16x9_INTERNAL">
  <a:themeElements>
    <a:clrScheme name="AmgenColors">
      <a:dk1>
        <a:srgbClr val="000000"/>
      </a:dk1>
      <a:lt1>
        <a:srgbClr val="FFFFFF"/>
      </a:lt1>
      <a:dk2>
        <a:srgbClr val="716F73"/>
      </a:dk2>
      <a:lt2>
        <a:srgbClr val="00BCE4"/>
      </a:lt2>
      <a:accent1>
        <a:srgbClr val="0063C3"/>
      </a:accent1>
      <a:accent2>
        <a:srgbClr val="88C765"/>
      </a:accent2>
      <a:accent3>
        <a:srgbClr val="F3C108"/>
      </a:accent3>
      <a:accent4>
        <a:srgbClr val="D34D2F"/>
      </a:accent4>
      <a:accent5>
        <a:srgbClr val="597B7C"/>
      </a:accent5>
      <a:accent6>
        <a:srgbClr val="005480"/>
      </a:accent6>
      <a:hlink>
        <a:srgbClr val="2DBCB6"/>
      </a:hlink>
      <a:folHlink>
        <a:srgbClr val="B2A97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AC2D3DA72BED749A88B5F58C946E21D" ma:contentTypeVersion="15" ma:contentTypeDescription="Create a new document." ma:contentTypeScope="" ma:versionID="f510aa4934972b935fe6ed389ed5a17a">
  <xsd:schema xmlns:xsd="http://www.w3.org/2001/XMLSchema" xmlns:xs="http://www.w3.org/2001/XMLSchema" xmlns:p="http://schemas.microsoft.com/office/2006/metadata/properties" xmlns:ns3="74024a56-670f-417c-a62c-7f2c6bbe368c" targetNamespace="http://schemas.microsoft.com/office/2006/metadata/properties" ma:root="true" ma:fieldsID="9784d1216e85555392ade0b38c84236e" ns3:_="">
    <xsd:import namespace="74024a56-670f-417c-a62c-7f2c6bbe368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024a56-670f-417c-a62c-7f2c6bbe36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9FA798B-678A-4EDA-AA2A-5458783E15F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D7DD2F-867A-48AA-93EE-CC8FFDAADD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024a56-670f-417c-a62c-7f2c6bbe36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BB12481-01C6-4A41-9D4C-75001186FB7C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  <ds:schemaRef ds:uri="http://purl.org/dc/elements/1.1/"/>
    <ds:schemaRef ds:uri="74024a56-670f-417c-a62c-7f2c6bbe368c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1645</Words>
  <Application>Microsoft Office PowerPoint</Application>
  <PresentationFormat>Custom</PresentationFormat>
  <Paragraphs>290</Paragraphs>
  <Slides>38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51" baseType="lpstr">
      <vt:lpstr>Lora Bold</vt:lpstr>
      <vt:lpstr>Meiryo UI</vt:lpstr>
      <vt:lpstr>Arial</vt:lpstr>
      <vt:lpstr>Arimo</vt:lpstr>
      <vt:lpstr>Segoe UI Black</vt:lpstr>
      <vt:lpstr>Segoe UI Semibold</vt:lpstr>
      <vt:lpstr>Courier New</vt:lpstr>
      <vt:lpstr>Calibri</vt:lpstr>
      <vt:lpstr>Yu Gothic UI</vt:lpstr>
      <vt:lpstr>Segoe Pro Black</vt:lpstr>
      <vt:lpstr>Office Theme</vt:lpstr>
      <vt:lpstr>1_Office Theme</vt:lpstr>
      <vt:lpstr>2016 Amgen Corporate Template_16x9_INTERNAL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AND THE STUDENTS……</vt:lpstr>
      <vt:lpstr>PowerPoint Presentation</vt:lpstr>
      <vt:lpstr>RI ABE SITE OFFICE</vt:lpstr>
      <vt:lpstr>RI ABE: 2008 TO CURRENT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Producing a Protein</vt:lpstr>
      <vt:lpstr>HOW DO THEY DO IT?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 Slides Template</dc:title>
  <dc:creator>Doreen Osgood</dc:creator>
  <cp:lastModifiedBy>Doreen Osgood-Dean</cp:lastModifiedBy>
  <cp:revision>8</cp:revision>
  <cp:lastPrinted>2025-01-09T13:48:21Z</cp:lastPrinted>
  <dcterms:created xsi:type="dcterms:W3CDTF">2006-08-16T00:00:00Z</dcterms:created>
  <dcterms:modified xsi:type="dcterms:W3CDTF">2026-06-16T16:48:09Z</dcterms:modified>
  <dc:identifier>DAFnBs7oSgw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0x0101009AC2D3DA72BED749A88B5F58C946E21D</vt:lpwstr>
  </property>
  <property fmtid="{D5CDD505-2E9C-101B-9397-08002B2CF9AE}" pid="3" name="MediaServiceImageTags">
    <vt:lpwstr/>
  </property>
</Properties>
</file>