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3" r:id="rId2"/>
    <p:sldMasterId id="2147483685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FYw2TZ4ooPHf1jPERB4F+KYws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382F0-1C3B-4856-9AC2-2F7ACECE86A2}" v="3" dt="2025-06-10T12:17:24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Osgood-Dean" userId="e1951cd2-64a1-49b0-84cb-d345a64e788e" providerId="ADAL" clId="{793DC6B1-C44F-4667-9384-495ED9D94BC9}"/>
    <pc:docChg chg="modSld">
      <pc:chgData name="Doreen Osgood-Dean" userId="e1951cd2-64a1-49b0-84cb-d345a64e788e" providerId="ADAL" clId="{793DC6B1-C44F-4667-9384-495ED9D94BC9}" dt="2024-08-05T15:36:54.190" v="9" actId="571"/>
      <pc:docMkLst>
        <pc:docMk/>
      </pc:docMkLst>
      <pc:sldChg chg="addSp modSp">
        <pc:chgData name="Doreen Osgood-Dean" userId="e1951cd2-64a1-49b0-84cb-d345a64e788e" providerId="ADAL" clId="{793DC6B1-C44F-4667-9384-495ED9D94BC9}" dt="2024-08-05T15:36:54.190" v="9" actId="571"/>
        <pc:sldMkLst>
          <pc:docMk/>
          <pc:sldMk cId="0" sldId="282"/>
        </pc:sldMkLst>
      </pc:sldChg>
    </pc:docChg>
  </pc:docChgLst>
  <pc:docChgLst>
    <pc:chgData name="Doreen Osgood" userId="e1951cd2-64a1-49b0-84cb-d345a64e788e" providerId="ADAL" clId="{4A5382F0-1C3B-4856-9AC2-2F7ACECE86A2}"/>
    <pc:docChg chg="delSld modSld">
      <pc:chgData name="Doreen Osgood" userId="e1951cd2-64a1-49b0-84cb-d345a64e788e" providerId="ADAL" clId="{4A5382F0-1C3B-4856-9AC2-2F7ACECE86A2}" dt="2025-06-10T12:18:03.043" v="36" actId="47"/>
      <pc:docMkLst>
        <pc:docMk/>
      </pc:docMkLst>
      <pc:sldChg chg="addSp delSp modSp mod">
        <pc:chgData name="Doreen Osgood" userId="e1951cd2-64a1-49b0-84cb-d345a64e788e" providerId="ADAL" clId="{4A5382F0-1C3B-4856-9AC2-2F7ACECE86A2}" dt="2025-06-10T12:17:43.266" v="35"/>
        <pc:sldMkLst>
          <pc:docMk/>
          <pc:sldMk cId="0" sldId="256"/>
        </pc:sldMkLst>
        <pc:spChg chg="add del mod">
          <ac:chgData name="Doreen Osgood" userId="e1951cd2-64a1-49b0-84cb-d345a64e788e" providerId="ADAL" clId="{4A5382F0-1C3B-4856-9AC2-2F7ACECE86A2}" dt="2025-06-10T12:17:43.266" v="35"/>
          <ac:spMkLst>
            <pc:docMk/>
            <pc:sldMk cId="0" sldId="256"/>
            <ac:spMk id="5" creationId="{957595D8-1D75-FD92-3746-DCA771A0083D}"/>
          </ac:spMkLst>
        </pc:spChg>
        <pc:spChg chg="add mod">
          <ac:chgData name="Doreen Osgood" userId="e1951cd2-64a1-49b0-84cb-d345a64e788e" providerId="ADAL" clId="{4A5382F0-1C3B-4856-9AC2-2F7ACECE86A2}" dt="2025-06-10T12:17:42.159" v="33" actId="113"/>
          <ac:spMkLst>
            <pc:docMk/>
            <pc:sldMk cId="0" sldId="256"/>
            <ac:spMk id="6" creationId="{396FB8DF-7215-B4F1-46FF-2396A9A44A05}"/>
          </ac:spMkLst>
        </pc:spChg>
        <pc:cxnChg chg="add mod">
          <ac:chgData name="Doreen Osgood" userId="e1951cd2-64a1-49b0-84cb-d345a64e788e" providerId="ADAL" clId="{4A5382F0-1C3B-4856-9AC2-2F7ACECE86A2}" dt="2025-06-10T12:17:06.517" v="3" actId="1076"/>
          <ac:cxnSpMkLst>
            <pc:docMk/>
            <pc:sldMk cId="0" sldId="256"/>
            <ac:cxnSpMk id="2" creationId="{7F358735-AA6F-50E6-05CB-9966281191E6}"/>
          </ac:cxnSpMkLst>
        </pc:cxnChg>
      </pc:sldChg>
      <pc:sldChg chg="del">
        <pc:chgData name="Doreen Osgood" userId="e1951cd2-64a1-49b0-84cb-d345a64e788e" providerId="ADAL" clId="{4A5382F0-1C3B-4856-9AC2-2F7ACECE86A2}" dt="2025-06-10T12:18:03.043" v="36" actId="47"/>
        <pc:sldMkLst>
          <pc:docMk/>
          <pc:sldMk cId="0" sldId="283"/>
        </pc:sldMkLst>
      </pc:sldChg>
    </pc:docChg>
  </pc:docChgLst>
  <pc:docChgLst>
    <pc:chgData name="Doreen Osgood" userId="e1951cd2-64a1-49b0-84cb-d345a64e788e" providerId="ADAL" clId="{BD000061-D739-44C1-9543-9C940DA43594}"/>
    <pc:docChg chg="modSld">
      <pc:chgData name="Doreen Osgood" userId="e1951cd2-64a1-49b0-84cb-d345a64e788e" providerId="ADAL" clId="{BD000061-D739-44C1-9543-9C940DA43594}" dt="2024-11-21T17:50:38.902" v="0" actId="1076"/>
      <pc:docMkLst>
        <pc:docMk/>
      </pc:docMkLst>
      <pc:sldChg chg="modSp mod">
        <pc:chgData name="Doreen Osgood" userId="e1951cd2-64a1-49b0-84cb-d345a64e788e" providerId="ADAL" clId="{BD000061-D739-44C1-9543-9C940DA43594}" dt="2024-11-21T17:50:38.902" v="0" actId="1076"/>
        <pc:sldMkLst>
          <pc:docMk/>
          <pc:sldMk cId="0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762003" y="5947241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762003" y="5469638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7267" y="5943651"/>
            <a:ext cx="3575867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_3">
  <p:cSld name="Section Slide_3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  <a:defRPr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2099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/>
          <p:nvPr/>
        </p:nvSpPr>
        <p:spPr>
          <a:xfrm>
            <a:off x="0" y="1343611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484719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body" idx="2"/>
          </p:nvPr>
        </p:nvSpPr>
        <p:spPr>
          <a:xfrm>
            <a:off x="6197414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4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4"/>
          <p:cNvSpPr txBox="1">
            <a:spLocks noGrp="1"/>
          </p:cNvSpPr>
          <p:nvPr>
            <p:ph type="body" idx="1"/>
          </p:nvPr>
        </p:nvSpPr>
        <p:spPr>
          <a:xfrm>
            <a:off x="484721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2"/>
          </p:nvPr>
        </p:nvSpPr>
        <p:spPr>
          <a:xfrm>
            <a:off x="484721" y="1528236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body" idx="2"/>
          </p:nvPr>
        </p:nvSpPr>
        <p:spPr>
          <a:xfrm>
            <a:off x="484717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3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body" idx="4"/>
          </p:nvPr>
        </p:nvSpPr>
        <p:spPr>
          <a:xfrm>
            <a:off x="6196499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6"/>
          <p:cNvSpPr>
            <a:spLocks noGrp="1"/>
          </p:cNvSpPr>
          <p:nvPr>
            <p:ph type="pic" idx="2"/>
          </p:nvPr>
        </p:nvSpPr>
        <p:spPr>
          <a:xfrm>
            <a:off x="2" y="1343609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6"/>
          <p:cNvSpPr txBox="1">
            <a:spLocks noGrp="1"/>
          </p:cNvSpPr>
          <p:nvPr>
            <p:ph type="body" idx="1"/>
          </p:nvPr>
        </p:nvSpPr>
        <p:spPr>
          <a:xfrm>
            <a:off x="8093325" y="1344086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lt1"/>
                </a:solidFill>
              </a:defRPr>
            </a:lvl1pPr>
            <a:lvl2pPr marL="914400" lvl="1" indent="-38101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667">
                <a:solidFill>
                  <a:schemeClr val="lt1"/>
                </a:solidFill>
              </a:defRPr>
            </a:lvl2pPr>
            <a:lvl3pPr marL="1371600" lvl="2" indent="-36576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05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20"/>
              <a:buChar char="–"/>
              <a:defRPr sz="2133">
                <a:solidFill>
                  <a:schemeClr val="lt1"/>
                </a:solidFill>
              </a:defRPr>
            </a:lvl4pPr>
            <a:lvl5pPr marL="2286000" lvl="4" indent="-33529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80"/>
              <a:buChar char="•"/>
              <a:defRPr sz="1867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2"/>
          </p:nvPr>
        </p:nvSpPr>
        <p:spPr>
          <a:xfrm>
            <a:off x="484721" y="1706881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body" idx="2"/>
          </p:nvPr>
        </p:nvSpPr>
        <p:spPr>
          <a:xfrm>
            <a:off x="484721" y="2072642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body" idx="3"/>
          </p:nvPr>
        </p:nvSpPr>
        <p:spPr>
          <a:xfrm>
            <a:off x="484721" y="1528236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/>
          <p:nvPr/>
        </p:nvSpPr>
        <p:spPr>
          <a:xfrm>
            <a:off x="3452094" y="1343609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9"/>
          <p:cNvSpPr txBox="1">
            <a:spLocks noGrp="1"/>
          </p:cNvSpPr>
          <p:nvPr>
            <p:ph type="body" idx="1"/>
          </p:nvPr>
        </p:nvSpPr>
        <p:spPr>
          <a:xfrm>
            <a:off x="3" y="1343609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None/>
              <a:defRPr>
                <a:solidFill>
                  <a:schemeClr val="lt1"/>
                </a:solidFill>
              </a:defRPr>
            </a:lvl3pPr>
            <a:lvl4pPr marL="1828800" lvl="3" indent="-3505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>
                <a:solidFill>
                  <a:schemeClr val="dk1"/>
                </a:solidFill>
              </a:defRPr>
            </a:lvl4pPr>
            <a:lvl5pPr marL="2286000" lvl="4" indent="-33529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80"/>
              <a:buChar char="•"/>
              <a:defRPr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body" idx="3"/>
          </p:nvPr>
        </p:nvSpPr>
        <p:spPr>
          <a:xfrm>
            <a:off x="3599150" y="1528236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>
            <a:spLocks noGrp="1"/>
          </p:cNvSpPr>
          <p:nvPr>
            <p:ph type="pic" idx="2"/>
          </p:nvPr>
        </p:nvSpPr>
        <p:spPr>
          <a:xfrm>
            <a:off x="6151422" y="1343611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50"/>
          <p:cNvSpPr>
            <a:spLocks noGrp="1"/>
          </p:cNvSpPr>
          <p:nvPr>
            <p:ph type="pic" idx="3"/>
          </p:nvPr>
        </p:nvSpPr>
        <p:spPr>
          <a:xfrm>
            <a:off x="3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50"/>
          <p:cNvSpPr>
            <a:spLocks noGrp="1"/>
          </p:cNvSpPr>
          <p:nvPr>
            <p:ph type="pic" idx="4"/>
          </p:nvPr>
        </p:nvSpPr>
        <p:spPr>
          <a:xfrm>
            <a:off x="0" y="1343609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50"/>
          <p:cNvSpPr>
            <a:spLocks noGrp="1"/>
          </p:cNvSpPr>
          <p:nvPr>
            <p:ph type="pic" idx="5"/>
          </p:nvPr>
        </p:nvSpPr>
        <p:spPr>
          <a:xfrm>
            <a:off x="9188726" y="3777426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50"/>
          <p:cNvSpPr>
            <a:spLocks noGrp="1"/>
          </p:cNvSpPr>
          <p:nvPr>
            <p:ph type="pic" idx="6"/>
          </p:nvPr>
        </p:nvSpPr>
        <p:spPr>
          <a:xfrm>
            <a:off x="9186297" y="1343609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50"/>
          <p:cNvSpPr>
            <a:spLocks noGrp="1"/>
          </p:cNvSpPr>
          <p:nvPr>
            <p:ph type="pic" idx="7"/>
          </p:nvPr>
        </p:nvSpPr>
        <p:spPr>
          <a:xfrm>
            <a:off x="3075711" y="3777426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50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1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2318714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51"/>
          <p:cNvSpPr>
            <a:spLocks noGrp="1"/>
          </p:cNvSpPr>
          <p:nvPr>
            <p:ph type="pic" idx="3"/>
          </p:nvPr>
        </p:nvSpPr>
        <p:spPr>
          <a:xfrm>
            <a:off x="6206838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1"/>
          <p:cNvSpPr txBox="1">
            <a:spLocks noGrp="1"/>
          </p:cNvSpPr>
          <p:nvPr>
            <p:ph type="body" idx="1"/>
          </p:nvPr>
        </p:nvSpPr>
        <p:spPr>
          <a:xfrm>
            <a:off x="2318714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6207223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2"/>
          <p:cNvSpPr>
            <a:spLocks noGrp="1"/>
          </p:cNvSpPr>
          <p:nvPr>
            <p:ph type="pic" idx="2"/>
          </p:nvPr>
        </p:nvSpPr>
        <p:spPr>
          <a:xfrm>
            <a:off x="4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2"/>
          <p:cNvSpPr>
            <a:spLocks noGrp="1"/>
          </p:cNvSpPr>
          <p:nvPr>
            <p:ph type="pic" idx="3"/>
          </p:nvPr>
        </p:nvSpPr>
        <p:spPr>
          <a:xfrm>
            <a:off x="8146477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2"/>
          <p:cNvSpPr txBox="1">
            <a:spLocks noGrp="1"/>
          </p:cNvSpPr>
          <p:nvPr>
            <p:ph type="body" idx="1"/>
          </p:nvPr>
        </p:nvSpPr>
        <p:spPr>
          <a:xfrm>
            <a:off x="4084320" y="1341122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3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3"/>
          <p:cNvSpPr>
            <a:spLocks noGrp="1"/>
          </p:cNvSpPr>
          <p:nvPr>
            <p:ph type="pic" idx="2"/>
          </p:nvPr>
        </p:nvSpPr>
        <p:spPr>
          <a:xfrm>
            <a:off x="8064403" y="1343223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53"/>
          <p:cNvSpPr txBox="1">
            <a:spLocks noGrp="1"/>
          </p:cNvSpPr>
          <p:nvPr>
            <p:ph type="body" idx="1"/>
          </p:nvPr>
        </p:nvSpPr>
        <p:spPr>
          <a:xfrm>
            <a:off x="8064399" y="5160726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3"/>
          <p:cNvSpPr txBox="1">
            <a:spLocks noGrp="1"/>
          </p:cNvSpPr>
          <p:nvPr>
            <p:ph type="body" idx="3"/>
          </p:nvPr>
        </p:nvSpPr>
        <p:spPr>
          <a:xfrm>
            <a:off x="484719" y="1706883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4"/>
          <p:cNvSpPr>
            <a:spLocks noGrp="1"/>
          </p:cNvSpPr>
          <p:nvPr>
            <p:ph type="pic" idx="2"/>
          </p:nvPr>
        </p:nvSpPr>
        <p:spPr>
          <a:xfrm>
            <a:off x="-411" y="1343223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4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4"/>
          <p:cNvSpPr txBox="1">
            <a:spLocks noGrp="1"/>
          </p:cNvSpPr>
          <p:nvPr>
            <p:ph type="body" idx="3"/>
          </p:nvPr>
        </p:nvSpPr>
        <p:spPr>
          <a:xfrm>
            <a:off x="4300606" y="1706883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5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5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6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5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5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0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6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6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6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2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7" name="Google Shape;187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8" name="Google Shape;188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3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5" name="Google Shape;195;p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5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5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7"/>
          <p:cNvSpPr txBox="1">
            <a:spLocks noGrp="1"/>
          </p:cNvSpPr>
          <p:nvPr>
            <p:ph type="body" idx="1"/>
          </p:nvPr>
        </p:nvSpPr>
        <p:spPr>
          <a:xfrm>
            <a:off x="762003" y="5947241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67"/>
          <p:cNvSpPr txBox="1">
            <a:spLocks noGrp="1"/>
          </p:cNvSpPr>
          <p:nvPr>
            <p:ph type="body" idx="2"/>
          </p:nvPr>
        </p:nvSpPr>
        <p:spPr>
          <a:xfrm>
            <a:off x="762003" y="5469638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67"/>
          <p:cNvSpPr txBox="1">
            <a:spLocks noGrp="1"/>
          </p:cNvSpPr>
          <p:nvPr>
            <p:ph type="title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0" name="Google Shape;22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7267" y="5943651"/>
            <a:ext cx="3575867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_3">
  <p:cSld name="Section Slide_3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8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8"/>
          <p:cNvSpPr txBox="1">
            <a:spLocks noGrp="1"/>
          </p:cNvSpPr>
          <p:nvPr>
            <p:ph type="title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  <a:defRPr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4" name="Google Shape;224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2099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9"/>
          <p:cNvSpPr/>
          <p:nvPr/>
        </p:nvSpPr>
        <p:spPr>
          <a:xfrm>
            <a:off x="0" y="1343611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0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0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70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/>
          <p:nvPr/>
        </p:nvSpPr>
        <p:spPr>
          <a:xfrm>
            <a:off x="2" y="1343610"/>
            <a:ext cx="8071103" cy="473190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1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1"/>
          <p:cNvSpPr txBox="1">
            <a:spLocks noGrp="1"/>
          </p:cNvSpPr>
          <p:nvPr>
            <p:ph type="body" idx="1"/>
          </p:nvPr>
        </p:nvSpPr>
        <p:spPr>
          <a:xfrm>
            <a:off x="484719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71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1"/>
          <p:cNvSpPr txBox="1">
            <a:spLocks noGrp="1"/>
          </p:cNvSpPr>
          <p:nvPr>
            <p:ph type="body" idx="2"/>
          </p:nvPr>
        </p:nvSpPr>
        <p:spPr>
          <a:xfrm>
            <a:off x="6197414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2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2"/>
          <p:cNvSpPr txBox="1">
            <a:spLocks noGrp="1"/>
          </p:cNvSpPr>
          <p:nvPr>
            <p:ph type="body" idx="1"/>
          </p:nvPr>
        </p:nvSpPr>
        <p:spPr>
          <a:xfrm>
            <a:off x="484721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7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72"/>
          <p:cNvSpPr txBox="1">
            <a:spLocks noGrp="1"/>
          </p:cNvSpPr>
          <p:nvPr>
            <p:ph type="body" idx="2"/>
          </p:nvPr>
        </p:nvSpPr>
        <p:spPr>
          <a:xfrm>
            <a:off x="484721" y="1528236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3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3"/>
          <p:cNvSpPr txBox="1">
            <a:spLocks noGrp="1"/>
          </p:cNvSpPr>
          <p:nvPr>
            <p:ph type="body" idx="1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73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73"/>
          <p:cNvSpPr txBox="1">
            <a:spLocks noGrp="1"/>
          </p:cNvSpPr>
          <p:nvPr>
            <p:ph type="body" idx="2"/>
          </p:nvPr>
        </p:nvSpPr>
        <p:spPr>
          <a:xfrm>
            <a:off x="484717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73"/>
          <p:cNvSpPr txBox="1">
            <a:spLocks noGrp="1"/>
          </p:cNvSpPr>
          <p:nvPr>
            <p:ph type="body" idx="3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73"/>
          <p:cNvSpPr txBox="1">
            <a:spLocks noGrp="1"/>
          </p:cNvSpPr>
          <p:nvPr>
            <p:ph type="body" idx="4"/>
          </p:nvPr>
        </p:nvSpPr>
        <p:spPr>
          <a:xfrm>
            <a:off x="6196499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4"/>
          <p:cNvSpPr>
            <a:spLocks noGrp="1"/>
          </p:cNvSpPr>
          <p:nvPr>
            <p:ph type="pic" idx="2"/>
          </p:nvPr>
        </p:nvSpPr>
        <p:spPr>
          <a:xfrm>
            <a:off x="4161395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74"/>
          <p:cNvSpPr>
            <a:spLocks noGrp="1"/>
          </p:cNvSpPr>
          <p:nvPr>
            <p:ph type="pic" idx="3"/>
          </p:nvPr>
        </p:nvSpPr>
        <p:spPr>
          <a:xfrm>
            <a:off x="808834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74"/>
          <p:cNvSpPr>
            <a:spLocks noGrp="1"/>
          </p:cNvSpPr>
          <p:nvPr>
            <p:ph type="pic" idx="4"/>
          </p:nvPr>
        </p:nvSpPr>
        <p:spPr>
          <a:xfrm>
            <a:off x="4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74"/>
          <p:cNvSpPr txBox="1">
            <a:spLocks noGrp="1"/>
          </p:cNvSpPr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5"/>
          <p:cNvSpPr>
            <a:spLocks noGrp="1"/>
          </p:cNvSpPr>
          <p:nvPr>
            <p:ph type="pic" idx="2"/>
          </p:nvPr>
        </p:nvSpPr>
        <p:spPr>
          <a:xfrm>
            <a:off x="2" y="1343609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75"/>
          <p:cNvSpPr txBox="1">
            <a:spLocks noGrp="1"/>
          </p:cNvSpPr>
          <p:nvPr>
            <p:ph type="body" idx="1"/>
          </p:nvPr>
        </p:nvSpPr>
        <p:spPr>
          <a:xfrm>
            <a:off x="8093325" y="1344086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lt1"/>
                </a:solidFill>
              </a:defRPr>
            </a:lvl1pPr>
            <a:lvl2pPr marL="914400" lvl="1" indent="-38101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667">
                <a:solidFill>
                  <a:schemeClr val="lt1"/>
                </a:solidFill>
              </a:defRPr>
            </a:lvl2pPr>
            <a:lvl3pPr marL="1371600" lvl="2" indent="-36576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05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20"/>
              <a:buChar char="–"/>
              <a:defRPr sz="2133">
                <a:solidFill>
                  <a:schemeClr val="lt1"/>
                </a:solidFill>
              </a:defRPr>
            </a:lvl4pPr>
            <a:lvl5pPr marL="2286000" lvl="4" indent="-33529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80"/>
              <a:buChar char="•"/>
              <a:defRPr sz="1867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75"/>
          <p:cNvSpPr txBox="1">
            <a:spLocks noGrp="1"/>
          </p:cNvSpPr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6"/>
          <p:cNvSpPr/>
          <p:nvPr/>
        </p:nvSpPr>
        <p:spPr>
          <a:xfrm>
            <a:off x="2" y="1343610"/>
            <a:ext cx="8071103" cy="473190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6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6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76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7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7"/>
          <p:cNvSpPr txBox="1">
            <a:spLocks noGrp="1"/>
          </p:cNvSpPr>
          <p:nvPr>
            <p:ph type="body" idx="1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77"/>
          <p:cNvSpPr txBox="1">
            <a:spLocks noGrp="1"/>
          </p:cNvSpPr>
          <p:nvPr>
            <p:ph type="body" idx="2"/>
          </p:nvPr>
        </p:nvSpPr>
        <p:spPr>
          <a:xfrm>
            <a:off x="484721" y="1706881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77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8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8"/>
          <p:cNvSpPr txBox="1">
            <a:spLocks noGrp="1"/>
          </p:cNvSpPr>
          <p:nvPr>
            <p:ph type="body" idx="1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78"/>
          <p:cNvSpPr txBox="1">
            <a:spLocks noGrp="1"/>
          </p:cNvSpPr>
          <p:nvPr>
            <p:ph type="body" idx="2"/>
          </p:nvPr>
        </p:nvSpPr>
        <p:spPr>
          <a:xfrm>
            <a:off x="484721" y="2072642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78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78"/>
          <p:cNvSpPr txBox="1">
            <a:spLocks noGrp="1"/>
          </p:cNvSpPr>
          <p:nvPr>
            <p:ph type="body" idx="3"/>
          </p:nvPr>
        </p:nvSpPr>
        <p:spPr>
          <a:xfrm>
            <a:off x="484721" y="1528236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9"/>
          <p:cNvSpPr/>
          <p:nvPr/>
        </p:nvSpPr>
        <p:spPr>
          <a:xfrm>
            <a:off x="3452094" y="1343609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9"/>
          <p:cNvSpPr txBox="1">
            <a:spLocks noGrp="1"/>
          </p:cNvSpPr>
          <p:nvPr>
            <p:ph type="body" idx="1"/>
          </p:nvPr>
        </p:nvSpPr>
        <p:spPr>
          <a:xfrm>
            <a:off x="3" y="1343609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None/>
              <a:defRPr>
                <a:solidFill>
                  <a:schemeClr val="lt1"/>
                </a:solidFill>
              </a:defRPr>
            </a:lvl3pPr>
            <a:lvl4pPr marL="1828800" lvl="3" indent="-3505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>
                <a:solidFill>
                  <a:schemeClr val="dk1"/>
                </a:solidFill>
              </a:defRPr>
            </a:lvl4pPr>
            <a:lvl5pPr marL="2286000" lvl="4" indent="-33529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80"/>
              <a:buChar char="•"/>
              <a:defRPr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79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7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79"/>
          <p:cNvSpPr txBox="1">
            <a:spLocks noGrp="1"/>
          </p:cNvSpPr>
          <p:nvPr>
            <p:ph type="body" idx="3"/>
          </p:nvPr>
        </p:nvSpPr>
        <p:spPr>
          <a:xfrm>
            <a:off x="3599150" y="1528236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0"/>
          <p:cNvSpPr>
            <a:spLocks noGrp="1"/>
          </p:cNvSpPr>
          <p:nvPr>
            <p:ph type="pic" idx="2"/>
          </p:nvPr>
        </p:nvSpPr>
        <p:spPr>
          <a:xfrm>
            <a:off x="6151422" y="1343611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80"/>
          <p:cNvSpPr>
            <a:spLocks noGrp="1"/>
          </p:cNvSpPr>
          <p:nvPr>
            <p:ph type="pic" idx="3"/>
          </p:nvPr>
        </p:nvSpPr>
        <p:spPr>
          <a:xfrm>
            <a:off x="3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80"/>
          <p:cNvSpPr>
            <a:spLocks noGrp="1"/>
          </p:cNvSpPr>
          <p:nvPr>
            <p:ph type="pic" idx="4"/>
          </p:nvPr>
        </p:nvSpPr>
        <p:spPr>
          <a:xfrm>
            <a:off x="0" y="1343609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80"/>
          <p:cNvSpPr>
            <a:spLocks noGrp="1"/>
          </p:cNvSpPr>
          <p:nvPr>
            <p:ph type="pic" idx="5"/>
          </p:nvPr>
        </p:nvSpPr>
        <p:spPr>
          <a:xfrm>
            <a:off x="9188726" y="3777426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80"/>
          <p:cNvSpPr>
            <a:spLocks noGrp="1"/>
          </p:cNvSpPr>
          <p:nvPr>
            <p:ph type="pic" idx="6"/>
          </p:nvPr>
        </p:nvSpPr>
        <p:spPr>
          <a:xfrm>
            <a:off x="9186297" y="1343609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80"/>
          <p:cNvSpPr>
            <a:spLocks noGrp="1"/>
          </p:cNvSpPr>
          <p:nvPr>
            <p:ph type="pic" idx="7"/>
          </p:nvPr>
        </p:nvSpPr>
        <p:spPr>
          <a:xfrm>
            <a:off x="3075711" y="3777426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80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1"/>
          <p:cNvSpPr>
            <a:spLocks noGrp="1"/>
          </p:cNvSpPr>
          <p:nvPr>
            <p:ph type="pic" idx="2"/>
          </p:nvPr>
        </p:nvSpPr>
        <p:spPr>
          <a:xfrm>
            <a:off x="0" y="1343609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81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2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2"/>
          <p:cNvSpPr>
            <a:spLocks noGrp="1"/>
          </p:cNvSpPr>
          <p:nvPr>
            <p:ph type="pic" idx="2"/>
          </p:nvPr>
        </p:nvSpPr>
        <p:spPr>
          <a:xfrm>
            <a:off x="2318714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82"/>
          <p:cNvSpPr>
            <a:spLocks noGrp="1"/>
          </p:cNvSpPr>
          <p:nvPr>
            <p:ph type="pic" idx="3"/>
          </p:nvPr>
        </p:nvSpPr>
        <p:spPr>
          <a:xfrm>
            <a:off x="6206838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82"/>
          <p:cNvSpPr txBox="1">
            <a:spLocks noGrp="1"/>
          </p:cNvSpPr>
          <p:nvPr>
            <p:ph type="body" idx="1"/>
          </p:nvPr>
        </p:nvSpPr>
        <p:spPr>
          <a:xfrm>
            <a:off x="2318714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82"/>
          <p:cNvSpPr txBox="1">
            <a:spLocks noGrp="1"/>
          </p:cNvSpPr>
          <p:nvPr>
            <p:ph type="body" idx="4"/>
          </p:nvPr>
        </p:nvSpPr>
        <p:spPr>
          <a:xfrm>
            <a:off x="6207223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8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3"/>
          <p:cNvSpPr>
            <a:spLocks noGrp="1"/>
          </p:cNvSpPr>
          <p:nvPr>
            <p:ph type="pic" idx="2"/>
          </p:nvPr>
        </p:nvSpPr>
        <p:spPr>
          <a:xfrm>
            <a:off x="4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83"/>
          <p:cNvSpPr>
            <a:spLocks noGrp="1"/>
          </p:cNvSpPr>
          <p:nvPr>
            <p:ph type="pic" idx="3"/>
          </p:nvPr>
        </p:nvSpPr>
        <p:spPr>
          <a:xfrm>
            <a:off x="8146477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83"/>
          <p:cNvSpPr txBox="1">
            <a:spLocks noGrp="1"/>
          </p:cNvSpPr>
          <p:nvPr>
            <p:ph type="body" idx="1"/>
          </p:nvPr>
        </p:nvSpPr>
        <p:spPr>
          <a:xfrm>
            <a:off x="4084320" y="1341122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83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4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4"/>
          <p:cNvSpPr>
            <a:spLocks noGrp="1"/>
          </p:cNvSpPr>
          <p:nvPr>
            <p:ph type="pic" idx="2"/>
          </p:nvPr>
        </p:nvSpPr>
        <p:spPr>
          <a:xfrm>
            <a:off x="8064403" y="1343223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84"/>
          <p:cNvSpPr txBox="1">
            <a:spLocks noGrp="1"/>
          </p:cNvSpPr>
          <p:nvPr>
            <p:ph type="body" idx="1"/>
          </p:nvPr>
        </p:nvSpPr>
        <p:spPr>
          <a:xfrm>
            <a:off x="8064399" y="5160726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84"/>
          <p:cNvSpPr txBox="1">
            <a:spLocks noGrp="1"/>
          </p:cNvSpPr>
          <p:nvPr>
            <p:ph type="body" idx="3"/>
          </p:nvPr>
        </p:nvSpPr>
        <p:spPr>
          <a:xfrm>
            <a:off x="484719" y="1706883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8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5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5"/>
          <p:cNvSpPr>
            <a:spLocks noGrp="1"/>
          </p:cNvSpPr>
          <p:nvPr>
            <p:ph type="pic" idx="2"/>
          </p:nvPr>
        </p:nvSpPr>
        <p:spPr>
          <a:xfrm>
            <a:off x="-411" y="1343223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85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85"/>
          <p:cNvSpPr txBox="1">
            <a:spLocks noGrp="1"/>
          </p:cNvSpPr>
          <p:nvPr>
            <p:ph type="body" idx="3"/>
          </p:nvPr>
        </p:nvSpPr>
        <p:spPr>
          <a:xfrm>
            <a:off x="4300606" y="1706883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85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6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8"/>
          <p:cNvSpPr txBox="1">
            <a:spLocks noGrp="1"/>
          </p:cNvSpPr>
          <p:nvPr>
            <p:ph type="ctrTitle"/>
          </p:nvPr>
        </p:nvSpPr>
        <p:spPr>
          <a:xfrm>
            <a:off x="914400" y="2974575"/>
            <a:ext cx="10363200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8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8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8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8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89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8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8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8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9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9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9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9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Calibri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subTitle" idx="1"/>
          </p:nvPr>
        </p:nvSpPr>
        <p:spPr>
          <a:xfrm>
            <a:off x="2215046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sldNum" idx="12"/>
          </p:nvPr>
        </p:nvSpPr>
        <p:spPr>
          <a:xfrm>
            <a:off x="9067220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1"/>
          <p:cNvSpPr txBox="1"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91"/>
          <p:cNvSpPr txBox="1">
            <a:spLocks noGrp="1"/>
          </p:cNvSpPr>
          <p:nvPr>
            <p:ph type="body" idx="1"/>
          </p:nvPr>
        </p:nvSpPr>
        <p:spPr>
          <a:xfrm>
            <a:off x="4766735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Char char="•"/>
              <a:defRPr sz="3200"/>
            </a:lvl1pPr>
            <a:lvl2pPr marL="914400" lvl="1" indent="-38861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520"/>
              <a:buChar char="–"/>
              <a:defRPr sz="2800"/>
            </a:lvl2pPr>
            <a:lvl3pPr marL="1371600" lvl="2" indent="-36576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2000"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9" name="Google Shape;339;p9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0" name="Google Shape;340;p9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9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9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>
            <a:spLocks noGrp="1"/>
          </p:cNvSpPr>
          <p:nvPr>
            <p:ph type="pic" idx="2"/>
          </p:nvPr>
        </p:nvSpPr>
        <p:spPr>
          <a:xfrm>
            <a:off x="4161395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8"/>
          <p:cNvSpPr>
            <a:spLocks noGrp="1"/>
          </p:cNvSpPr>
          <p:nvPr>
            <p:ph type="pic" idx="3"/>
          </p:nvPr>
        </p:nvSpPr>
        <p:spPr>
          <a:xfrm>
            <a:off x="808834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8"/>
          <p:cNvSpPr>
            <a:spLocks noGrp="1"/>
          </p:cNvSpPr>
          <p:nvPr>
            <p:ph type="pic" idx="4"/>
          </p:nvPr>
        </p:nvSpPr>
        <p:spPr>
          <a:xfrm>
            <a:off x="4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>
            <a:spLocks noGrp="1"/>
          </p:cNvSpPr>
          <p:nvPr>
            <p:ph type="pic" idx="2"/>
          </p:nvPr>
        </p:nvSpPr>
        <p:spPr>
          <a:xfrm>
            <a:off x="0" y="1343609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0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5541264" y="6254145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33" b="1" i="0" u="none" strike="noStrike" cap="non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33" b="1" i="0" u="none" strike="noStrike" cap="non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62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1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05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52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29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335245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6"/>
          <p:cNvSpPr/>
          <p:nvPr/>
        </p:nvSpPr>
        <p:spPr>
          <a:xfrm>
            <a:off x="5541264" y="6254145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33" b="1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33" b="1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6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62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1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05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52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66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14" name="Google Shape;214;p66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335245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embedly.com/widgets/media.html?src=https%3A%2F%2Fwww.youtube.com%2Fembed%2FcAKk31zdt2w%3Ffeature%3Doembed&amp;display_name=YouTube&amp;url=https%3A%2F%2Fwww.youtube.com%2Fwatch%3Fv%3DcAKk31zdt2w&amp;image=https%3A%2F%2Fi.ytimg.com%2Fvi%2FcAKk31zdt2w%2Fhqdefault.jpg&amp;key=40cb30655a7f4a46adaaf18efb05db21&amp;type=text%2Fhtml&amp;schema=youtu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"/>
          <p:cNvSpPr txBox="1">
            <a:spLocks noGrp="1"/>
          </p:cNvSpPr>
          <p:nvPr>
            <p:ph type="body" idx="1"/>
          </p:nvPr>
        </p:nvSpPr>
        <p:spPr>
          <a:xfrm>
            <a:off x="762003" y="5947241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LAB 4/4A VIDEO</a:t>
            </a:r>
            <a:endParaRPr/>
          </a:p>
        </p:txBody>
      </p:sp>
      <p:sp>
        <p:nvSpPr>
          <p:cNvPr id="348" name="Google Shape;348;p1"/>
          <p:cNvSpPr txBox="1">
            <a:spLocks noGrp="1"/>
          </p:cNvSpPr>
          <p:nvPr>
            <p:ph type="body" idx="2"/>
          </p:nvPr>
        </p:nvSpPr>
        <p:spPr>
          <a:xfrm>
            <a:off x="762003" y="5469638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dirty="0"/>
              <a:t>LABORATORY 4A</a:t>
            </a:r>
            <a:endParaRPr dirty="0"/>
          </a:p>
        </p:txBody>
      </p:sp>
      <p:sp>
        <p:nvSpPr>
          <p:cNvPr id="349" name="Google Shape;349;p1"/>
          <p:cNvSpPr txBox="1">
            <a:spLocks noGrp="1"/>
          </p:cNvSpPr>
          <p:nvPr>
            <p:ph type="title"/>
          </p:nvPr>
        </p:nvSpPr>
        <p:spPr>
          <a:xfrm>
            <a:off x="762005" y="1522212"/>
            <a:ext cx="9921913" cy="1616914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MAKING SURE YOU’VE GOT A RECOMBINANT PLASMID</a:t>
            </a:r>
            <a:endParaRPr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F358735-AA6F-50E6-05CB-9966281191E6}"/>
              </a:ext>
            </a:extLst>
          </p:cNvPr>
          <p:cNvCxnSpPr>
            <a:cxnSpLocks/>
          </p:cNvCxnSpPr>
          <p:nvPr/>
        </p:nvCxnSpPr>
        <p:spPr>
          <a:xfrm flipH="1">
            <a:off x="3483864" y="5981382"/>
            <a:ext cx="841248" cy="374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6FB8DF-7215-B4F1-46FF-2396A9A44A05}"/>
              </a:ext>
            </a:extLst>
          </p:cNvPr>
          <p:cNvSpPr txBox="1"/>
          <p:nvPr/>
        </p:nvSpPr>
        <p:spPr>
          <a:xfrm>
            <a:off x="4416553" y="5777448"/>
            <a:ext cx="167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CTRl</a:t>
            </a:r>
            <a:r>
              <a:rPr lang="en-US" b="1" dirty="0">
                <a:solidFill>
                  <a:srgbClr val="FF0000"/>
                </a:solidFill>
              </a:rPr>
              <a:t> + click for video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067"/>
              <a:buFont typeface="Calibri"/>
              <a:buNone/>
            </a:pPr>
            <a:r>
              <a:rPr lang="en-US"/>
              <a:t>WHAT IS THE ORDER OF FRAGMENTS FROM SMALLEST TO LARGEST?</a:t>
            </a:r>
            <a:endParaRPr/>
          </a:p>
        </p:txBody>
      </p:sp>
      <p:pic>
        <p:nvPicPr>
          <p:cNvPr id="408" name="Google Shape;408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83844" y="1706563"/>
            <a:ext cx="4224312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0"/>
          <p:cNvSpPr txBox="1"/>
          <p:nvPr/>
        </p:nvSpPr>
        <p:spPr>
          <a:xfrm>
            <a:off x="5192260" y="5859464"/>
            <a:ext cx="179300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B, G, D, F, A, C, &amp; E</a:t>
            </a:r>
            <a:endParaRPr/>
          </a:p>
        </p:txBody>
      </p:sp>
      <p:sp>
        <p:nvSpPr>
          <p:cNvPr id="410" name="Google Shape;410;p10"/>
          <p:cNvSpPr/>
          <p:nvPr/>
        </p:nvSpPr>
        <p:spPr>
          <a:xfrm>
            <a:off x="2234154" y="1855694"/>
            <a:ext cx="546754" cy="40037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1"/>
          <p:cNvPicPr preferRelativeResize="0"/>
          <p:nvPr/>
        </p:nvPicPr>
        <p:blipFill rotWithShape="1">
          <a:blip r:embed="rId3">
            <a:alphaModFix/>
          </a:blip>
          <a:srcRect l="65662" t="10343"/>
          <a:stretch/>
        </p:blipFill>
        <p:spPr>
          <a:xfrm>
            <a:off x="9534925" y="3316942"/>
            <a:ext cx="2679224" cy="254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1"/>
          <p:cNvPicPr preferRelativeResize="0"/>
          <p:nvPr/>
        </p:nvPicPr>
        <p:blipFill rotWithShape="1">
          <a:blip r:embed="rId3">
            <a:alphaModFix/>
          </a:blip>
          <a:srcRect l="34802" t="11147" r="34792" b="416"/>
          <a:stretch/>
        </p:blipFill>
        <p:spPr>
          <a:xfrm>
            <a:off x="7066250" y="3316942"/>
            <a:ext cx="2423318" cy="256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1"/>
          <p:cNvPicPr preferRelativeResize="0"/>
          <p:nvPr/>
        </p:nvPicPr>
        <p:blipFill rotWithShape="1">
          <a:blip r:embed="rId3">
            <a:alphaModFix/>
          </a:blip>
          <a:srcRect t="12106" r="65046"/>
          <a:stretch/>
        </p:blipFill>
        <p:spPr>
          <a:xfrm>
            <a:off x="8313525" y="1243478"/>
            <a:ext cx="2696862" cy="246919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1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</a:t>
            </a:r>
            <a:endParaRPr/>
          </a:p>
        </p:txBody>
      </p:sp>
      <p:sp>
        <p:nvSpPr>
          <p:cNvPr id="419" name="Google Shape;419;p11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6409142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Will affect movement through gel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Exist in different configurations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Supercoiled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Nicked circle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Multidimer 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Linear </a:t>
            </a:r>
            <a:endParaRPr/>
          </a:p>
          <a:p>
            <a:pPr marL="609585" lvl="1" indent="-14813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420" name="Google Shape;420;p11"/>
          <p:cNvPicPr preferRelativeResize="0"/>
          <p:nvPr/>
        </p:nvPicPr>
        <p:blipFill rotWithShape="1">
          <a:blip r:embed="rId3">
            <a:alphaModFix/>
          </a:blip>
          <a:srcRect l="11665" t="-84" r="9825" b="87204"/>
          <a:stretch/>
        </p:blipFill>
        <p:spPr>
          <a:xfrm>
            <a:off x="7226770" y="1574081"/>
            <a:ext cx="4870373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26" name="Google Shape;426;p12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Most common configuration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Twisted rubber band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Twisting results in compact molecule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Move through gel quickly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Result of an enzyme in bacteria – only seen in replicated bacteria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Default configuration in bacteria</a:t>
            </a:r>
            <a:endParaRPr dirty="0"/>
          </a:p>
        </p:txBody>
      </p:sp>
      <p:sp>
        <p:nvSpPr>
          <p:cNvPr id="427" name="Google Shape;427;p1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 - SUPERCOILED</a:t>
            </a:r>
            <a:endParaRPr/>
          </a:p>
        </p:txBody>
      </p:sp>
      <p:pic>
        <p:nvPicPr>
          <p:cNvPr id="428" name="Google Shape;428;p12"/>
          <p:cNvPicPr preferRelativeResize="0"/>
          <p:nvPr/>
        </p:nvPicPr>
        <p:blipFill rotWithShape="1">
          <a:blip r:embed="rId3">
            <a:alphaModFix/>
          </a:blip>
          <a:srcRect t="13440" r="65011"/>
          <a:stretch/>
        </p:blipFill>
        <p:spPr>
          <a:xfrm>
            <a:off x="8070852" y="1716765"/>
            <a:ext cx="4174936" cy="376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Floppy circle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Has a break in one of the covalent bonds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Does not move through gel easily</a:t>
            </a:r>
            <a:endParaRPr dirty="0"/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 – NICKED CIRCLE</a:t>
            </a:r>
            <a:endParaRPr/>
          </a:p>
        </p:txBody>
      </p:sp>
      <p:pic>
        <p:nvPicPr>
          <p:cNvPr id="436" name="Google Shape;436;p13"/>
          <p:cNvPicPr preferRelativeResize="0"/>
          <p:nvPr/>
        </p:nvPicPr>
        <p:blipFill rotWithShape="1">
          <a:blip r:embed="rId3">
            <a:alphaModFix/>
          </a:blip>
          <a:srcRect l="34629" t="11924" r="32882"/>
          <a:stretch/>
        </p:blipFill>
        <p:spPr>
          <a:xfrm>
            <a:off x="8070977" y="1670072"/>
            <a:ext cx="4133340" cy="4080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Think “magic” rings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Plasmid replicated so fast they remain attached to each other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Twice as large as single plasmid = moves slowest through gel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</p:txBody>
      </p:sp>
      <p:sp>
        <p:nvSpPr>
          <p:cNvPr id="443" name="Google Shape;443;p1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 - MULTIMER</a:t>
            </a:r>
            <a:endParaRPr/>
          </a:p>
        </p:txBody>
      </p:sp>
      <p:pic>
        <p:nvPicPr>
          <p:cNvPr id="444" name="Google Shape;444;p14"/>
          <p:cNvPicPr preferRelativeResize="0"/>
          <p:nvPr/>
        </p:nvPicPr>
        <p:blipFill rotWithShape="1">
          <a:blip r:embed="rId3">
            <a:alphaModFix/>
          </a:blip>
          <a:srcRect l="65349" t="11284"/>
          <a:stretch/>
        </p:blipFill>
        <p:spPr>
          <a:xfrm>
            <a:off x="8076063" y="1771814"/>
            <a:ext cx="4128128" cy="387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5"/>
          <p:cNvSpPr txBox="1">
            <a:spLocks noGrp="1"/>
          </p:cNvSpPr>
          <p:nvPr>
            <p:ph type="ctrTitle"/>
          </p:nvPr>
        </p:nvSpPr>
        <p:spPr>
          <a:xfrm>
            <a:off x="775631" y="1089424"/>
            <a:ext cx="9231167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LABORATORY 4A</a:t>
            </a:r>
            <a:br>
              <a:rPr lang="en-US" sz="5400">
                <a:solidFill>
                  <a:schemeClr val="lt1"/>
                </a:solidFill>
              </a:rPr>
            </a:br>
            <a:r>
              <a:rPr lang="en-US" sz="5400">
                <a:solidFill>
                  <a:schemeClr val="lt1"/>
                </a:solidFill>
              </a:rPr>
              <a:t>VERIFICATION OF THE RECOMBINANT PLASMID USING GEL ELECTROPHORESIS</a:t>
            </a:r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subTitle" idx="1"/>
          </p:nvPr>
        </p:nvSpPr>
        <p:spPr>
          <a:xfrm>
            <a:off x="2215046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451" name="Google Shape;4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6798" y="0"/>
            <a:ext cx="21852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6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Use gel electrophoresis to examine products from restriction digest of pARA-R 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From laboratory 2A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By BamHI and HindIII</a:t>
            </a:r>
            <a:endParaRPr sz="240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Understand the use of a DNA ladder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Mixture of DNA fragments with known sizes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Loading dye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Set of dyes added to DNA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Move farther than sample = time to stop running the gel</a:t>
            </a:r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PURPOSE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Take digested and undigested plasmid samples (R- &amp; R+)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Undigested = control </a:t>
            </a:r>
            <a:r>
              <a:rPr lang="en-US">
                <a:solidFill>
                  <a:srgbClr val="FF0000"/>
                </a:solidFill>
              </a:rPr>
              <a:t>(R-)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Digested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R+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2-3 bands may appear</a:t>
            </a:r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TEACHER PREPARATION </a:t>
            </a:r>
            <a:endParaRPr/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221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Page C-25 through C-29    2015 manual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Make agarose gels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Aliquot reagents for lab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Gather remainder materials</a:t>
            </a:r>
            <a:endParaRPr/>
          </a:p>
          <a:p>
            <a:pPr marL="609585" lvl="1" indent="-14813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470" name="Google Shape;470;p18"/>
          <p:cNvPicPr preferRelativeResize="0"/>
          <p:nvPr/>
        </p:nvPicPr>
        <p:blipFill rotWithShape="1">
          <a:blip r:embed="rId3">
            <a:alphaModFix/>
          </a:blip>
          <a:srcRect t="43873"/>
          <a:stretch/>
        </p:blipFill>
        <p:spPr>
          <a:xfrm>
            <a:off x="399326" y="3918030"/>
            <a:ext cx="11566967" cy="194428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19"/>
          <p:cNvPicPr preferRelativeResize="0"/>
          <p:nvPr/>
        </p:nvPicPr>
        <p:blipFill rotWithShape="1">
          <a:blip r:embed="rId3">
            <a:alphaModFix/>
          </a:blip>
          <a:srcRect l="41827" t="-1" r="39561" b="88130"/>
          <a:stretch/>
        </p:blipFill>
        <p:spPr>
          <a:xfrm>
            <a:off x="3753679" y="2170153"/>
            <a:ext cx="1111928" cy="52743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9"/>
          <p:cNvSpPr txBox="1"/>
          <p:nvPr/>
        </p:nvSpPr>
        <p:spPr>
          <a:xfrm>
            <a:off x="1636085" y="751060"/>
            <a:ext cx="3154436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1.2: </a:t>
            </a:r>
            <a:r>
              <a:rPr lang="en-US" sz="1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A</a:t>
            </a: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0.8% gels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  and Colony: </a:t>
            </a:r>
            <a:r>
              <a:rPr lang="en-US" sz="1400" b="1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A</a:t>
            </a:r>
            <a:r>
              <a:rPr lang="en-US" sz="14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0.8 % gels</a:t>
            </a:r>
            <a:endParaRPr/>
          </a:p>
        </p:txBody>
      </p:sp>
      <p:pic>
        <p:nvPicPr>
          <p:cNvPr id="477" name="Google Shape;477;p19"/>
          <p:cNvPicPr preferRelativeResize="0"/>
          <p:nvPr/>
        </p:nvPicPr>
        <p:blipFill rotWithShape="1">
          <a:blip r:embed="rId4">
            <a:alphaModFix/>
          </a:blip>
          <a:srcRect r="51892" b="38543"/>
          <a:stretch/>
        </p:blipFill>
        <p:spPr>
          <a:xfrm>
            <a:off x="1898739" y="1617090"/>
            <a:ext cx="1852236" cy="20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9"/>
          <p:cNvSpPr txBox="1"/>
          <p:nvPr/>
        </p:nvSpPr>
        <p:spPr>
          <a:xfrm>
            <a:off x="1688919" y="3637226"/>
            <a:ext cx="88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alibri"/>
                <a:ea typeface="Calibri"/>
                <a:cs typeface="Calibri"/>
                <a:sym typeface="Calibri"/>
              </a:rPr>
              <a:t>180 </a:t>
            </a:r>
            <a:r>
              <a:rPr lang="en-US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1X Sodium Borate buffer </a:t>
            </a:r>
            <a:endParaRPr/>
          </a:p>
        </p:txBody>
      </p:sp>
      <p:sp>
        <p:nvSpPr>
          <p:cNvPr id="479" name="Google Shape;479;p19"/>
          <p:cNvSpPr txBox="1"/>
          <p:nvPr/>
        </p:nvSpPr>
        <p:spPr>
          <a:xfrm>
            <a:off x="1738309" y="2523819"/>
            <a:ext cx="75904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050" b="1"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480" name="Google Shape;480;p19"/>
          <p:cNvSpPr/>
          <p:nvPr/>
        </p:nvSpPr>
        <p:spPr>
          <a:xfrm rot="2449117">
            <a:off x="4499276" y="2572187"/>
            <a:ext cx="195968" cy="36443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rnd" cmpd="sng">
            <a:solidFill>
              <a:srgbClr val="7F7F7F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9"/>
          <p:cNvSpPr txBox="1"/>
          <p:nvPr/>
        </p:nvSpPr>
        <p:spPr>
          <a:xfrm>
            <a:off x="4930013" y="1406964"/>
            <a:ext cx="1650122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4A, Colony PCR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B</a:t>
            </a:r>
            <a:endParaRPr/>
          </a:p>
        </p:txBody>
      </p:sp>
      <p:pic>
        <p:nvPicPr>
          <p:cNvPr id="482" name="Google Shape;482;p19"/>
          <p:cNvPicPr preferRelativeResize="0"/>
          <p:nvPr/>
        </p:nvPicPr>
        <p:blipFill rotWithShape="1">
          <a:blip r:embed="rId4">
            <a:alphaModFix/>
          </a:blip>
          <a:srcRect l="49019" t="527" r="41366" b="62713"/>
          <a:stretch/>
        </p:blipFill>
        <p:spPr>
          <a:xfrm>
            <a:off x="7097213" y="1311618"/>
            <a:ext cx="388068" cy="1208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19"/>
          <p:cNvCxnSpPr/>
          <p:nvPr/>
        </p:nvCxnSpPr>
        <p:spPr>
          <a:xfrm>
            <a:off x="4309644" y="2046802"/>
            <a:ext cx="1876537" cy="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4" name="Google Shape;484;p19"/>
          <p:cNvSpPr txBox="1"/>
          <p:nvPr/>
        </p:nvSpPr>
        <p:spPr>
          <a:xfrm>
            <a:off x="8002360" y="1150570"/>
            <a:ext cx="1120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050" b="1">
                <a:latin typeface="Calibri"/>
                <a:ea typeface="Calibri"/>
                <a:cs typeface="Calibri"/>
                <a:sym typeface="Calibri"/>
              </a:rPr>
              <a:t>18 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µL SyberSafe® to </a:t>
            </a:r>
            <a:r>
              <a:rPr lang="en-US" sz="1050" b="1">
                <a:latin typeface="Calibri"/>
                <a:ea typeface="Calibri"/>
                <a:cs typeface="Calibri"/>
                <a:sym typeface="Calibri"/>
              </a:rPr>
              <a:t>180 mL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1X SB or 1µL to </a:t>
            </a:r>
            <a:r>
              <a:rPr lang="en-US" sz="1050" b="1">
                <a:latin typeface="Calibri"/>
                <a:ea typeface="Calibri"/>
                <a:cs typeface="Calibri"/>
                <a:sym typeface="Calibri"/>
              </a:rPr>
              <a:t>10 mL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1X SB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Gently swirl</a:t>
            </a:r>
            <a:endParaRPr/>
          </a:p>
        </p:txBody>
      </p:sp>
      <p:pic>
        <p:nvPicPr>
          <p:cNvPr id="485" name="Google Shape;485;p19"/>
          <p:cNvPicPr preferRelativeResize="0"/>
          <p:nvPr/>
        </p:nvPicPr>
        <p:blipFill rotWithShape="1">
          <a:blip r:embed="rId5">
            <a:alphaModFix/>
          </a:blip>
          <a:srcRect l="33147"/>
          <a:stretch/>
        </p:blipFill>
        <p:spPr>
          <a:xfrm>
            <a:off x="3629050" y="4695800"/>
            <a:ext cx="3292573" cy="185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19"/>
          <p:cNvCxnSpPr/>
          <p:nvPr/>
        </p:nvCxnSpPr>
        <p:spPr>
          <a:xfrm flipH="1">
            <a:off x="6525616" y="3256819"/>
            <a:ext cx="875865" cy="1362641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7" name="Google Shape;487;p19"/>
          <p:cNvCxnSpPr/>
          <p:nvPr/>
        </p:nvCxnSpPr>
        <p:spPr>
          <a:xfrm>
            <a:off x="3681313" y="3270109"/>
            <a:ext cx="882651" cy="1374162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8" name="Google Shape;488;p19"/>
          <p:cNvSpPr/>
          <p:nvPr/>
        </p:nvSpPr>
        <p:spPr>
          <a:xfrm>
            <a:off x="3333831" y="3192400"/>
            <a:ext cx="228594" cy="1846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9"/>
          <p:cNvSpPr/>
          <p:nvPr/>
        </p:nvSpPr>
        <p:spPr>
          <a:xfrm flipH="1">
            <a:off x="9614548" y="4351830"/>
            <a:ext cx="279647" cy="1846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p19"/>
          <p:cNvCxnSpPr/>
          <p:nvPr/>
        </p:nvCxnSpPr>
        <p:spPr>
          <a:xfrm>
            <a:off x="1976761" y="1406964"/>
            <a:ext cx="0" cy="101664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1" name="Google Shape;491;p19"/>
          <p:cNvSpPr txBox="1"/>
          <p:nvPr/>
        </p:nvSpPr>
        <p:spPr>
          <a:xfrm>
            <a:off x="2889349" y="3749006"/>
            <a:ext cx="1111928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B</a:t>
            </a:r>
            <a:endParaRPr/>
          </a:p>
        </p:txBody>
      </p:sp>
      <p:sp>
        <p:nvSpPr>
          <p:cNvPr id="492" name="Google Shape;492;p19"/>
          <p:cNvSpPr txBox="1"/>
          <p:nvPr/>
        </p:nvSpPr>
        <p:spPr>
          <a:xfrm>
            <a:off x="7547120" y="3256819"/>
            <a:ext cx="2347074" cy="3077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4A/Colony PCR: </a:t>
            </a:r>
            <a:r>
              <a:rPr lang="en-US" sz="1400" b="1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C</a:t>
            </a:r>
            <a:endParaRPr/>
          </a:p>
        </p:txBody>
      </p:sp>
      <p:sp>
        <p:nvSpPr>
          <p:cNvPr id="493" name="Google Shape;493;p19"/>
          <p:cNvSpPr txBox="1"/>
          <p:nvPr/>
        </p:nvSpPr>
        <p:spPr>
          <a:xfrm>
            <a:off x="4679462" y="4551833"/>
            <a:ext cx="1650122" cy="64633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 the solution cool down to about 60 °C at room temperature.</a:t>
            </a:r>
            <a:endParaRPr/>
          </a:p>
        </p:txBody>
      </p:sp>
      <p:sp>
        <p:nvSpPr>
          <p:cNvPr id="494" name="Google Shape;494;p19"/>
          <p:cNvSpPr txBox="1"/>
          <p:nvPr/>
        </p:nvSpPr>
        <p:spPr>
          <a:xfrm>
            <a:off x="3333832" y="-116721"/>
            <a:ext cx="49345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Agarose Gels</a:t>
            </a:r>
            <a:endParaRPr/>
          </a:p>
        </p:txBody>
      </p:sp>
      <p:sp>
        <p:nvSpPr>
          <p:cNvPr id="495" name="Google Shape;495;p19"/>
          <p:cNvSpPr/>
          <p:nvPr/>
        </p:nvSpPr>
        <p:spPr>
          <a:xfrm>
            <a:off x="4460338" y="789935"/>
            <a:ext cx="182756" cy="14009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9"/>
          <p:cNvSpPr/>
          <p:nvPr/>
        </p:nvSpPr>
        <p:spPr>
          <a:xfrm>
            <a:off x="3614427" y="3954680"/>
            <a:ext cx="185616" cy="22670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9"/>
          <p:cNvSpPr/>
          <p:nvPr/>
        </p:nvSpPr>
        <p:spPr>
          <a:xfrm>
            <a:off x="4509386" y="1064662"/>
            <a:ext cx="182755" cy="17615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6202257" y="1694183"/>
            <a:ext cx="254655" cy="2082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9"/>
          <p:cNvSpPr/>
          <p:nvPr/>
        </p:nvSpPr>
        <p:spPr>
          <a:xfrm>
            <a:off x="9742954" y="3348316"/>
            <a:ext cx="151241" cy="1613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9"/>
          <p:cNvSpPr txBox="1"/>
          <p:nvPr/>
        </p:nvSpPr>
        <p:spPr>
          <a:xfrm>
            <a:off x="7676911" y="4831659"/>
            <a:ext cx="2792408" cy="1200329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Running Buffer for all labs: 1X Sodium Borate;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ie:10 mL 20X SB to 190 mL dH</a:t>
            </a:r>
            <a:r>
              <a:rPr lang="en-US" sz="1800" b="1" i="1" u="sng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01" name="Google Shape;501;p19"/>
          <p:cNvSpPr txBox="1"/>
          <p:nvPr/>
        </p:nvSpPr>
        <p:spPr>
          <a:xfrm>
            <a:off x="1697922" y="5404269"/>
            <a:ext cx="1815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(30mLs of agarose per plate; ~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gels per flask for lab 1.2 and 4A and Colony PCR.</a:t>
            </a:r>
            <a:endParaRPr/>
          </a:p>
        </p:txBody>
      </p:sp>
      <p:sp>
        <p:nvSpPr>
          <p:cNvPr id="502" name="Google Shape;502;p19"/>
          <p:cNvSpPr txBox="1"/>
          <p:nvPr/>
        </p:nvSpPr>
        <p:spPr>
          <a:xfrm>
            <a:off x="5127956" y="352735"/>
            <a:ext cx="4076611" cy="58477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</a:t>
            </a: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no SyberSafe®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 4A and Colony PCR</a:t>
            </a: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add SyberSafe®</a:t>
            </a:r>
            <a:endParaRPr/>
          </a:p>
        </p:txBody>
      </p:sp>
      <p:sp>
        <p:nvSpPr>
          <p:cNvPr id="503" name="Google Shape;503;p19"/>
          <p:cNvSpPr/>
          <p:nvPr/>
        </p:nvSpPr>
        <p:spPr>
          <a:xfrm>
            <a:off x="8742723" y="389018"/>
            <a:ext cx="270763" cy="19208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9"/>
          <p:cNvSpPr/>
          <p:nvPr/>
        </p:nvSpPr>
        <p:spPr>
          <a:xfrm>
            <a:off x="8763869" y="661172"/>
            <a:ext cx="270764" cy="21365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3764" y="6257000"/>
            <a:ext cx="2823852" cy="57191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9"/>
          <p:cNvSpPr txBox="1"/>
          <p:nvPr/>
        </p:nvSpPr>
        <p:spPr>
          <a:xfrm>
            <a:off x="4018789" y="2683841"/>
            <a:ext cx="846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 in microwave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32" y="39607"/>
            <a:ext cx="8965017" cy="650343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"/>
          <p:cNvSpPr txBox="1"/>
          <p:nvPr/>
        </p:nvSpPr>
        <p:spPr>
          <a:xfrm>
            <a:off x="9255760" y="583880"/>
            <a:ext cx="2088573" cy="9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63C3"/>
                </a:solidFill>
                <a:latin typeface="Arial"/>
                <a:ea typeface="Arial"/>
                <a:cs typeface="Arial"/>
                <a:sym typeface="Arial"/>
              </a:rPr>
              <a:t>We are here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2"/>
          <p:cNvCxnSpPr/>
          <p:nvPr/>
        </p:nvCxnSpPr>
        <p:spPr>
          <a:xfrm flipH="1">
            <a:off x="9045416" y="1199149"/>
            <a:ext cx="1087683" cy="369561"/>
          </a:xfrm>
          <a:prstGeom prst="straightConnector1">
            <a:avLst/>
          </a:prstGeom>
          <a:noFill/>
          <a:ln w="9525" cap="flat" cmpd="sng">
            <a:solidFill>
              <a:srgbClr val="0060C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185" t="44132" r="12895" b="23685"/>
          <a:stretch/>
        </p:blipFill>
        <p:spPr>
          <a:xfrm>
            <a:off x="6051487" y="1537962"/>
            <a:ext cx="5575737" cy="263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4461" t="74437" r="4013" b="2545"/>
          <a:stretch/>
        </p:blipFill>
        <p:spPr>
          <a:xfrm>
            <a:off x="6051487" y="3885929"/>
            <a:ext cx="6140514" cy="187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3909" t="4992" r="9173" b="56286"/>
          <a:stretch/>
        </p:blipFill>
        <p:spPr>
          <a:xfrm>
            <a:off x="484719" y="1324660"/>
            <a:ext cx="5566767" cy="3017227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0"/>
          <p:cNvSpPr txBox="1">
            <a:spLocks noGrp="1"/>
          </p:cNvSpPr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MATERIALS - STUDENTS</a:t>
            </a:r>
            <a:endParaRPr/>
          </a:p>
        </p:txBody>
      </p:sp>
      <p:sp>
        <p:nvSpPr>
          <p:cNvPr id="515" name="Google Shape;515;p20"/>
          <p:cNvSpPr txBox="1"/>
          <p:nvPr/>
        </p:nvSpPr>
        <p:spPr>
          <a:xfrm>
            <a:off x="5028375" y="137425"/>
            <a:ext cx="51105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33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Lab 4A</a:t>
            </a:r>
            <a:endParaRPr sz="3133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1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METHODS- STUDENTS</a:t>
            </a:r>
            <a:endParaRPr/>
          </a:p>
        </p:txBody>
      </p:sp>
      <p:pic>
        <p:nvPicPr>
          <p:cNvPr id="521" name="Google Shape;5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17" y="1559859"/>
            <a:ext cx="6351163" cy="16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1"/>
          <p:cNvPicPr preferRelativeResize="0"/>
          <p:nvPr/>
        </p:nvPicPr>
        <p:blipFill rotWithShape="1">
          <a:blip r:embed="rId4">
            <a:alphaModFix/>
          </a:blip>
          <a:srcRect l="3449" t="856" r="5311" b="64336"/>
          <a:stretch/>
        </p:blipFill>
        <p:spPr>
          <a:xfrm>
            <a:off x="685800" y="2971350"/>
            <a:ext cx="6035536" cy="340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1"/>
          <p:cNvPicPr preferRelativeResize="0"/>
          <p:nvPr/>
        </p:nvPicPr>
        <p:blipFill rotWithShape="1">
          <a:blip r:embed="rId4">
            <a:alphaModFix/>
          </a:blip>
          <a:srcRect l="3449" t="37223" r="5311" b="6900"/>
          <a:stretch/>
        </p:blipFill>
        <p:spPr>
          <a:xfrm>
            <a:off x="6830911" y="1559860"/>
            <a:ext cx="4876374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1"/>
          <p:cNvSpPr txBox="1"/>
          <p:nvPr/>
        </p:nvSpPr>
        <p:spPr>
          <a:xfrm>
            <a:off x="5242925" y="84350"/>
            <a:ext cx="300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33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Lab 4A</a:t>
            </a:r>
            <a:endParaRPr sz="3133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METHODS - STUDENTS</a:t>
            </a:r>
            <a:endParaRPr/>
          </a:p>
        </p:txBody>
      </p:sp>
      <p:pic>
        <p:nvPicPr>
          <p:cNvPr id="530" name="Google Shape;530;p22"/>
          <p:cNvPicPr preferRelativeResize="0"/>
          <p:nvPr/>
        </p:nvPicPr>
        <p:blipFill rotWithShape="1">
          <a:blip r:embed="rId3">
            <a:alphaModFix/>
          </a:blip>
          <a:srcRect b="69383"/>
          <a:stretch/>
        </p:blipFill>
        <p:spPr>
          <a:xfrm>
            <a:off x="6096002" y="2377967"/>
            <a:ext cx="5640311" cy="289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2"/>
          <p:cNvPicPr preferRelativeResize="0"/>
          <p:nvPr/>
        </p:nvPicPr>
        <p:blipFill rotWithShape="1">
          <a:blip r:embed="rId3">
            <a:alphaModFix/>
          </a:blip>
          <a:srcRect l="3405" t="47476" r="3757" b="4049"/>
          <a:stretch/>
        </p:blipFill>
        <p:spPr>
          <a:xfrm>
            <a:off x="484718" y="1429667"/>
            <a:ext cx="5471946" cy="4794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"/>
          <p:cNvSpPr txBox="1">
            <a:spLocks noGrp="1"/>
          </p:cNvSpPr>
          <p:nvPr>
            <p:ph type="title"/>
          </p:nvPr>
        </p:nvSpPr>
        <p:spPr>
          <a:xfrm>
            <a:off x="484716" y="533263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LABORATORY 4A - FLOW CHART</a:t>
            </a:r>
            <a:endParaRPr/>
          </a:p>
        </p:txBody>
      </p:sp>
      <p:pic>
        <p:nvPicPr>
          <p:cNvPr id="537" name="Google Shape;537;p23"/>
          <p:cNvPicPr preferRelativeResize="0"/>
          <p:nvPr/>
        </p:nvPicPr>
        <p:blipFill rotWithShape="1">
          <a:blip r:embed="rId3">
            <a:alphaModFix/>
          </a:blip>
          <a:srcRect l="30678" t="25952" r="14174" b="58094"/>
          <a:stretch/>
        </p:blipFill>
        <p:spPr>
          <a:xfrm>
            <a:off x="6664959" y="1452880"/>
            <a:ext cx="4768003" cy="202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3"/>
          <p:cNvPicPr preferRelativeResize="0"/>
          <p:nvPr/>
        </p:nvPicPr>
        <p:blipFill rotWithShape="1">
          <a:blip r:embed="rId4">
            <a:alphaModFix/>
          </a:blip>
          <a:srcRect l="19677" t="-4977" r="-1845" b="69663"/>
          <a:stretch/>
        </p:blipFill>
        <p:spPr>
          <a:xfrm>
            <a:off x="203200" y="3860212"/>
            <a:ext cx="4869186" cy="171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3"/>
          <p:cNvPicPr preferRelativeResize="0"/>
          <p:nvPr/>
        </p:nvPicPr>
        <p:blipFill rotWithShape="1">
          <a:blip r:embed="rId4">
            <a:alphaModFix/>
          </a:blip>
          <a:srcRect l="13853" t="30311" r="-886" b="42145"/>
          <a:stretch/>
        </p:blipFill>
        <p:spPr>
          <a:xfrm>
            <a:off x="3749457" y="3772636"/>
            <a:ext cx="5157473" cy="171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3"/>
          <p:cNvPicPr preferRelativeResize="0"/>
          <p:nvPr/>
        </p:nvPicPr>
        <p:blipFill rotWithShape="1">
          <a:blip r:embed="rId5">
            <a:alphaModFix/>
          </a:blip>
          <a:srcRect l="24454" t="57738" r="22224" b="12282"/>
          <a:stretch/>
        </p:blipFill>
        <p:spPr>
          <a:xfrm>
            <a:off x="8547523" y="4118665"/>
            <a:ext cx="3159760" cy="155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3"/>
          <p:cNvPicPr preferRelativeResize="0"/>
          <p:nvPr/>
        </p:nvPicPr>
        <p:blipFill rotWithShape="1">
          <a:blip r:embed="rId6">
            <a:alphaModFix/>
          </a:blip>
          <a:srcRect t="11009"/>
          <a:stretch/>
        </p:blipFill>
        <p:spPr>
          <a:xfrm>
            <a:off x="285233" y="1280161"/>
            <a:ext cx="6053853" cy="219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4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10 bands of known sizes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Ask students to predict the positions of the DNA bands produced by possible products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R-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R+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Indicate their position on the diagram </a:t>
            </a:r>
            <a:endParaRPr/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DNA LADDER DIAGRAM</a:t>
            </a:r>
            <a:endParaRPr/>
          </a:p>
        </p:txBody>
      </p:sp>
      <p:pic>
        <p:nvPicPr>
          <p:cNvPr id="549" name="Google Shape;549;p24"/>
          <p:cNvPicPr preferRelativeResize="0"/>
          <p:nvPr/>
        </p:nvPicPr>
        <p:blipFill rotWithShape="1">
          <a:blip r:embed="rId3">
            <a:alphaModFix/>
          </a:blip>
          <a:srcRect l="7634" t="21373" r="10407" b="235"/>
          <a:stretch/>
        </p:blipFill>
        <p:spPr>
          <a:xfrm>
            <a:off x="8388676" y="1945342"/>
            <a:ext cx="3497943" cy="418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4"/>
          <p:cNvPicPr preferRelativeResize="0"/>
          <p:nvPr/>
        </p:nvPicPr>
        <p:blipFill rotWithShape="1">
          <a:blip r:embed="rId3">
            <a:alphaModFix/>
          </a:blip>
          <a:srcRect l="14565" t="2381" r="3476" b="86460"/>
          <a:stretch/>
        </p:blipFill>
        <p:spPr>
          <a:xfrm>
            <a:off x="8388425" y="1341122"/>
            <a:ext cx="3497943" cy="60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25"/>
          <p:cNvPicPr preferRelativeResize="0"/>
          <p:nvPr/>
        </p:nvPicPr>
        <p:blipFill rotWithShape="1">
          <a:blip r:embed="rId3">
            <a:alphaModFix/>
          </a:blip>
          <a:srcRect t="1373"/>
          <a:stretch/>
        </p:blipFill>
        <p:spPr>
          <a:xfrm>
            <a:off x="3943604" y="0"/>
            <a:ext cx="3816377" cy="6855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584" y="1459029"/>
            <a:ext cx="12192000" cy="3939941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6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WHAT SHOULD THEY GET?</a:t>
            </a:r>
            <a:endParaRPr/>
          </a:p>
        </p:txBody>
      </p:sp>
      <p:pic>
        <p:nvPicPr>
          <p:cNvPr id="567" name="Google Shape;567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3130" t="5465" r="13663" b="10667"/>
          <a:stretch/>
        </p:blipFill>
        <p:spPr>
          <a:xfrm>
            <a:off x="3329959" y="1546413"/>
            <a:ext cx="454596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7"/>
          <p:cNvSpPr txBox="1"/>
          <p:nvPr/>
        </p:nvSpPr>
        <p:spPr>
          <a:xfrm>
            <a:off x="2056970" y="3173506"/>
            <a:ext cx="127298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807bp</a:t>
            </a:r>
            <a:endParaRPr/>
          </a:p>
        </p:txBody>
      </p:sp>
      <p:cxnSp>
        <p:nvCxnSpPr>
          <p:cNvPr id="569" name="Google Shape;569;p27"/>
          <p:cNvCxnSpPr/>
          <p:nvPr/>
        </p:nvCxnSpPr>
        <p:spPr>
          <a:xfrm>
            <a:off x="2693463" y="3358172"/>
            <a:ext cx="120127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70" name="Google Shape;570;p27"/>
          <p:cNvSpPr txBox="1"/>
          <p:nvPr/>
        </p:nvSpPr>
        <p:spPr>
          <a:xfrm>
            <a:off x="1748118" y="2499554"/>
            <a:ext cx="158184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4,495bp</a:t>
            </a:r>
            <a:endParaRPr/>
          </a:p>
        </p:txBody>
      </p:sp>
      <p:cxnSp>
        <p:nvCxnSpPr>
          <p:cNvPr id="571" name="Google Shape;571;p27"/>
          <p:cNvCxnSpPr/>
          <p:nvPr/>
        </p:nvCxnSpPr>
        <p:spPr>
          <a:xfrm rot="10800000" flipH="1">
            <a:off x="2805953" y="2671484"/>
            <a:ext cx="1174376" cy="127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72" name="Google Shape;572;p27"/>
          <p:cNvSpPr txBox="1"/>
          <p:nvPr/>
        </p:nvSpPr>
        <p:spPr>
          <a:xfrm>
            <a:off x="2693464" y="3542839"/>
            <a:ext cx="10219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500bp</a:t>
            </a:r>
            <a:endParaRPr/>
          </a:p>
        </p:txBody>
      </p:sp>
      <p:sp>
        <p:nvSpPr>
          <p:cNvPr id="573" name="Google Shape;573;p27"/>
          <p:cNvSpPr txBox="1"/>
          <p:nvPr/>
        </p:nvSpPr>
        <p:spPr>
          <a:xfrm>
            <a:off x="2722813" y="3051974"/>
            <a:ext cx="10080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1000bp</a:t>
            </a:r>
            <a:endParaRPr/>
          </a:p>
        </p:txBody>
      </p:sp>
      <p:sp>
        <p:nvSpPr>
          <p:cNvPr id="574" name="Google Shape;574;p27"/>
          <p:cNvSpPr txBox="1"/>
          <p:nvPr/>
        </p:nvSpPr>
        <p:spPr>
          <a:xfrm>
            <a:off x="3814051" y="1297359"/>
            <a:ext cx="60554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R+</a:t>
            </a:r>
            <a:endParaRPr/>
          </a:p>
        </p:txBody>
      </p:sp>
      <p:sp>
        <p:nvSpPr>
          <p:cNvPr id="575" name="Google Shape;575;p27"/>
          <p:cNvSpPr txBox="1"/>
          <p:nvPr/>
        </p:nvSpPr>
        <p:spPr>
          <a:xfrm>
            <a:off x="4338918" y="1297359"/>
            <a:ext cx="4522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R-</a:t>
            </a:r>
            <a:endParaRPr/>
          </a:p>
        </p:txBody>
      </p:sp>
      <p:sp>
        <p:nvSpPr>
          <p:cNvPr id="576" name="Google Shape;576;p27"/>
          <p:cNvSpPr txBox="1"/>
          <p:nvPr/>
        </p:nvSpPr>
        <p:spPr>
          <a:xfrm>
            <a:off x="5079368" y="1278927"/>
            <a:ext cx="60554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R+</a:t>
            </a:r>
            <a:endParaRPr/>
          </a:p>
        </p:txBody>
      </p:sp>
      <p:sp>
        <p:nvSpPr>
          <p:cNvPr id="577" name="Google Shape;577;p27"/>
          <p:cNvSpPr txBox="1"/>
          <p:nvPr/>
        </p:nvSpPr>
        <p:spPr>
          <a:xfrm>
            <a:off x="5555296" y="1278927"/>
            <a:ext cx="4522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R-</a:t>
            </a:r>
            <a:endParaRPr/>
          </a:p>
        </p:txBody>
      </p:sp>
      <p:sp>
        <p:nvSpPr>
          <p:cNvPr id="578" name="Google Shape;578;p27"/>
          <p:cNvSpPr txBox="1"/>
          <p:nvPr/>
        </p:nvSpPr>
        <p:spPr>
          <a:xfrm>
            <a:off x="6647759" y="1284864"/>
            <a:ext cx="60554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R+</a:t>
            </a:r>
            <a:endParaRPr/>
          </a:p>
        </p:txBody>
      </p:sp>
      <p:sp>
        <p:nvSpPr>
          <p:cNvPr id="579" name="Google Shape;579;p27"/>
          <p:cNvSpPr txBox="1"/>
          <p:nvPr/>
        </p:nvSpPr>
        <p:spPr>
          <a:xfrm>
            <a:off x="7171034" y="1269781"/>
            <a:ext cx="4522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R-</a:t>
            </a:r>
            <a:endParaRPr/>
          </a:p>
        </p:txBody>
      </p:sp>
      <p:sp>
        <p:nvSpPr>
          <p:cNvPr id="580" name="Google Shape;580;p27"/>
          <p:cNvSpPr txBox="1"/>
          <p:nvPr/>
        </p:nvSpPr>
        <p:spPr>
          <a:xfrm>
            <a:off x="8059271" y="2229923"/>
            <a:ext cx="115644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5,302 bp, </a:t>
            </a:r>
            <a:r>
              <a:rPr lang="en-US" sz="13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</a:t>
            </a:r>
            <a:endParaRPr dirty="0"/>
          </a:p>
        </p:txBody>
      </p:sp>
      <p:cxnSp>
        <p:nvCxnSpPr>
          <p:cNvPr id="581" name="Google Shape;581;p27"/>
          <p:cNvCxnSpPr>
            <a:stCxn id="580" idx="1"/>
          </p:cNvCxnSpPr>
          <p:nvPr/>
        </p:nvCxnSpPr>
        <p:spPr>
          <a:xfrm flipH="1">
            <a:off x="7503371" y="2483839"/>
            <a:ext cx="555900" cy="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82" name="Google Shape;582;p27"/>
          <p:cNvSpPr/>
          <p:nvPr/>
        </p:nvSpPr>
        <p:spPr>
          <a:xfrm>
            <a:off x="304805" y="4901957"/>
            <a:ext cx="2501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3ul of </a:t>
            </a:r>
            <a:r>
              <a:rPr lang="en-US" sz="13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Sybrsafe</a:t>
            </a: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30 ml of (melted) 0.8% agarose gel in 1X Sodium Borate Buffer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/>
              <a:t>Student Guide: Starts on page 51</a:t>
            </a:r>
            <a:endParaRPr/>
          </a:p>
          <a:p>
            <a:pPr marL="309027" lvl="1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Char char="•"/>
            </a:pPr>
            <a:r>
              <a:rPr lang="en-US" sz="3200"/>
              <a:t>Teacher Guide: pg 87</a:t>
            </a:r>
            <a:endParaRPr/>
          </a:p>
        </p:txBody>
      </p:sp>
      <p:sp>
        <p:nvSpPr>
          <p:cNvPr id="362" name="Google Shape;362;p3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2019 GUIDES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Tab C -  abridged sequence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Starts on page C-23 (Teacher guide does as well!)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Student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Introduction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Reading - Verification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Laboratory 4a: Verification of the recombinant plasmid using gel electrophoresis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Questions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Glossary</a:t>
            </a:r>
            <a:endParaRPr/>
          </a:p>
        </p:txBody>
      </p:sp>
      <p:sp>
        <p:nvSpPr>
          <p:cNvPr id="368" name="Google Shape;368;p4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2015 STUDENT GUIDES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Previous knowledge the same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Learning goals:</a:t>
            </a:r>
            <a:endParaRPr dirty="0"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 dirty="0"/>
              <a:t>Describe why it is important to verify products created in the genetic engineering process</a:t>
            </a:r>
            <a:endParaRPr dirty="0"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 dirty="0"/>
              <a:t>Predict the relative speed of DNA restriction fragments and plasmids through gel electrophoresis</a:t>
            </a:r>
            <a:endParaRPr dirty="0"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 dirty="0"/>
              <a:t>Separate and identify DNA restriction fragments and plasmids using gel electrophoresis </a:t>
            </a:r>
            <a:endParaRPr dirty="0"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CHAPTER 4A GOALS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Session 1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Review Intro and Goals – 5 minutes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answer the What do you already know questions – 10 minutes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read Verification and answer the CONSIDER questions – 15 minutes 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Lead a discussion on student answers – 5 minutes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prep for Laboratory 4A – 10 minutes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Session 2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complete laboratory 4A – 45 minutes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Session 3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discuss Chapter 4A questions and lead a discussion on answers – 45 minutes</a:t>
            </a:r>
            <a:endParaRPr/>
          </a:p>
        </p:txBody>
      </p:sp>
      <p:sp>
        <p:nvSpPr>
          <p:cNvPr id="380" name="Google Shape;380;p6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PROPOSED SEQUENCE OF ACTIVITIES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Why do scientists have to verify what they have done in lab?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Char char="–"/>
            </a:pPr>
            <a:r>
              <a:rPr lang="en-US" sz="2200"/>
              <a:t>Many sources of potential error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Char char="–"/>
            </a:pPr>
            <a:r>
              <a:rPr lang="en-US" sz="2200"/>
              <a:t>Ligation of DNA sometimes results in different combinations 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Char char="–"/>
            </a:pPr>
            <a:r>
              <a:rPr lang="en-US" sz="2200"/>
              <a:t>Confirmation that you made the recombinant plasmid that is needed</a:t>
            </a:r>
            <a:endParaRPr/>
          </a:p>
          <a:p>
            <a:pPr marL="918610" lvl="2" indent="-30902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Restriction digest &amp; ligation procedure was successful 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Biotech companies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QC</a:t>
            </a:r>
            <a:endParaRPr/>
          </a:p>
        </p:txBody>
      </p:sp>
      <p:sp>
        <p:nvSpPr>
          <p:cNvPr id="386" name="Google Shape;386;p7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VERIFICATION </a:t>
            </a:r>
            <a:endParaRPr/>
          </a:p>
        </p:txBody>
      </p:sp>
      <p:pic>
        <p:nvPicPr>
          <p:cNvPr id="387" name="Google Shape;3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5111" y="-9705"/>
            <a:ext cx="3412089" cy="608877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"/>
          <p:cNvSpPr txBox="1">
            <a:spLocks noGrp="1"/>
          </p:cNvSpPr>
          <p:nvPr>
            <p:ph type="body" idx="1"/>
          </p:nvPr>
        </p:nvSpPr>
        <p:spPr>
          <a:xfrm>
            <a:off x="7352909" y="1341122"/>
            <a:ext cx="4851283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93" name="Google Shape;393;p8"/>
          <p:cNvSpPr txBox="1">
            <a:spLocks noGrp="1"/>
          </p:cNvSpPr>
          <p:nvPr>
            <p:ph type="body" idx="2"/>
          </p:nvPr>
        </p:nvSpPr>
        <p:spPr>
          <a:xfrm>
            <a:off x="484720" y="1706880"/>
            <a:ext cx="6868188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Used in DNA verification and purification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Separation technique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According to molecular size – number of base pairs</a:t>
            </a:r>
            <a:endParaRPr/>
          </a:p>
          <a:p>
            <a:pPr marL="918610" lvl="2" indent="-30902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Smaller will move faster!!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DNA negatively charged</a:t>
            </a:r>
            <a:endParaRPr/>
          </a:p>
          <a:p>
            <a:pPr marL="918610" lvl="2" indent="-30902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Due to phosphate groups</a:t>
            </a:r>
            <a:endParaRPr/>
          </a:p>
          <a:p>
            <a:pPr marL="918610" lvl="2" indent="-30902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Will move away from negative (black) electrode</a:t>
            </a:r>
            <a:endParaRPr/>
          </a:p>
          <a:p>
            <a:pPr marL="918610" lvl="2" indent="-30902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Will move towards the </a:t>
            </a:r>
            <a:r>
              <a:rPr lang="en-US" sz="2000">
                <a:solidFill>
                  <a:srgbClr val="FF0000"/>
                </a:solidFill>
              </a:rPr>
              <a:t>positive (red) electrode</a:t>
            </a:r>
            <a:endParaRPr/>
          </a:p>
        </p:txBody>
      </p:sp>
      <p:sp>
        <p:nvSpPr>
          <p:cNvPr id="394" name="Google Shape;394;p8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GEL ELECTROPHORESIS </a:t>
            </a:r>
            <a:endParaRPr/>
          </a:p>
        </p:txBody>
      </p:sp>
      <p:pic>
        <p:nvPicPr>
          <p:cNvPr id="395" name="Google Shape;3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2908" y="2345781"/>
            <a:ext cx="4839092" cy="287204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067"/>
              <a:buFont typeface="Calibri"/>
              <a:buNone/>
            </a:pPr>
            <a:r>
              <a:rPr lang="en-US"/>
              <a:t>WHAT IS THE ORDER OF FRAGMENTS FROM SMALLEST TO LARGEST?</a:t>
            </a:r>
            <a:endParaRPr/>
          </a:p>
        </p:txBody>
      </p:sp>
      <p:pic>
        <p:nvPicPr>
          <p:cNvPr id="401" name="Google Shape;40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83844" y="1706563"/>
            <a:ext cx="4224312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9"/>
          <p:cNvSpPr/>
          <p:nvPr/>
        </p:nvSpPr>
        <p:spPr>
          <a:xfrm>
            <a:off x="2234154" y="1855694"/>
            <a:ext cx="546754" cy="40037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BE_PowerPoint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774</Words>
  <Application>Microsoft Office PowerPoint</Application>
  <PresentationFormat>Widescreen</PresentationFormat>
  <Paragraphs>141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Amgen_Theme</vt:lpstr>
      <vt:lpstr>Office Theme</vt:lpstr>
      <vt:lpstr>ABE_PowerPoint</vt:lpstr>
      <vt:lpstr>MAKING SURE YOU’VE GOT A RECOMBINANT PLASMID</vt:lpstr>
      <vt:lpstr>PowerPoint Presentation</vt:lpstr>
      <vt:lpstr>2019 GUIDES</vt:lpstr>
      <vt:lpstr>2015 STUDENT GUIDES</vt:lpstr>
      <vt:lpstr>CHAPTER 4A GOALS</vt:lpstr>
      <vt:lpstr>PROPOSED SEQUENCE OF ACTIVITIES</vt:lpstr>
      <vt:lpstr>VERIFICATION </vt:lpstr>
      <vt:lpstr>GEL ELECTROPHORESIS </vt:lpstr>
      <vt:lpstr>WHAT IS THE ORDER OF FRAGMENTS FROM SMALLEST TO LARGEST?</vt:lpstr>
      <vt:lpstr>WHAT IS THE ORDER OF FRAGMENTS FROM SMALLEST TO LARGEST?</vt:lpstr>
      <vt:lpstr>PLASMID CONFORMATIONS</vt:lpstr>
      <vt:lpstr>PLASMID CONFORMATIONS - SUPERCOILED</vt:lpstr>
      <vt:lpstr>PLASMID CONFORMATIONS – NICKED CIRCLE</vt:lpstr>
      <vt:lpstr>PLASMID CONFORMATIONS - MULTIMER</vt:lpstr>
      <vt:lpstr>LABORATORY 4A VERIFICATION OF THE RECOMBINANT PLASMID USING GEL ELECTROPHORESIS</vt:lpstr>
      <vt:lpstr>PURPOSE</vt:lpstr>
      <vt:lpstr>PowerPoint Presentation</vt:lpstr>
      <vt:lpstr>TEACHER PREPARATION </vt:lpstr>
      <vt:lpstr>PowerPoint Presentation</vt:lpstr>
      <vt:lpstr>MATERIALS - STUDENTS</vt:lpstr>
      <vt:lpstr>METHODS- STUDENTS</vt:lpstr>
      <vt:lpstr>METHODS - STUDENTS</vt:lpstr>
      <vt:lpstr>LABORATORY 4A - FLOW CHART</vt:lpstr>
      <vt:lpstr>DNA LADDER DIAGRAM</vt:lpstr>
      <vt:lpstr>PowerPoint Presentation</vt:lpstr>
      <vt:lpstr>PowerPoint Presentation</vt:lpstr>
      <vt:lpstr>WHAT SHOULD THEY GET?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heather townsend</dc:creator>
  <cp:lastModifiedBy>Doreen Osgood</cp:lastModifiedBy>
  <cp:revision>1</cp:revision>
  <dcterms:created xsi:type="dcterms:W3CDTF">2016-11-16T21:49:05Z</dcterms:created>
  <dcterms:modified xsi:type="dcterms:W3CDTF">2025-06-10T12:18:12Z</dcterms:modified>
</cp:coreProperties>
</file>