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6"/>
  </p:notesMasterIdLst>
  <p:handoutMasterIdLst>
    <p:handoutMasterId r:id="rId27"/>
  </p:handoutMasterIdLst>
  <p:sldIdLst>
    <p:sldId id="286" r:id="rId3"/>
    <p:sldId id="310" r:id="rId4"/>
    <p:sldId id="308" r:id="rId5"/>
    <p:sldId id="306" r:id="rId6"/>
    <p:sldId id="299" r:id="rId7"/>
    <p:sldId id="300" r:id="rId8"/>
    <p:sldId id="307" r:id="rId9"/>
    <p:sldId id="288" r:id="rId10"/>
    <p:sldId id="289" r:id="rId11"/>
    <p:sldId id="302" r:id="rId12"/>
    <p:sldId id="291" r:id="rId13"/>
    <p:sldId id="292" r:id="rId14"/>
    <p:sldId id="290" r:id="rId15"/>
    <p:sldId id="265" r:id="rId16"/>
    <p:sldId id="294" r:id="rId17"/>
    <p:sldId id="295" r:id="rId18"/>
    <p:sldId id="263" r:id="rId19"/>
    <p:sldId id="301" r:id="rId20"/>
    <p:sldId id="296" r:id="rId21"/>
    <p:sldId id="303" r:id="rId22"/>
    <p:sldId id="304" r:id="rId23"/>
    <p:sldId id="305" r:id="rId24"/>
    <p:sldId id="298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59"/>
  </p:normalViewPr>
  <p:slideViewPr>
    <p:cSldViewPr snapToGrid="0">
      <p:cViewPr varScale="1">
        <p:scale>
          <a:sx n="138" d="100"/>
          <a:sy n="138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Osgood" userId="e1951cd2-64a1-49b0-84cb-d345a64e788e" providerId="ADAL" clId="{E4D9382A-6DA3-42BC-B3B1-7314DD6EDE94}"/>
    <pc:docChg chg="modSld">
      <pc:chgData name="Doreen Osgood" userId="e1951cd2-64a1-49b0-84cb-d345a64e788e" providerId="ADAL" clId="{E4D9382A-6DA3-42BC-B3B1-7314DD6EDE94}" dt="2026-06-08T16:33:22.057" v="0" actId="6549"/>
      <pc:docMkLst>
        <pc:docMk/>
      </pc:docMkLst>
      <pc:sldChg chg="modSp mod">
        <pc:chgData name="Doreen Osgood" userId="e1951cd2-64a1-49b0-84cb-d345a64e788e" providerId="ADAL" clId="{E4D9382A-6DA3-42BC-B3B1-7314DD6EDE94}" dt="2026-06-08T16:33:22.057" v="0" actId="6549"/>
        <pc:sldMkLst>
          <pc:docMk/>
          <pc:sldMk cId="3862875296" sldId="299"/>
        </pc:sldMkLst>
        <pc:spChg chg="mod">
          <ac:chgData name="Doreen Osgood" userId="e1951cd2-64a1-49b0-84cb-d345a64e788e" providerId="ADAL" clId="{E4D9382A-6DA3-42BC-B3B1-7314DD6EDE94}" dt="2026-06-08T16:33:22.057" v="0" actId="6549"/>
          <ac:spMkLst>
            <pc:docMk/>
            <pc:sldMk cId="3862875296" sldId="299"/>
            <ac:spMk id="3" creationId="{31E26C5A-BD50-4064-99DE-2721454514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C4AED-8ABE-DA4C-99EA-9A7E02C283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F7DF-EB3A-4D45-B7F8-BD6E1D5EE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8CDD-8A3F-6749-9176-43B123F84C5B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901BB-F62B-A743-A2BC-FAB166972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FA50B-6E05-564B-AACB-378B82252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F21D-DD5C-FF49-82D3-D9082A2C0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49" y="317809"/>
            <a:ext cx="6433015" cy="361857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9ABC732A-A5AA-4B42-BB2D-0A6F19F29E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cluster, Foundational Concepts and Techniques in Biotechnology, then click “Tours”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0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are arranged in different ways: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clips, readings, interactives, simulations, images,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 “favorites” function to keep track of ones you like.</a:t>
            </a:r>
          </a:p>
          <a:p>
            <a:r>
              <a:rPr lang="en-US" dirty="0"/>
              <a:t>No account/sign in necessary to access the library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8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preexisting pathways as is, clone and modify them, or make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7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of pathways and/or lessons that would be covered in a class; allows you to track learners’ progress, add assessments,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C9A2E-3F4F-E547-BA28-804FF3B7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56" y="4576165"/>
            <a:ext cx="1939199" cy="478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75B09-C382-BB43-8F77-E16C81BEB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17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717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8694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9" y="1146176"/>
            <a:ext cx="8234362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4911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007707"/>
            <a:ext cx="2556164" cy="3551594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699359" y="1554480"/>
            <a:ext cx="6081104" cy="292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99360" y="1146176"/>
            <a:ext cx="6001729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2377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7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2833069"/>
            <a:ext cx="2265218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1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2" y="2833069"/>
            <a:ext cx="2265218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0513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8064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4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7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7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4470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9856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3240" y="1005841"/>
            <a:ext cx="3017520" cy="3553460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6539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00" y="1007416"/>
            <a:ext cx="3096491" cy="28631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48299" y="3870543"/>
            <a:ext cx="3096096" cy="68875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63539" y="1280161"/>
            <a:ext cx="5640921" cy="3172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9907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309" y="1007416"/>
            <a:ext cx="3096491" cy="28660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310" y="3873500"/>
            <a:ext cx="3096096" cy="685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225452" y="1280161"/>
            <a:ext cx="5555011" cy="3222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0492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1" y="4608166"/>
            <a:ext cx="18510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25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423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820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41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277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741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1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086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077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92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381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4534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3538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48059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24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6"/>
            <a:ext cx="8416924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281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8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8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47374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74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4" y="1007705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8514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2" y="1008064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3549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4155948" y="4690608"/>
            <a:ext cx="832104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31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31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AAE5D-22F2-9C4C-A41C-37901653890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17" y="4583289"/>
            <a:ext cx="1992049" cy="4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hdr="0"/>
  <p:txStyles>
    <p:titleStyle>
      <a:lvl1pPr algn="l" defTabSz="285700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70" indent="-231770" algn="l" defTabSz="2857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5419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58" indent="-231770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541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36" indent="-16985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51" indent="0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26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7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22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70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4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1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8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399" y="10199"/>
            <a:ext cx="9123680" cy="1071880"/>
          </a:xfrm>
          <a:custGeom>
            <a:avLst/>
            <a:gdLst/>
            <a:ahLst/>
            <a:cxnLst/>
            <a:rect l="l" t="t" r="r" b="b"/>
            <a:pathLst>
              <a:path w="9123680" h="1071880">
                <a:moveTo>
                  <a:pt x="9123599" y="1071597"/>
                </a:moveTo>
                <a:lnTo>
                  <a:pt x="0" y="1071597"/>
                </a:lnTo>
                <a:lnTo>
                  <a:pt x="0" y="0"/>
                </a:lnTo>
                <a:lnTo>
                  <a:pt x="9123599" y="0"/>
                </a:lnTo>
                <a:lnTo>
                  <a:pt x="9123599" y="1071597"/>
                </a:lnTo>
                <a:close/>
              </a:path>
            </a:pathLst>
          </a:custGeom>
          <a:solidFill>
            <a:srgbClr val="06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399" y="10199"/>
            <a:ext cx="9123680" cy="1071880"/>
          </a:xfrm>
          <a:custGeom>
            <a:avLst/>
            <a:gdLst/>
            <a:ahLst/>
            <a:cxnLst/>
            <a:rect l="l" t="t" r="r" b="b"/>
            <a:pathLst>
              <a:path w="9123680" h="1071880">
                <a:moveTo>
                  <a:pt x="9123599" y="1071597"/>
                </a:moveTo>
                <a:lnTo>
                  <a:pt x="0" y="1071597"/>
                </a:lnTo>
                <a:lnTo>
                  <a:pt x="0" y="0"/>
                </a:lnTo>
                <a:lnTo>
                  <a:pt x="9123599" y="0"/>
                </a:lnTo>
              </a:path>
            </a:pathLst>
          </a:custGeom>
          <a:ln w="9524">
            <a:solidFill>
              <a:srgbClr val="002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4862" y="0"/>
            <a:ext cx="2849120" cy="146624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745490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81" y="398099"/>
                </a:moveTo>
                <a:lnTo>
                  <a:pt x="0" y="3980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398099"/>
                </a:lnTo>
                <a:close/>
              </a:path>
            </a:pathLst>
          </a:custGeom>
          <a:solidFill>
            <a:srgbClr val="06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745490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0" y="0"/>
                </a:moveTo>
                <a:lnTo>
                  <a:pt x="9143981" y="0"/>
                </a:lnTo>
                <a:lnTo>
                  <a:pt x="9143981" y="398099"/>
                </a:lnTo>
                <a:lnTo>
                  <a:pt x="0" y="398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2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0550" y="4607565"/>
            <a:ext cx="1463221" cy="5359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5210" y="4797843"/>
            <a:ext cx="795573" cy="27372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190358" y="4794190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4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99" y="228613"/>
            <a:ext cx="651319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99" y="1370678"/>
            <a:ext cx="8552538" cy="310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41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4274" y="4813624"/>
            <a:ext cx="278574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pc="-55" dirty="0"/>
              <a:t>WEBINAR:</a:t>
            </a:r>
            <a:r>
              <a:rPr spc="10" dirty="0"/>
              <a:t> </a:t>
            </a:r>
            <a:r>
              <a:rPr spc="-40" dirty="0"/>
              <a:t>LabXchange</a:t>
            </a:r>
            <a:r>
              <a:rPr spc="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35" dirty="0"/>
              <a:t>Your</a:t>
            </a:r>
            <a:r>
              <a:rPr spc="15" dirty="0"/>
              <a:t> </a:t>
            </a:r>
            <a:r>
              <a:rPr dirty="0"/>
              <a:t>Ally</a:t>
            </a:r>
            <a:r>
              <a:rPr spc="15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20" dirty="0"/>
              <a:t>Science</a:t>
            </a:r>
            <a:r>
              <a:rPr spc="15" dirty="0"/>
              <a:t> </a:t>
            </a:r>
            <a:r>
              <a:rPr spc="-1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62ff5161:video:1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dashboard/educator/cont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dashboard/educator/class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f6bdc5f0:video:1" TargetMode="Externa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/items/lb:LabXchange:ede83a61:video:1" TargetMode="External"/><Relationship Id="rId2" Type="http://schemas.openxmlformats.org/officeDocument/2006/relationships/hyperlink" Target="https://www.labxchange.org/library/items/lb:LabXchange:840b4ec9:video:1" TargetMode="Externa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be.labxchange.org/" TargetMode="Externa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genbiotechexperience.com/labxchange-assets-foundations-biotech-labs" TargetMode="Externa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9d767909-26ba-4430-9f60-3830284bc31f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0c014f7f-089c-4f50-b304-48a4b6a39469/items/lx-pb:0c014f7f-089c-4f50-b304-48a4b6a39469:lx_image:998e8696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0c014f7f-089c-4f50-b304-48a4b6a39469/items/lx-pb:0c014f7f-089c-4f50-b304-48a4b6a39469:video:901a90f5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1" y="4114156"/>
            <a:ext cx="7449344" cy="3462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LabXchange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1B28E-E5E6-6B01-E74F-16F9CC792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240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B15D5-6CFA-4EA8-96B3-724178BC388C}"/>
              </a:ext>
            </a:extLst>
          </p:cNvPr>
          <p:cNvSpPr txBox="1"/>
          <p:nvPr/>
        </p:nvSpPr>
        <p:spPr>
          <a:xfrm>
            <a:off x="2286000" y="766448"/>
            <a:ext cx="4572000" cy="361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Using the </a:t>
            </a:r>
            <a:r>
              <a:rPr lang="en-US" sz="28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28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 Library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200000"/>
              </a:lnSpc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 The video demonstrates to ABE teachers how to use the </a:t>
            </a:r>
            <a:r>
              <a:rPr lang="en-US" sz="14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LabXchange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 library. It shows them how to: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search through available resources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filter them by type, language, subject area, and more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https://www.labxchange.org/library/items/lb:LabXchange:62ff5161:video:1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18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D9CE0-35DB-BF48-B671-CAFF18BB1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Pathways can be found in the library and under the “explore” function.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3D0114-E1FE-5545-ABE6-7B05160D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CD00E-0B50-0241-A0E0-BC0C2A4E1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185200"/>
            <a:ext cx="4635818" cy="31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1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B21C3-E119-2543-9EDB-3CEC8D0FA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Pathways</a:t>
            </a:r>
            <a:r>
              <a:rPr lang="en-US" dirty="0"/>
              <a:t> are content pieces grouped sequentially about a particular topic.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07D9E6-0788-3B4E-9EA1-FCFDD4FAFAB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1" y="1113270"/>
            <a:ext cx="4602606" cy="33299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961E4-4E4C-D640-BD7A-68286EBB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178748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Clusters</a:t>
            </a:r>
            <a:r>
              <a:rPr lang="en-US" dirty="0"/>
              <a:t> are groups of pathways by topic (also in library or explore)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BF9F0-88CD-114B-9C9E-ABD40A28EC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</p:spTree>
    <p:extLst>
      <p:ext uri="{BB962C8B-B14F-4D97-AF65-F5344CB8AC3E}">
        <p14:creationId xmlns:p14="http://schemas.microsoft.com/office/powerpoint/2010/main" val="7490515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048" y="1431569"/>
            <a:ext cx="2766695" cy="2816225"/>
          </a:xfrm>
          <a:custGeom>
            <a:avLst/>
            <a:gdLst/>
            <a:ahLst/>
            <a:cxnLst/>
            <a:rect l="l" t="t" r="r" b="b"/>
            <a:pathLst>
              <a:path w="2766695" h="2816225">
                <a:moveTo>
                  <a:pt x="2766288" y="2816088"/>
                </a:moveTo>
                <a:lnTo>
                  <a:pt x="0" y="2816088"/>
                </a:lnTo>
                <a:lnTo>
                  <a:pt x="0" y="0"/>
                </a:lnTo>
                <a:lnTo>
                  <a:pt x="2766288" y="0"/>
                </a:lnTo>
                <a:lnTo>
                  <a:pt x="2766288" y="2816088"/>
                </a:lnTo>
                <a:close/>
              </a:path>
            </a:pathLst>
          </a:custGeom>
          <a:solidFill>
            <a:srgbClr val="003D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Your</a:t>
            </a:r>
            <a:r>
              <a:rPr spc="-130" dirty="0"/>
              <a:t> </a:t>
            </a:r>
            <a:r>
              <a:rPr spc="-75" dirty="0"/>
              <a:t>Personal</a:t>
            </a:r>
            <a:r>
              <a:rPr spc="-125" dirty="0"/>
              <a:t> </a:t>
            </a:r>
            <a:r>
              <a:rPr spc="-90" dirty="0"/>
              <a:t>Dashboard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048" y="1431569"/>
            <a:ext cx="2766695" cy="2816225"/>
          </a:xfrm>
          <a:prstGeom prst="rect">
            <a:avLst/>
          </a:prstGeom>
          <a:ln w="9524">
            <a:solidFill>
              <a:srgbClr val="A7A7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20675" marR="313690" lvl="0" indent="5969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</a:t>
            </a:r>
            <a:r>
              <a:rPr kumimoji="0" sz="1900" b="1" i="0" u="none" strike="noStrike" kern="0" cap="none" spc="-8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Dashboard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Find,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organize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favorite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819" y="1755592"/>
            <a:ext cx="1084745" cy="108474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513780" y="1294972"/>
            <a:ext cx="5329555" cy="3244850"/>
            <a:chOff x="3513780" y="1294972"/>
            <a:chExt cx="5329555" cy="32448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3780" y="1294972"/>
              <a:ext cx="5329014" cy="3244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0923" y="1333069"/>
              <a:ext cx="5214703" cy="313053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>
                <a:hlinkClick r:id="rId3"/>
              </a:rPr>
              <a:t>Educator Dashboard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Create/add your own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2D2BB-D345-B54F-88CC-AEF636260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1324757"/>
            <a:ext cx="5212949" cy="29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63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Also from the </a:t>
            </a:r>
            <a:r>
              <a:rPr lang="en-US" dirty="0">
                <a:hlinkClick r:id="rId3"/>
              </a:rPr>
              <a:t>Educator Dashboard</a:t>
            </a:r>
            <a:r>
              <a:rPr lang="en-US" dirty="0"/>
              <a:t>, click the “Classes” tab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9673A-888F-9441-B3B4-973158FE4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1148535"/>
            <a:ext cx="4853132" cy="3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19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class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Register (class 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Discussion 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603E3-C1A4-314B-AE85-0D0DF415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" y="1101436"/>
            <a:ext cx="4606483" cy="3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3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44E7C-55AA-4AF7-B232-E51E34D2546E}"/>
              </a:ext>
            </a:extLst>
          </p:cNvPr>
          <p:cNvSpPr txBox="1"/>
          <p:nvPr/>
        </p:nvSpPr>
        <p:spPr>
          <a:xfrm>
            <a:off x="2010335" y="896904"/>
            <a:ext cx="4572000" cy="239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Creating a Class on </a:t>
            </a:r>
            <a:r>
              <a:rPr lang="en-US" sz="32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ABE teachers can create a </a:t>
            </a:r>
            <a:r>
              <a:rPr lang="en-US" sz="18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18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class for their students.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https://www.labxchange.org/library/items/lb:LabXchange:f6bdc5f0:video:1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14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Cluster</a:t>
            </a:r>
            <a:r>
              <a:rPr lang="en-US" dirty="0"/>
              <a:t>: Foundational Concepts and Techniques in Biotechnology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Related Content on </a:t>
            </a:r>
            <a:r>
              <a:rPr lang="en-US" dirty="0" err="1"/>
              <a:t>LabXchange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BF9F0-88CD-114B-9C9E-ABD40A28EC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</p:spTree>
    <p:extLst>
      <p:ext uri="{BB962C8B-B14F-4D97-AF65-F5344CB8AC3E}">
        <p14:creationId xmlns:p14="http://schemas.microsoft.com/office/powerpoint/2010/main" val="3300666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spc="-105" dirty="0"/>
              <a:t>LabXchange?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5831" rIns="0" bIns="0" rtlCol="0">
            <a:spAutoFit/>
          </a:bodyPr>
          <a:lstStyle/>
          <a:p>
            <a:pPr marL="3432810" marR="158115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3D6B"/>
                </a:solidFill>
                <a:latin typeface="Calibri"/>
                <a:cs typeface="Calibri"/>
              </a:rPr>
              <a:t>LabXchange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is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a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global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science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3D6B"/>
                </a:solidFill>
                <a:latin typeface="Calibri"/>
                <a:cs typeface="Calibri"/>
              </a:rPr>
              <a:t>classroom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open</a:t>
            </a:r>
            <a:r>
              <a:rPr sz="2300" b="1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to</a:t>
            </a:r>
            <a:r>
              <a:rPr sz="2300" b="1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every</a:t>
            </a:r>
            <a:r>
              <a:rPr sz="2300" b="1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3D6B"/>
                </a:solidFill>
                <a:latin typeface="Calibri"/>
                <a:cs typeface="Calibri"/>
              </a:rPr>
              <a:t>curious</a:t>
            </a:r>
            <a:r>
              <a:rPr sz="2300" b="1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3D6B"/>
                </a:solidFill>
                <a:latin typeface="Calibri"/>
                <a:cs typeface="Calibri"/>
              </a:rPr>
              <a:t>mind.</a:t>
            </a:r>
            <a:endParaRPr sz="2300">
              <a:latin typeface="Calibri"/>
              <a:cs typeface="Calibri"/>
            </a:endParaRPr>
          </a:p>
          <a:p>
            <a:pPr marL="3432810" marR="5080">
              <a:lnSpc>
                <a:spcPct val="100000"/>
              </a:lnSpc>
              <a:spcBef>
                <a:spcPts val="615"/>
              </a:spcBef>
            </a:pP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Created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at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Harvard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University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with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support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from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003D6B"/>
                </a:solidFill>
                <a:latin typeface="Calibri"/>
                <a:cs typeface="Calibri"/>
              </a:rPr>
              <a:t>the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Amgen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Foundation,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this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powerful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digital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tool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makes </a:t>
            </a:r>
            <a:r>
              <a:rPr sz="1900" spc="-20" dirty="0">
                <a:solidFill>
                  <a:srgbClr val="003D6B"/>
                </a:solidFill>
                <a:latin typeface="Calibri"/>
                <a:cs typeface="Calibri"/>
              </a:rPr>
              <a:t>high-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quality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science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education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accessible</a:t>
            </a:r>
            <a:r>
              <a:rPr sz="1900" spc="-4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and</a:t>
            </a:r>
            <a:r>
              <a:rPr sz="1900" spc="-5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gives learners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and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educators,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everywhere,</a:t>
            </a:r>
            <a:r>
              <a:rPr sz="1900" spc="-6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the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courage</a:t>
            </a:r>
            <a:r>
              <a:rPr sz="1900" spc="-5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003D6B"/>
                </a:solidFill>
                <a:latin typeface="Calibri"/>
                <a:cs typeface="Calibri"/>
              </a:rPr>
              <a:t>to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chart</a:t>
            </a:r>
            <a:r>
              <a:rPr sz="1900" spc="-4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a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meaningful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path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in</a:t>
            </a:r>
            <a:r>
              <a:rPr sz="1900" spc="-35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3D6B"/>
                </a:solidFill>
                <a:latin typeface="Calibri"/>
                <a:cs typeface="Calibri"/>
              </a:rPr>
              <a:t>science—</a:t>
            </a:r>
            <a:r>
              <a:rPr sz="1900" dirty="0">
                <a:solidFill>
                  <a:srgbClr val="003D6B"/>
                </a:solidFill>
                <a:latin typeface="Calibri"/>
                <a:cs typeface="Calibri"/>
              </a:rPr>
              <a:t>for</a:t>
            </a:r>
            <a:r>
              <a:rPr sz="1900" spc="-20" dirty="0">
                <a:solidFill>
                  <a:srgbClr val="003D6B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3D6B"/>
                </a:solidFill>
                <a:latin typeface="Calibri"/>
                <a:cs typeface="Calibri"/>
              </a:rPr>
              <a:t>FREE!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99" y="1267894"/>
            <a:ext cx="3310160" cy="32679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6204" y="4097083"/>
            <a:ext cx="3176138" cy="3256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4EB91-042E-45DB-BC84-9DA21A410F02}"/>
              </a:ext>
            </a:extLst>
          </p:cNvPr>
          <p:cNvSpPr txBox="1"/>
          <p:nvPr/>
        </p:nvSpPr>
        <p:spPr>
          <a:xfrm>
            <a:off x="1055594" y="181631"/>
            <a:ext cx="5997388" cy="455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800" dirty="0">
                <a:solidFill>
                  <a:srgbClr val="2D363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and Adding Content to </a:t>
            </a:r>
            <a:r>
              <a:rPr lang="en-US" sz="2800" b="1" kern="1800" dirty="0" err="1">
                <a:solidFill>
                  <a:srgbClr val="2D363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LabXchange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and adding content to </a:t>
            </a:r>
            <a:r>
              <a:rPr lang="en-US" sz="14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It also shows teachers how to create the various types of assets as well as how to "clone" a pathway and adapt it for their learners’ needs.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https://www.labxchange.org/library/items/lb:LabXchange:840b4ec9:video:1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ABE-focused cluster (named </a:t>
            </a:r>
            <a:r>
              <a:rPr lang="en-US" sz="1400" i="1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Foundational Concepts and Techniques in Biotechnology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contains some of the most valuable resources, since it allows for the greatest ease in browsing carefully curated assets and pathways.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https://www.labxchange.org/library/items/lb:LabXchange:ede83a61:video:1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82483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A1066-125E-1F46-B828-6E1155F28DB0}"/>
              </a:ext>
            </a:extLst>
          </p:cNvPr>
          <p:cNvSpPr txBox="1"/>
          <p:nvPr/>
        </p:nvSpPr>
        <p:spPr>
          <a:xfrm>
            <a:off x="2396836" y="14951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ABE LANDING PAGE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6060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6EFB91-E667-DEDD-97AF-DE942DD75636}"/>
              </a:ext>
            </a:extLst>
          </p:cNvPr>
          <p:cNvSpPr txBox="1"/>
          <p:nvPr/>
        </p:nvSpPr>
        <p:spPr>
          <a:xfrm>
            <a:off x="2223655" y="2174095"/>
            <a:ext cx="509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hlinkClick r:id="rId2"/>
              </a:rPr>
              <a:t>LabXchange</a:t>
            </a:r>
            <a:r>
              <a:rPr lang="en-US" sz="2000" dirty="0">
                <a:hlinkClick r:id="rId2"/>
              </a:rPr>
              <a:t> Assets for Foundations of Biotech Labs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91699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D2624-8394-46BC-B121-120EDCC1AE57}"/>
              </a:ext>
            </a:extLst>
          </p:cNvPr>
          <p:cNvSpPr txBox="1"/>
          <p:nvPr/>
        </p:nvSpPr>
        <p:spPr>
          <a:xfrm>
            <a:off x="1432112" y="1383264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2"/>
              </a:rPr>
              <a:t>Colony PCR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https://www.labxchange.org/library/pathway/lx-pathway:9d767909-26ba-4430-9f60-3830284bc31f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12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How</a:t>
            </a:r>
            <a:r>
              <a:rPr spc="-114" dirty="0"/>
              <a:t> </a:t>
            </a:r>
            <a:r>
              <a:rPr spc="-135" dirty="0"/>
              <a:t>LabXchange</a:t>
            </a:r>
            <a:r>
              <a:rPr spc="-75" dirty="0"/>
              <a:t> </a:t>
            </a:r>
            <a:r>
              <a:rPr spc="-204" dirty="0"/>
              <a:t>Can</a:t>
            </a:r>
            <a:r>
              <a:rPr spc="-35" dirty="0"/>
              <a:t> </a:t>
            </a:r>
            <a:r>
              <a:rPr spc="-10" dirty="0"/>
              <a:t>Help!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2921" y="1660027"/>
            <a:ext cx="2945130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20,000+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</a:t>
            </a:r>
            <a:r>
              <a:rPr kumimoji="0" sz="1800" b="1" i="0" u="none" strike="noStrike" kern="0" cap="none" spc="-6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  <a:r>
              <a:rPr kumimoji="0" sz="1700" b="0" i="0" u="none" strike="noStrike" kern="0" cap="none" spc="-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credible collaborators.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Simulations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Interactives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Learners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experiment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free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experience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real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48" y="3046937"/>
            <a:ext cx="959720" cy="959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448" y="1596143"/>
            <a:ext cx="959720" cy="9597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30088" y="1638452"/>
            <a:ext cx="2985135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</a:t>
            </a:r>
            <a:r>
              <a:rPr kumimoji="0" sz="1800" b="1" i="0" u="none" strike="noStrike" kern="0" cap="none" spc="-9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Dashboard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9433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Find,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organize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</a:t>
            </a:r>
            <a:r>
              <a:rPr kumimoji="0" sz="1700" b="0" i="0" u="none" strike="noStrike" kern="0" cap="none" spc="-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 favorite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content.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Customization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Creation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Customize</a:t>
            </a:r>
            <a:r>
              <a:rPr kumimoji="0" sz="17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7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</a:t>
            </a:r>
            <a:r>
              <a:rPr kumimoji="0" sz="1700" b="0" i="0" u="none" strike="noStrike" kern="0" cap="none" spc="-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</a:t>
            </a:r>
            <a:r>
              <a:rPr kumimoji="0" sz="17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personalize</a:t>
            </a:r>
            <a:r>
              <a:rPr kumimoji="0" sz="1700" b="0" i="0" u="none" strike="noStrike" kern="0" cap="none" spc="-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learning</a:t>
            </a:r>
            <a:r>
              <a:rPr kumimoji="0" sz="1700" b="0" i="0" u="none" strike="noStrike" kern="0" cap="none" spc="-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306" y="1639955"/>
            <a:ext cx="872096" cy="8720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306" y="3046937"/>
            <a:ext cx="872096" cy="8720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AC29A-C4BA-1303-8BC0-31310E7D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82" y="0"/>
            <a:ext cx="3118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E26C5A-BD50-4064-99DE-27214545149C}"/>
              </a:ext>
            </a:extLst>
          </p:cNvPr>
          <p:cNvSpPr txBox="1"/>
          <p:nvPr/>
        </p:nvSpPr>
        <p:spPr>
          <a:xfrm>
            <a:off x="1600200" y="197639"/>
            <a:ext cx="5257800" cy="259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Creating a </a:t>
            </a:r>
            <a:r>
              <a:rPr lang="en-US" sz="32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 Account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https://www.labxchange.org/library/pathway/lx-pathway:0c014f7f-089c-4f50-b304-48a4b6a39469/items/lx-pb:0c014f7f-089c-4f50-b304-48a4b6a39469:lx_image:998e8696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28752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C59BC-134B-4EEF-8871-88C8626C17B7}"/>
              </a:ext>
            </a:extLst>
          </p:cNvPr>
          <p:cNvSpPr txBox="1"/>
          <p:nvPr/>
        </p:nvSpPr>
        <p:spPr>
          <a:xfrm>
            <a:off x="1754841" y="1029451"/>
            <a:ext cx="4572000" cy="23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 ABE Profile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video shows ABE teachers how to: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add ABE to their </a:t>
            </a:r>
            <a:r>
              <a:rPr lang="en-US" sz="1600" dirty="0" err="1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LabXchange</a:t>
            </a: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 profiles,</a:t>
            </a:r>
            <a:endParaRPr lang="en-US" sz="1400" dirty="0">
              <a:solidFill>
                <a:srgbClr val="3135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search for other ABE members on the platform.</a:t>
            </a:r>
            <a:endParaRPr lang="en-US" sz="1400" dirty="0">
              <a:solidFill>
                <a:srgbClr val="3135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https://www.labxchange.org/library/pathway/lx-pathway:0c014f7f-089c-4f50-b304-48a4b6a39469/items/lx-pb:0c014f7f-089c-4f50-b304-48a4b6a39469:video:901a90f5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570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1261772"/>
            <a:ext cx="9153525" cy="3886835"/>
            <a:chOff x="-4762" y="1261772"/>
            <a:chExt cx="9153525" cy="3886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6743" y="1261772"/>
              <a:ext cx="5403090" cy="33283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3885" y="1299869"/>
              <a:ext cx="5288779" cy="32140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Our</a:t>
            </a:r>
            <a:r>
              <a:rPr spc="-215" dirty="0"/>
              <a:t> </a:t>
            </a:r>
            <a:r>
              <a:rPr spc="-10" dirty="0"/>
              <a:t>Library</a:t>
            </a:r>
          </a:p>
        </p:txBody>
      </p:sp>
      <p:sp>
        <p:nvSpPr>
          <p:cNvPr id="6" name="object 6"/>
          <p:cNvSpPr/>
          <p:nvPr/>
        </p:nvSpPr>
        <p:spPr>
          <a:xfrm>
            <a:off x="415048" y="1431569"/>
            <a:ext cx="2766695" cy="2816225"/>
          </a:xfrm>
          <a:custGeom>
            <a:avLst/>
            <a:gdLst/>
            <a:ahLst/>
            <a:cxnLst/>
            <a:rect l="l" t="t" r="r" b="b"/>
            <a:pathLst>
              <a:path w="2766695" h="2816225">
                <a:moveTo>
                  <a:pt x="2766288" y="2816088"/>
                </a:moveTo>
                <a:lnTo>
                  <a:pt x="0" y="2816088"/>
                </a:lnTo>
                <a:lnTo>
                  <a:pt x="0" y="0"/>
                </a:lnTo>
                <a:lnTo>
                  <a:pt x="2766288" y="0"/>
                </a:lnTo>
                <a:lnTo>
                  <a:pt x="2766288" y="2816088"/>
                </a:lnTo>
                <a:close/>
              </a:path>
            </a:pathLst>
          </a:custGeom>
          <a:solidFill>
            <a:srgbClr val="003D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048" y="1431569"/>
            <a:ext cx="2766695" cy="2816225"/>
          </a:xfrm>
          <a:prstGeom prst="rect">
            <a:avLst/>
          </a:prstGeom>
          <a:ln w="9524">
            <a:solidFill>
              <a:srgbClr val="A7A7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87350" marR="381000" lvl="0" indent="-12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20,000+</a:t>
            </a:r>
            <a:r>
              <a:rPr kumimoji="0" sz="1800" b="1" i="0" u="none" strike="noStrike" kern="0" cap="none" spc="-6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17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 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credible</a:t>
            </a:r>
            <a:r>
              <a:rPr kumimoji="0" sz="17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collaborators.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807" y="1574943"/>
            <a:ext cx="1084770" cy="108477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WEBINAR:</a:t>
            </a:r>
            <a:r>
              <a:rPr kumimoji="0" sz="11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LabXchange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-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Your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Ally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in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Science</a:t>
            </a:r>
            <a:r>
              <a:rPr kumimoji="0" sz="1100" b="0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</a:rPr>
              <a:t>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LXC 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AEDFDC-45F9-0B40-A6C5-F53ACCD5286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types</a:t>
            </a:r>
          </a:p>
        </p:txBody>
      </p:sp>
    </p:spTree>
    <p:extLst>
      <p:ext uri="{BB962C8B-B14F-4D97-AF65-F5344CB8AC3E}">
        <p14:creationId xmlns:p14="http://schemas.microsoft.com/office/powerpoint/2010/main" val="35170386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All pieces of LXC content are stored in the </a:t>
            </a:r>
            <a:r>
              <a:rPr lang="en-US" dirty="0">
                <a:hlinkClick r:id="rId3"/>
              </a:rPr>
              <a:t>library</a:t>
            </a:r>
            <a:endParaRPr lang="en-US" dirty="0"/>
          </a:p>
          <a:p>
            <a:r>
              <a:rPr lang="en-US" dirty="0"/>
              <a:t>Use “favorites” function to keep track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EA8C4-E07D-0047-BEF4-1C527CA49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4" y="1182486"/>
            <a:ext cx="4324491" cy="32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295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232296b-c727-4f0c-820d-081e2fec42c5"/>
</p:tagLst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Amgen Corporate Template_16x9_INTERNAL_EXTERNAL.potx" id="{48E5096D-00E7-4E9C-9704-737409897562}" vid="{EF1A956B-3B03-46FB-A2D5-71314C52D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Amgen Corporate Template_16x9_INTERNAL_EXTERNAL</Template>
  <TotalTime>3523</TotalTime>
  <Words>758</Words>
  <Application>Microsoft Office PowerPoint</Application>
  <PresentationFormat>On-screen Show (16:9)</PresentationFormat>
  <Paragraphs>105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Gill Sans MT</vt:lpstr>
      <vt:lpstr>Lato</vt:lpstr>
      <vt:lpstr>Merriweather</vt:lpstr>
      <vt:lpstr>Symbol</vt:lpstr>
      <vt:lpstr>Times New Roman</vt:lpstr>
      <vt:lpstr>var(--font-family-body)</vt:lpstr>
      <vt:lpstr>var(--font-family-head)</vt:lpstr>
      <vt:lpstr>2016 Amgen Corporate Template_16x9_INTERNAL</vt:lpstr>
      <vt:lpstr>Office Theme</vt:lpstr>
      <vt:lpstr>Intro to LabXchange for ABE</vt:lpstr>
      <vt:lpstr>What is LabXchange?</vt:lpstr>
      <vt:lpstr>How LabXchange Can Help!</vt:lpstr>
      <vt:lpstr>PowerPoint Presentation</vt:lpstr>
      <vt:lpstr>PowerPoint Presentation</vt:lpstr>
      <vt:lpstr>PowerPoint Presentation</vt:lpstr>
      <vt:lpstr>Our Library</vt:lpstr>
      <vt:lpstr>Resource types</vt:lpstr>
      <vt:lpstr>content</vt:lpstr>
      <vt:lpstr>PowerPoint Presentation</vt:lpstr>
      <vt:lpstr>pathways</vt:lpstr>
      <vt:lpstr>pathways</vt:lpstr>
      <vt:lpstr>clusters</vt:lpstr>
      <vt:lpstr>Your Personal Dashboard</vt:lpstr>
      <vt:lpstr>Create/add your own content</vt:lpstr>
      <vt:lpstr>Classes</vt:lpstr>
      <vt:lpstr>Creating a class</vt:lpstr>
      <vt:lpstr>PowerPoint Presentation</vt:lpstr>
      <vt:lpstr>ABE Related Content on LabXchange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 Proprietary Information Policy</dc:title>
  <dc:creator>Ross, Angela</dc:creator>
  <cp:lastModifiedBy>Doreen Osgood</cp:lastModifiedBy>
  <cp:revision>49</cp:revision>
  <cp:lastPrinted>2020-06-23T00:18:18Z</cp:lastPrinted>
  <dcterms:created xsi:type="dcterms:W3CDTF">2017-12-07T00:03:58Z</dcterms:created>
  <dcterms:modified xsi:type="dcterms:W3CDTF">2026-06-08T16:33:31Z</dcterms:modified>
</cp:coreProperties>
</file>