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98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274" r:id="rId16"/>
    <p:sldId id="312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een Osgood" userId="e1951cd2-64a1-49b0-84cb-d345a64e788e" providerId="ADAL" clId="{E4D9382A-6DA3-42BC-B3B1-7314DD6EDE94}"/>
    <pc:docChg chg="undo custSel addSld modSld">
      <pc:chgData name="Doreen Osgood" userId="e1951cd2-64a1-49b0-84cb-d345a64e788e" providerId="ADAL" clId="{E4D9382A-6DA3-42BC-B3B1-7314DD6EDE94}" dt="2026-06-08T11:50:44.510" v="536" actId="20577"/>
      <pc:docMkLst>
        <pc:docMk/>
      </pc:docMkLst>
      <pc:sldChg chg="modSp mod">
        <pc:chgData name="Doreen Osgood" userId="e1951cd2-64a1-49b0-84cb-d345a64e788e" providerId="ADAL" clId="{E4D9382A-6DA3-42BC-B3B1-7314DD6EDE94}" dt="2026-06-08T11:48:02.539" v="3" actId="6549"/>
        <pc:sldMkLst>
          <pc:docMk/>
          <pc:sldMk cId="0" sldId="275"/>
        </pc:sldMkLst>
        <pc:spChg chg="mod">
          <ac:chgData name="Doreen Osgood" userId="e1951cd2-64a1-49b0-84cb-d345a64e788e" providerId="ADAL" clId="{E4D9382A-6DA3-42BC-B3B1-7314DD6EDE94}" dt="2026-06-08T11:48:02.539" v="3" actId="6549"/>
          <ac:spMkLst>
            <pc:docMk/>
            <pc:sldMk cId="0" sldId="275"/>
            <ac:spMk id="517" creationId="{00000000-0000-0000-0000-000000000000}"/>
          </ac:spMkLst>
        </pc:spChg>
      </pc:sldChg>
      <pc:sldChg chg="modSp add mod">
        <pc:chgData name="Doreen Osgood" userId="e1951cd2-64a1-49b0-84cb-d345a64e788e" providerId="ADAL" clId="{E4D9382A-6DA3-42BC-B3B1-7314DD6EDE94}" dt="2026-06-08T11:50:44.510" v="536" actId="20577"/>
        <pc:sldMkLst>
          <pc:docMk/>
          <pc:sldMk cId="1720330768" sldId="312"/>
        </pc:sldMkLst>
        <pc:spChg chg="mod">
          <ac:chgData name="Doreen Osgood" userId="e1951cd2-64a1-49b0-84cb-d345a64e788e" providerId="ADAL" clId="{E4D9382A-6DA3-42BC-B3B1-7314DD6EDE94}" dt="2026-06-08T11:48:40.875" v="17" actId="20577"/>
          <ac:spMkLst>
            <pc:docMk/>
            <pc:sldMk cId="1720330768" sldId="312"/>
            <ac:spMk id="511" creationId="{A2A4C378-0FE8-54A4-B008-9F9F74546BE7}"/>
          </ac:spMkLst>
        </pc:spChg>
        <pc:spChg chg="mod">
          <ac:chgData name="Doreen Osgood" userId="e1951cd2-64a1-49b0-84cb-d345a64e788e" providerId="ADAL" clId="{E4D9382A-6DA3-42BC-B3B1-7314DD6EDE94}" dt="2026-06-08T11:50:44.510" v="536" actId="20577"/>
          <ac:spMkLst>
            <pc:docMk/>
            <pc:sldMk cId="1720330768" sldId="312"/>
            <ac:spMk id="512" creationId="{8F0EFDB3-DB29-A51A-FC46-43CD8B5244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842B2-CD5F-42BC-A9CB-24B539BEC45B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183BD-F848-4F44-902E-A4777CAC8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56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9713" y="322263"/>
            <a:ext cx="6540500" cy="3679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Google Shape;433;p1:notes"/>
          <p:cNvSpPr txBox="1">
            <a:spLocks noGrp="1"/>
          </p:cNvSpPr>
          <p:nvPr>
            <p:ph type="body" idx="1"/>
          </p:nvPr>
        </p:nvSpPr>
        <p:spPr>
          <a:xfrm>
            <a:off x="222282" y="4126694"/>
            <a:ext cx="6575971" cy="470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5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6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7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8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9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>
          <a:extLst>
            <a:ext uri="{FF2B5EF4-FFF2-40B4-BE49-F238E27FC236}">
              <a16:creationId xmlns:a16="http://schemas.microsoft.com/office/drawing/2014/main" id="{D78C4FAA-D17C-EB59-34CD-84C566FE0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9:notes">
            <a:extLst>
              <a:ext uri="{FF2B5EF4-FFF2-40B4-BE49-F238E27FC236}">
                <a16:creationId xmlns:a16="http://schemas.microsoft.com/office/drawing/2014/main" id="{38B80599-79AE-041E-3CEB-FB02D64AD6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8" name="Google Shape;508;p19:notes">
            <a:extLst>
              <a:ext uri="{FF2B5EF4-FFF2-40B4-BE49-F238E27FC236}">
                <a16:creationId xmlns:a16="http://schemas.microsoft.com/office/drawing/2014/main" id="{207D6048-D683-4789-D905-C15687D4FC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8671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0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8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9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1963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2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3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4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34009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3"/>
          <p:cNvSpPr txBox="1">
            <a:spLocks noGrp="1"/>
          </p:cNvSpPr>
          <p:nvPr>
            <p:ph type="body" idx="1"/>
          </p:nvPr>
        </p:nvSpPr>
        <p:spPr>
          <a:xfrm>
            <a:off x="762001" y="5947240"/>
            <a:ext cx="9932459" cy="393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67" b="0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body" idx="2"/>
          </p:nvPr>
        </p:nvSpPr>
        <p:spPr>
          <a:xfrm>
            <a:off x="762001" y="5469637"/>
            <a:ext cx="9932459" cy="46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60"/>
              <a:buNone/>
              <a:defRPr sz="3200" b="1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33"/>
          <p:cNvSpPr txBox="1">
            <a:spLocks noGrp="1"/>
          </p:cNvSpPr>
          <p:nvPr>
            <p:ph type="title"/>
          </p:nvPr>
        </p:nvSpPr>
        <p:spPr>
          <a:xfrm>
            <a:off x="762004" y="1987769"/>
            <a:ext cx="992191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4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" name="Google Shape;1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00471" y="5942581"/>
            <a:ext cx="3409413" cy="624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648751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Panel Image">
  <p:cSld name="Three Panel Imag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>
            <a:spLocks noGrp="1"/>
          </p:cNvSpPr>
          <p:nvPr>
            <p:ph type="pic" idx="2"/>
          </p:nvPr>
        </p:nvSpPr>
        <p:spPr>
          <a:xfrm>
            <a:off x="4161393" y="1343607"/>
            <a:ext cx="3879273" cy="473546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41"/>
          <p:cNvSpPr>
            <a:spLocks noGrp="1"/>
          </p:cNvSpPr>
          <p:nvPr>
            <p:ph type="pic" idx="3"/>
          </p:nvPr>
        </p:nvSpPr>
        <p:spPr>
          <a:xfrm>
            <a:off x="8088340" y="1343607"/>
            <a:ext cx="4100945" cy="473546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41"/>
          <p:cNvSpPr>
            <a:spLocks noGrp="1"/>
          </p:cNvSpPr>
          <p:nvPr>
            <p:ph type="pic" idx="4"/>
          </p:nvPr>
        </p:nvSpPr>
        <p:spPr>
          <a:xfrm>
            <a:off x="2" y="1343607"/>
            <a:ext cx="4100945" cy="473546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41"/>
          <p:cNvSpPr txBox="1">
            <a:spLocks noGrp="1"/>
          </p:cNvSpPr>
          <p:nvPr>
            <p:ph type="title"/>
          </p:nvPr>
        </p:nvSpPr>
        <p:spPr>
          <a:xfrm>
            <a:off x="484719" y="617751"/>
            <a:ext cx="11222567" cy="62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 sz="3467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687721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Takeaway (right)">
  <p:cSld name="Image and Takeaway (right)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>
            <a:spLocks noGrp="1"/>
          </p:cNvSpPr>
          <p:nvPr>
            <p:ph type="pic" idx="2"/>
          </p:nvPr>
        </p:nvSpPr>
        <p:spPr>
          <a:xfrm>
            <a:off x="2" y="1343609"/>
            <a:ext cx="8035636" cy="4735459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8093323" y="1344086"/>
            <a:ext cx="4098679" cy="47349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45700" rIns="274300" bIns="45700" anchor="ctr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80"/>
              <a:buNone/>
              <a:defRPr sz="2933">
                <a:solidFill>
                  <a:schemeClr val="lt1"/>
                </a:solidFill>
              </a:defRPr>
            </a:lvl1pPr>
            <a:lvl2pPr marL="1219170" lvl="1" indent="-4571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2667">
                <a:solidFill>
                  <a:schemeClr val="lt1"/>
                </a:solidFill>
              </a:defRPr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620"/>
              <a:buChar char="•"/>
              <a:defRPr sz="2400">
                <a:solidFill>
                  <a:schemeClr val="lt1"/>
                </a:solidFill>
              </a:defRPr>
            </a:lvl3pPr>
            <a:lvl4pPr marL="2438339" lvl="3" indent="-42670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40"/>
              <a:buChar char="–"/>
              <a:defRPr sz="2133">
                <a:solidFill>
                  <a:schemeClr val="lt1"/>
                </a:solidFill>
              </a:defRPr>
            </a:lvl4pPr>
            <a:lvl5pPr marL="3047924" lvl="4" indent="-41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60"/>
              <a:buChar char="•"/>
              <a:defRPr sz="1867">
                <a:solidFill>
                  <a:schemeClr val="lt1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title"/>
          </p:nvPr>
        </p:nvSpPr>
        <p:spPr>
          <a:xfrm>
            <a:off x="484719" y="617751"/>
            <a:ext cx="11222567" cy="62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 sz="3467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172266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Takeaway (right)">
  <p:cSld name="Content and Takeaway (right)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3"/>
          <p:cNvSpPr/>
          <p:nvPr/>
        </p:nvSpPr>
        <p:spPr>
          <a:xfrm>
            <a:off x="2" y="1343609"/>
            <a:ext cx="8071103" cy="473190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"/>
              <a:buFont typeface="Arial"/>
              <a:buNone/>
            </a:pPr>
            <a:endParaRPr sz="695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43"/>
          <p:cNvSpPr txBox="1">
            <a:spLocks noGrp="1"/>
          </p:cNvSpPr>
          <p:nvPr>
            <p:ph type="body" idx="1"/>
          </p:nvPr>
        </p:nvSpPr>
        <p:spPr>
          <a:xfrm>
            <a:off x="8071103" y="1341121"/>
            <a:ext cx="4133088" cy="47379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274300" bIns="91425" anchor="ctr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667">
                <a:solidFill>
                  <a:schemeClr val="lt1"/>
                </a:solidFill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43"/>
          <p:cNvSpPr txBox="1">
            <a:spLocks noGrp="1"/>
          </p:cNvSpPr>
          <p:nvPr>
            <p:ph type="body" idx="2"/>
          </p:nvPr>
        </p:nvSpPr>
        <p:spPr>
          <a:xfrm>
            <a:off x="484719" y="1706880"/>
            <a:ext cx="7586133" cy="415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419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484718" y="751076"/>
            <a:ext cx="1122256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349023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keaway (bottom)">
  <p:cSld name="Takeaway (bottom)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4"/>
          <p:cNvSpPr/>
          <p:nvPr/>
        </p:nvSpPr>
        <p:spPr>
          <a:xfrm>
            <a:off x="0" y="1343607"/>
            <a:ext cx="12192000" cy="380876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"/>
              <a:buFont typeface="Arial"/>
              <a:buNone/>
            </a:pPr>
            <a:endParaRPr sz="695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44"/>
          <p:cNvSpPr txBox="1">
            <a:spLocks noGrp="1"/>
          </p:cNvSpPr>
          <p:nvPr>
            <p:ph type="body" idx="1"/>
          </p:nvPr>
        </p:nvSpPr>
        <p:spPr>
          <a:xfrm>
            <a:off x="0" y="5210828"/>
            <a:ext cx="12192000" cy="8682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667">
                <a:solidFill>
                  <a:schemeClr val="lt1"/>
                </a:solidFill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body" idx="2"/>
          </p:nvPr>
        </p:nvSpPr>
        <p:spPr>
          <a:xfrm>
            <a:off x="484719" y="1706880"/>
            <a:ext cx="11222567" cy="3232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419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title"/>
          </p:nvPr>
        </p:nvSpPr>
        <p:spPr>
          <a:xfrm>
            <a:off x="484718" y="751076"/>
            <a:ext cx="1122256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947557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and Takeaway">
  <p:cSld name="Subtitle and Takeawa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/>
          <p:nvPr/>
        </p:nvSpPr>
        <p:spPr>
          <a:xfrm>
            <a:off x="0" y="1343607"/>
            <a:ext cx="12192000" cy="380876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"/>
              <a:buFont typeface="Arial"/>
              <a:buNone/>
            </a:pPr>
            <a:endParaRPr sz="695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45"/>
          <p:cNvSpPr txBox="1">
            <a:spLocks noGrp="1"/>
          </p:cNvSpPr>
          <p:nvPr>
            <p:ph type="body" idx="1"/>
          </p:nvPr>
        </p:nvSpPr>
        <p:spPr>
          <a:xfrm>
            <a:off x="0" y="5210828"/>
            <a:ext cx="12192000" cy="8682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667">
                <a:solidFill>
                  <a:schemeClr val="lt1"/>
                </a:solidFill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2"/>
          </p:nvPr>
        </p:nvSpPr>
        <p:spPr>
          <a:xfrm>
            <a:off x="484719" y="2072641"/>
            <a:ext cx="11222567" cy="293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419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title"/>
          </p:nvPr>
        </p:nvSpPr>
        <p:spPr>
          <a:xfrm>
            <a:off x="484718" y="751076"/>
            <a:ext cx="1122256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body" idx="3"/>
          </p:nvPr>
        </p:nvSpPr>
        <p:spPr>
          <a:xfrm>
            <a:off x="484719" y="1528235"/>
            <a:ext cx="10979149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6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6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6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6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6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445580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Takeaway (left)">
  <p:cSld name="Content and Takeaway (left)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6"/>
          <p:cNvSpPr/>
          <p:nvPr/>
        </p:nvSpPr>
        <p:spPr>
          <a:xfrm>
            <a:off x="3452092" y="1343609"/>
            <a:ext cx="8739909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0" tIns="0" rIns="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"/>
              <a:buFont typeface="Arial"/>
              <a:buNone/>
            </a:pPr>
            <a:endParaRPr sz="695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46"/>
          <p:cNvSpPr txBox="1">
            <a:spLocks noGrp="1"/>
          </p:cNvSpPr>
          <p:nvPr>
            <p:ph type="body" idx="1"/>
          </p:nvPr>
        </p:nvSpPr>
        <p:spPr>
          <a:xfrm>
            <a:off x="1" y="1343609"/>
            <a:ext cx="3408219" cy="4735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137150" rIns="91425" bIns="182875" anchor="ctr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667">
                <a:solidFill>
                  <a:schemeClr val="lt1"/>
                </a:solidFill>
              </a:defRPr>
            </a:lvl1pPr>
            <a:lvl2pPr marL="1219170" lvl="1" indent="-304792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828754" lvl="2" indent="-304792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620"/>
              <a:buNone/>
              <a:defRPr>
                <a:solidFill>
                  <a:schemeClr val="lt1"/>
                </a:solidFill>
              </a:defRPr>
            </a:lvl3pPr>
            <a:lvl4pPr marL="2438339" lvl="3" indent="-42670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Char char="–"/>
              <a:defRPr>
                <a:solidFill>
                  <a:schemeClr val="dk1"/>
                </a:solidFill>
              </a:defRPr>
            </a:lvl4pPr>
            <a:lvl5pPr marL="3047924" lvl="4" indent="-41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>
                <a:solidFill>
                  <a:schemeClr val="dk1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2"/>
          </p:nvPr>
        </p:nvSpPr>
        <p:spPr>
          <a:xfrm>
            <a:off x="3599145" y="2072640"/>
            <a:ext cx="8108139" cy="389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419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title"/>
          </p:nvPr>
        </p:nvSpPr>
        <p:spPr>
          <a:xfrm>
            <a:off x="484718" y="751076"/>
            <a:ext cx="1122256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body" idx="3"/>
          </p:nvPr>
        </p:nvSpPr>
        <p:spPr>
          <a:xfrm>
            <a:off x="3599148" y="1528235"/>
            <a:ext cx="8002305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6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6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6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6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6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603806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Collage">
  <p:cSld name="Photo Collag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7"/>
          <p:cNvSpPr>
            <a:spLocks noGrp="1"/>
          </p:cNvSpPr>
          <p:nvPr>
            <p:ph type="pic" idx="2"/>
          </p:nvPr>
        </p:nvSpPr>
        <p:spPr>
          <a:xfrm>
            <a:off x="6151420" y="1343610"/>
            <a:ext cx="2992581" cy="4736884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47"/>
          <p:cNvSpPr>
            <a:spLocks noGrp="1"/>
          </p:cNvSpPr>
          <p:nvPr>
            <p:ph type="pic" idx="3"/>
          </p:nvPr>
        </p:nvSpPr>
        <p:spPr>
          <a:xfrm>
            <a:off x="1" y="3777426"/>
            <a:ext cx="3020291" cy="2303068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47"/>
          <p:cNvSpPr>
            <a:spLocks noGrp="1"/>
          </p:cNvSpPr>
          <p:nvPr>
            <p:ph type="pic" idx="4"/>
          </p:nvPr>
        </p:nvSpPr>
        <p:spPr>
          <a:xfrm>
            <a:off x="0" y="1343609"/>
            <a:ext cx="6096000" cy="2379307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47"/>
          <p:cNvSpPr>
            <a:spLocks noGrp="1"/>
          </p:cNvSpPr>
          <p:nvPr>
            <p:ph type="pic" idx="5"/>
          </p:nvPr>
        </p:nvSpPr>
        <p:spPr>
          <a:xfrm>
            <a:off x="9188724" y="3777425"/>
            <a:ext cx="2992581" cy="2301643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47"/>
          <p:cNvSpPr>
            <a:spLocks noGrp="1"/>
          </p:cNvSpPr>
          <p:nvPr>
            <p:ph type="pic" idx="6"/>
          </p:nvPr>
        </p:nvSpPr>
        <p:spPr>
          <a:xfrm>
            <a:off x="9186295" y="1343609"/>
            <a:ext cx="2992581" cy="2379307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47"/>
          <p:cNvSpPr>
            <a:spLocks noGrp="1"/>
          </p:cNvSpPr>
          <p:nvPr>
            <p:ph type="pic" idx="7"/>
          </p:nvPr>
        </p:nvSpPr>
        <p:spPr>
          <a:xfrm>
            <a:off x="3075709" y="3777425"/>
            <a:ext cx="3020291" cy="2301643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47"/>
          <p:cNvSpPr txBox="1">
            <a:spLocks noGrp="1"/>
          </p:cNvSpPr>
          <p:nvPr>
            <p:ph type="title"/>
          </p:nvPr>
        </p:nvSpPr>
        <p:spPr>
          <a:xfrm>
            <a:off x="484718" y="751076"/>
            <a:ext cx="1122256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935504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Photo">
  <p:cSld name="Single Photo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8"/>
          <p:cNvSpPr>
            <a:spLocks noGrp="1"/>
          </p:cNvSpPr>
          <p:nvPr>
            <p:ph type="pic" idx="2"/>
          </p:nvPr>
        </p:nvSpPr>
        <p:spPr>
          <a:xfrm>
            <a:off x="0" y="1343609"/>
            <a:ext cx="12192000" cy="4735459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48"/>
          <p:cNvSpPr txBox="1">
            <a:spLocks noGrp="1"/>
          </p:cNvSpPr>
          <p:nvPr>
            <p:ph type="title"/>
          </p:nvPr>
        </p:nvSpPr>
        <p:spPr>
          <a:xfrm>
            <a:off x="484718" y="751076"/>
            <a:ext cx="1122256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599269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hoto w/Label">
  <p:cSld name="Two Photo w/Label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9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"/>
              <a:buFont typeface="Arial"/>
              <a:buNone/>
            </a:pPr>
            <a:endParaRPr sz="695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49"/>
          <p:cNvSpPr>
            <a:spLocks noGrp="1"/>
          </p:cNvSpPr>
          <p:nvPr>
            <p:ph type="pic" idx="2"/>
          </p:nvPr>
        </p:nvSpPr>
        <p:spPr>
          <a:xfrm>
            <a:off x="2318712" y="1564919"/>
            <a:ext cx="3685309" cy="3415004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49"/>
          <p:cNvSpPr>
            <a:spLocks noGrp="1"/>
          </p:cNvSpPr>
          <p:nvPr>
            <p:ph type="pic" idx="3"/>
          </p:nvPr>
        </p:nvSpPr>
        <p:spPr>
          <a:xfrm>
            <a:off x="6206836" y="1564919"/>
            <a:ext cx="3685309" cy="3415004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49"/>
          <p:cNvSpPr txBox="1">
            <a:spLocks noGrp="1"/>
          </p:cNvSpPr>
          <p:nvPr>
            <p:ph type="body" idx="1"/>
          </p:nvPr>
        </p:nvSpPr>
        <p:spPr>
          <a:xfrm>
            <a:off x="2318714" y="4979924"/>
            <a:ext cx="3684924" cy="8957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667">
                <a:solidFill>
                  <a:schemeClr val="lt1"/>
                </a:solidFill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49"/>
          <p:cNvSpPr txBox="1">
            <a:spLocks noGrp="1"/>
          </p:cNvSpPr>
          <p:nvPr>
            <p:ph type="body" idx="4"/>
          </p:nvPr>
        </p:nvSpPr>
        <p:spPr>
          <a:xfrm>
            <a:off x="6207223" y="4979924"/>
            <a:ext cx="3684924" cy="8957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667">
                <a:solidFill>
                  <a:schemeClr val="lt1"/>
                </a:solidFill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49"/>
          <p:cNvSpPr txBox="1">
            <a:spLocks noGrp="1"/>
          </p:cNvSpPr>
          <p:nvPr>
            <p:ph type="title"/>
          </p:nvPr>
        </p:nvSpPr>
        <p:spPr>
          <a:xfrm>
            <a:off x="484718" y="751076"/>
            <a:ext cx="1122256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380287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hotos and Takeaway">
  <p:cSld name="Two Photos and Takeawa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0"/>
          <p:cNvSpPr>
            <a:spLocks noGrp="1"/>
          </p:cNvSpPr>
          <p:nvPr>
            <p:ph type="pic" idx="2"/>
          </p:nvPr>
        </p:nvSpPr>
        <p:spPr>
          <a:xfrm>
            <a:off x="2" y="1343609"/>
            <a:ext cx="4045527" cy="4735459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50"/>
          <p:cNvSpPr>
            <a:spLocks noGrp="1"/>
          </p:cNvSpPr>
          <p:nvPr>
            <p:ph type="pic" idx="3"/>
          </p:nvPr>
        </p:nvSpPr>
        <p:spPr>
          <a:xfrm>
            <a:off x="8146475" y="1343609"/>
            <a:ext cx="4045527" cy="4735459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50"/>
          <p:cNvSpPr txBox="1">
            <a:spLocks noGrp="1"/>
          </p:cNvSpPr>
          <p:nvPr>
            <p:ph type="body" idx="1"/>
          </p:nvPr>
        </p:nvSpPr>
        <p:spPr>
          <a:xfrm>
            <a:off x="4084320" y="1341121"/>
            <a:ext cx="4023360" cy="47379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727"/>
              </a:spcBef>
              <a:spcAft>
                <a:spcPts val="0"/>
              </a:spcAft>
              <a:buSzPts val="1800"/>
              <a:buNone/>
              <a:defRPr sz="2667">
                <a:solidFill>
                  <a:schemeClr val="lt1"/>
                </a:solidFill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50"/>
          <p:cNvSpPr txBox="1">
            <a:spLocks noGrp="1"/>
          </p:cNvSpPr>
          <p:nvPr>
            <p:ph type="title"/>
          </p:nvPr>
        </p:nvSpPr>
        <p:spPr>
          <a:xfrm>
            <a:off x="484718" y="751076"/>
            <a:ext cx="1122256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55772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62322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and Content (right)">
  <p:cSld name="Photo and Content (right)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1"/>
          <p:cNvSpPr/>
          <p:nvPr/>
        </p:nvSpPr>
        <p:spPr>
          <a:xfrm>
            <a:off x="1" y="1343609"/>
            <a:ext cx="8005944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"/>
              <a:buFont typeface="Arial"/>
              <a:buNone/>
            </a:pPr>
            <a:endParaRPr sz="695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51"/>
          <p:cNvSpPr>
            <a:spLocks noGrp="1"/>
          </p:cNvSpPr>
          <p:nvPr>
            <p:ph type="pic" idx="2"/>
          </p:nvPr>
        </p:nvSpPr>
        <p:spPr>
          <a:xfrm>
            <a:off x="8064401" y="1343222"/>
            <a:ext cx="4128655" cy="3817503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51"/>
          <p:cNvSpPr txBox="1">
            <a:spLocks noGrp="1"/>
          </p:cNvSpPr>
          <p:nvPr>
            <p:ph type="body" idx="1"/>
          </p:nvPr>
        </p:nvSpPr>
        <p:spPr>
          <a:xfrm>
            <a:off x="8064399" y="5160725"/>
            <a:ext cx="4128128" cy="9183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667">
                <a:solidFill>
                  <a:schemeClr val="lt1"/>
                </a:solidFill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51"/>
          <p:cNvSpPr txBox="1">
            <a:spLocks noGrp="1"/>
          </p:cNvSpPr>
          <p:nvPr>
            <p:ph type="body" idx="3"/>
          </p:nvPr>
        </p:nvSpPr>
        <p:spPr>
          <a:xfrm>
            <a:off x="484719" y="1706882"/>
            <a:ext cx="7521228" cy="423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419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51"/>
          <p:cNvSpPr txBox="1">
            <a:spLocks noGrp="1"/>
          </p:cNvSpPr>
          <p:nvPr>
            <p:ph type="title"/>
          </p:nvPr>
        </p:nvSpPr>
        <p:spPr>
          <a:xfrm>
            <a:off x="484718" y="751076"/>
            <a:ext cx="1122256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44092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and Content (left)">
  <p:cSld name="Photo and Content (left)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2"/>
          <p:cNvSpPr/>
          <p:nvPr/>
        </p:nvSpPr>
        <p:spPr>
          <a:xfrm>
            <a:off x="4186697" y="1343609"/>
            <a:ext cx="8005304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"/>
              <a:buFont typeface="Arial"/>
              <a:buNone/>
            </a:pPr>
            <a:endParaRPr sz="695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52"/>
          <p:cNvSpPr>
            <a:spLocks noGrp="1"/>
          </p:cNvSpPr>
          <p:nvPr>
            <p:ph type="pic" idx="2"/>
          </p:nvPr>
        </p:nvSpPr>
        <p:spPr>
          <a:xfrm>
            <a:off x="-411" y="1343222"/>
            <a:ext cx="4128655" cy="3821447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52"/>
          <p:cNvSpPr txBox="1">
            <a:spLocks noGrp="1"/>
          </p:cNvSpPr>
          <p:nvPr>
            <p:ph type="body" idx="1"/>
          </p:nvPr>
        </p:nvSpPr>
        <p:spPr>
          <a:xfrm>
            <a:off x="-413" y="5164667"/>
            <a:ext cx="4128128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667">
                <a:solidFill>
                  <a:schemeClr val="lt1"/>
                </a:solidFill>
              </a:defRPr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52"/>
          <p:cNvSpPr txBox="1">
            <a:spLocks noGrp="1"/>
          </p:cNvSpPr>
          <p:nvPr>
            <p:ph type="body" idx="3"/>
          </p:nvPr>
        </p:nvSpPr>
        <p:spPr>
          <a:xfrm>
            <a:off x="4300604" y="1706882"/>
            <a:ext cx="7406681" cy="4297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419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52"/>
          <p:cNvSpPr txBox="1">
            <a:spLocks noGrp="1"/>
          </p:cNvSpPr>
          <p:nvPr>
            <p:ph type="title"/>
          </p:nvPr>
        </p:nvSpPr>
        <p:spPr>
          <a:xfrm>
            <a:off x="484718" y="751076"/>
            <a:ext cx="1122256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600350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 type="title">
  <p:cSld name="1_Title Slide">
    <p:bg>
      <p:bgPr>
        <a:solidFill>
          <a:schemeClr val="accen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 txBox="1">
            <a:spLocks noGrp="1"/>
          </p:cNvSpPr>
          <p:nvPr>
            <p:ph type="ctrTitle"/>
          </p:nvPr>
        </p:nvSpPr>
        <p:spPr>
          <a:xfrm>
            <a:off x="1078523" y="1098389"/>
            <a:ext cx="10318419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Font typeface="Calibri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subTitle" idx="1"/>
          </p:nvPr>
        </p:nvSpPr>
        <p:spPr>
          <a:xfrm>
            <a:off x="2215046" y="5979198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000" b="1" i="0" cap="none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dt" idx="10"/>
          </p:nvPr>
        </p:nvSpPr>
        <p:spPr>
          <a:xfrm>
            <a:off x="1078523" y="6375679"/>
            <a:ext cx="2329723" cy="34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ftr" idx="11"/>
          </p:nvPr>
        </p:nvSpPr>
        <p:spPr>
          <a:xfrm>
            <a:off x="4180332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sldNum" idx="12"/>
          </p:nvPr>
        </p:nvSpPr>
        <p:spPr>
          <a:xfrm>
            <a:off x="9067219" y="6375679"/>
            <a:ext cx="2329723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2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6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"/>
              <a:buFont typeface="Arial"/>
              <a:buNone/>
            </a:pPr>
            <a:endParaRPr sz="695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6"/>
          <p:cNvSpPr txBox="1">
            <a:spLocks noGrp="1"/>
          </p:cNvSpPr>
          <p:nvPr>
            <p:ph type="body" idx="1"/>
          </p:nvPr>
        </p:nvSpPr>
        <p:spPr>
          <a:xfrm>
            <a:off x="484717" y="1706882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419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6"/>
          <p:cNvSpPr txBox="1">
            <a:spLocks noGrp="1"/>
          </p:cNvSpPr>
          <p:nvPr>
            <p:ph type="title"/>
          </p:nvPr>
        </p:nvSpPr>
        <p:spPr>
          <a:xfrm>
            <a:off x="484717" y="751186"/>
            <a:ext cx="11222376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716351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5"/>
          <p:cNvSpPr txBox="1">
            <a:spLocks noGrp="1"/>
          </p:cNvSpPr>
          <p:nvPr>
            <p:ph type="body" idx="1"/>
          </p:nvPr>
        </p:nvSpPr>
        <p:spPr>
          <a:xfrm>
            <a:off x="484717" y="1706882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419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5"/>
          <p:cNvSpPr txBox="1">
            <a:spLocks noGrp="1"/>
          </p:cNvSpPr>
          <p:nvPr>
            <p:ph type="title"/>
          </p:nvPr>
        </p:nvSpPr>
        <p:spPr>
          <a:xfrm>
            <a:off x="484718" y="751076"/>
            <a:ext cx="1122256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044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Slide_3">
  <p:cSld name="Section Slide_3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4"/>
          <p:cNvSpPr/>
          <p:nvPr/>
        </p:nvSpPr>
        <p:spPr>
          <a:xfrm>
            <a:off x="0" y="5811520"/>
            <a:ext cx="12192000" cy="1046480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"/>
              <a:buFont typeface="Arial"/>
              <a:buNone/>
            </a:pPr>
            <a:endParaRPr sz="695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4"/>
          <p:cNvSpPr txBox="1">
            <a:spLocks noGrp="1"/>
          </p:cNvSpPr>
          <p:nvPr>
            <p:ph type="title"/>
          </p:nvPr>
        </p:nvSpPr>
        <p:spPr>
          <a:xfrm>
            <a:off x="762004" y="2396404"/>
            <a:ext cx="992191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48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" name="Google Shape;2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36423" y="6086367"/>
            <a:ext cx="2773460" cy="508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00921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7"/>
          <p:cNvSpPr/>
          <p:nvPr/>
        </p:nvSpPr>
        <p:spPr>
          <a:xfrm>
            <a:off x="0" y="1343610"/>
            <a:ext cx="12192000" cy="4728897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"/>
              <a:buFont typeface="Arial"/>
              <a:buNone/>
            </a:pPr>
            <a:endParaRPr sz="695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7"/>
          <p:cNvSpPr txBox="1">
            <a:spLocks noGrp="1"/>
          </p:cNvSpPr>
          <p:nvPr>
            <p:ph type="title"/>
          </p:nvPr>
        </p:nvSpPr>
        <p:spPr>
          <a:xfrm>
            <a:off x="484718" y="751076"/>
            <a:ext cx="1122256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995487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8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"/>
              <a:buFont typeface="Arial"/>
              <a:buNone/>
            </a:pPr>
            <a:endParaRPr sz="695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38"/>
          <p:cNvSpPr txBox="1">
            <a:spLocks noGrp="1"/>
          </p:cNvSpPr>
          <p:nvPr>
            <p:ph type="body" idx="1"/>
          </p:nvPr>
        </p:nvSpPr>
        <p:spPr>
          <a:xfrm>
            <a:off x="484717" y="1706882"/>
            <a:ext cx="5509683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419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8"/>
          <p:cNvSpPr txBox="1">
            <a:spLocks noGrp="1"/>
          </p:cNvSpPr>
          <p:nvPr>
            <p:ph type="title"/>
          </p:nvPr>
        </p:nvSpPr>
        <p:spPr>
          <a:xfrm>
            <a:off x="484717" y="751186"/>
            <a:ext cx="11222376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8"/>
          <p:cNvSpPr txBox="1">
            <a:spLocks noGrp="1"/>
          </p:cNvSpPr>
          <p:nvPr>
            <p:ph type="body" idx="2"/>
          </p:nvPr>
        </p:nvSpPr>
        <p:spPr>
          <a:xfrm>
            <a:off x="6197412" y="1706882"/>
            <a:ext cx="5509683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419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415725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and Content">
  <p:cSld name="Sub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9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"/>
              <a:buFont typeface="Arial"/>
              <a:buNone/>
            </a:pPr>
            <a:endParaRPr sz="695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9"/>
          <p:cNvSpPr txBox="1">
            <a:spLocks noGrp="1"/>
          </p:cNvSpPr>
          <p:nvPr>
            <p:ph type="body" idx="1"/>
          </p:nvPr>
        </p:nvSpPr>
        <p:spPr>
          <a:xfrm>
            <a:off x="484719" y="2072642"/>
            <a:ext cx="11222567" cy="3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419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9"/>
          <p:cNvSpPr txBox="1">
            <a:spLocks noGrp="1"/>
          </p:cNvSpPr>
          <p:nvPr>
            <p:ph type="title"/>
          </p:nvPr>
        </p:nvSpPr>
        <p:spPr>
          <a:xfrm>
            <a:off x="484718" y="751076"/>
            <a:ext cx="1122256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9"/>
          <p:cNvSpPr txBox="1">
            <a:spLocks noGrp="1"/>
          </p:cNvSpPr>
          <p:nvPr>
            <p:ph type="body" idx="2"/>
          </p:nvPr>
        </p:nvSpPr>
        <p:spPr>
          <a:xfrm>
            <a:off x="484719" y="1528235"/>
            <a:ext cx="11222565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6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98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98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167861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ubtitle and Content">
  <p:cSld name="Two Subtitle and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0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"/>
              <a:buFont typeface="Arial"/>
              <a:buNone/>
            </a:pPr>
            <a:endParaRPr sz="695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1"/>
          </p:nvPr>
        </p:nvSpPr>
        <p:spPr>
          <a:xfrm>
            <a:off x="484717" y="2072642"/>
            <a:ext cx="5510784" cy="3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419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title"/>
          </p:nvPr>
        </p:nvSpPr>
        <p:spPr>
          <a:xfrm>
            <a:off x="484718" y="751076"/>
            <a:ext cx="1122256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body" idx="2"/>
          </p:nvPr>
        </p:nvSpPr>
        <p:spPr>
          <a:xfrm>
            <a:off x="484717" y="1528235"/>
            <a:ext cx="5510784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6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98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98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body" idx="3"/>
          </p:nvPr>
        </p:nvSpPr>
        <p:spPr>
          <a:xfrm>
            <a:off x="6196499" y="2072642"/>
            <a:ext cx="5510784" cy="3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419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1219170" lvl="1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828754" lvl="2" indent="-44194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4194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3047924" lvl="4" indent="-44194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body" idx="4"/>
          </p:nvPr>
        </p:nvSpPr>
        <p:spPr>
          <a:xfrm>
            <a:off x="6196499" y="1528235"/>
            <a:ext cx="5510784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6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98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98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304792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4267093" lvl="6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138336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32"/>
          <p:cNvSpPr/>
          <p:nvPr/>
        </p:nvSpPr>
        <p:spPr>
          <a:xfrm>
            <a:off x="5541264" y="6254144"/>
            <a:ext cx="11094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n-US" sz="933" b="1" i="0" u="none" strike="noStrike" cap="none">
                <a:solidFill>
                  <a:srgbClr val="716F73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t>‹#›</a:t>
            </a:fld>
            <a:endParaRPr sz="933" b="1" i="0" u="none" strike="noStrike" cap="none">
              <a:solidFill>
                <a:srgbClr val="716F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32"/>
          <p:cNvSpPr txBox="1">
            <a:spLocks noGrp="1"/>
          </p:cNvSpPr>
          <p:nvPr>
            <p:ph type="body" idx="1"/>
          </p:nvPr>
        </p:nvSpPr>
        <p:spPr>
          <a:xfrm>
            <a:off x="484717" y="1706882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43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–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0039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861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64350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64350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64350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32"/>
          <p:cNvSpPr txBox="1">
            <a:spLocks noGrp="1"/>
          </p:cNvSpPr>
          <p:nvPr>
            <p:ph type="title"/>
          </p:nvPr>
        </p:nvSpPr>
        <p:spPr>
          <a:xfrm>
            <a:off x="484718" y="751076"/>
            <a:ext cx="1122256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 sz="2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" name="Google Shape;10;p32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9347200" y="6213360"/>
            <a:ext cx="2462683" cy="451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383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mgenbiotechexperience.com/curriculum-resources/exploring-precision-medicine-classroom-based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genbiotechexperience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mgenbiotechexperience.com/curriculum-resources/web-based-investigations" TargetMode="External"/><Relationship Id="rId5" Type="http://schemas.openxmlformats.org/officeDocument/2006/relationships/hyperlink" Target="https://amgenbiotechexperience.com/curriculum-resources/classroom-based-investigations" TargetMode="External"/><Relationship Id="rId4" Type="http://schemas.openxmlformats.org/officeDocument/2006/relationships/hyperlink" Target="https://amgenbiotechexperience.com/curriculum-resources/lab-based-investigations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amgenbiotechexperience.com/sites/default/files/abe-abridged-genetic-engineering-sg.pdf" TargetMode="External"/><Relationship Id="rId13" Type="http://schemas.openxmlformats.org/officeDocument/2006/relationships/hyperlink" Target="http://www.amgenbiotechexperience.com/sites/default/files/colony-pcr-tg-2019_spanish_protected.pdf" TargetMode="External"/><Relationship Id="rId3" Type="http://schemas.openxmlformats.org/officeDocument/2006/relationships/hyperlink" Target="https://amgenbiotechexperience.com/sites/default/files/abe-all-sequences-tg-protected.pdf" TargetMode="External"/><Relationship Id="rId7" Type="http://schemas.openxmlformats.org/officeDocument/2006/relationships/hyperlink" Target="https://amgenbiotechexperience.com/sites/default/files/abe-abridged-genetic-engineering-tg-protected.pdf" TargetMode="External"/><Relationship Id="rId12" Type="http://schemas.openxmlformats.org/officeDocument/2006/relationships/hyperlink" Target="https://amgenbiotechexperience.com/sites/default/files/abe-colony-pcr-tg-protected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mgenbiotechexperience.com/sites/default/files/abe_espanol_guia_del_estudiante_2019.pdf" TargetMode="External"/><Relationship Id="rId11" Type="http://schemas.openxmlformats.org/officeDocument/2006/relationships/hyperlink" Target="https://www.amgenbiotechexperience.com/sites/default/files/focus_on_bacteria_sequence_laboratory_reagents.pdf" TargetMode="External"/><Relationship Id="rId5" Type="http://schemas.openxmlformats.org/officeDocument/2006/relationships/hyperlink" Target="http://amgenbiotechexperience.com/sites/default/files/abe-all-sequences-sg.pdf" TargetMode="External"/><Relationship Id="rId15" Type="http://schemas.openxmlformats.org/officeDocument/2006/relationships/hyperlink" Target="http://www.amgenbiotechexperience.com/sites/default/files/colony-pcr-sg-2019_spanish.pdf" TargetMode="External"/><Relationship Id="rId10" Type="http://schemas.openxmlformats.org/officeDocument/2006/relationships/hyperlink" Target="https://www.amgenbiotechexperience.com/sites/default/files/abridgedabe.ppt" TargetMode="External"/><Relationship Id="rId4" Type="http://schemas.openxmlformats.org/officeDocument/2006/relationships/hyperlink" Target="https://www.amgenbiotechexperience.com/sites/default/files/abe_espanol_guia_del_profesor_2019_protected.pdf" TargetMode="External"/><Relationship Id="rId9" Type="http://schemas.openxmlformats.org/officeDocument/2006/relationships/hyperlink" Target="https://www.amgenbiotechexperience.com/sites/default/files/abridged_genetic_engineering_sequence_laboratory_reagents.pdf" TargetMode="External"/><Relationship Id="rId14" Type="http://schemas.openxmlformats.org/officeDocument/2006/relationships/hyperlink" Target="http://amgenbiotechexperience.com/sites/default/files/2022-06/abe-colony-pcr-sg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mgenbiotechexperience.net/rhodeisland/node/51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mgenbiotechexperience.net/rhodeisland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"/>
          <p:cNvSpPr txBox="1">
            <a:spLocks noGrp="1"/>
          </p:cNvSpPr>
          <p:nvPr>
            <p:ph type="title"/>
          </p:nvPr>
        </p:nvSpPr>
        <p:spPr>
          <a:xfrm>
            <a:off x="762004" y="1987769"/>
            <a:ext cx="992191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/>
              <a:t>AMGEN BIOTECH EXPERIENCE</a:t>
            </a:r>
            <a:endParaRPr/>
          </a:p>
        </p:txBody>
      </p:sp>
      <p:sp>
        <p:nvSpPr>
          <p:cNvPr id="436" name="Google Shape;436;p1"/>
          <p:cNvSpPr txBox="1">
            <a:spLocks noGrp="1"/>
          </p:cNvSpPr>
          <p:nvPr>
            <p:ph type="body" idx="2"/>
          </p:nvPr>
        </p:nvSpPr>
        <p:spPr>
          <a:xfrm>
            <a:off x="762001" y="5469637"/>
            <a:ext cx="9932459" cy="46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0" bIns="60933" anchor="ctr" anchorCtr="0">
            <a:noAutofit/>
          </a:bodyPr>
          <a:lstStyle/>
          <a:p>
            <a:r>
              <a:rPr lang="en-US" dirty="0"/>
              <a:t>Rhode Island Site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4"/>
          <p:cNvSpPr txBox="1">
            <a:spLocks noGrp="1"/>
          </p:cNvSpPr>
          <p:nvPr>
            <p:ph type="body" idx="1"/>
          </p:nvPr>
        </p:nvSpPr>
        <p:spPr>
          <a:xfrm>
            <a:off x="484717" y="1706884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11" indent="-309011">
              <a:spcBef>
                <a:spcPts val="0"/>
              </a:spcBef>
              <a:buSzPts val="2610"/>
            </a:pPr>
            <a:r>
              <a:rPr lang="en-US" dirty="0"/>
              <a:t>Contact  Coordinator (Arielle) to confirm date scheduling</a:t>
            </a:r>
            <a:endParaRPr dirty="0"/>
          </a:p>
          <a:p>
            <a:pPr marL="309011" indent="-309011">
              <a:buSzPts val="2610"/>
            </a:pPr>
            <a:r>
              <a:rPr lang="en-US" dirty="0"/>
              <a:t>Pick kit up and return on the dates agreed upon. Note this is subject to change.</a:t>
            </a:r>
            <a:endParaRPr dirty="0"/>
          </a:p>
          <a:p>
            <a:pPr marL="309011" indent="-309011">
              <a:buSzPts val="2610"/>
            </a:pPr>
            <a:r>
              <a:rPr lang="en-US" dirty="0"/>
              <a:t>Return kit as it was received</a:t>
            </a:r>
            <a:endParaRPr dirty="0"/>
          </a:p>
          <a:p>
            <a:pPr marL="309011" indent="-309011">
              <a:buSzPts val="2610"/>
            </a:pPr>
            <a:r>
              <a:rPr lang="en-US" dirty="0"/>
              <a:t>Notify Coordinator about any broken equipment</a:t>
            </a:r>
            <a:endParaRPr dirty="0"/>
          </a:p>
          <a:p>
            <a:pPr marL="309011" indent="-309011">
              <a:buSzPts val="2610"/>
            </a:pPr>
            <a:r>
              <a:rPr lang="en-US" dirty="0"/>
              <a:t>Any items not returned are reported to the EDC. School that do not return all items will not be able to borrow any future kits.</a:t>
            </a:r>
            <a:endParaRPr dirty="0"/>
          </a:p>
          <a:p>
            <a:pPr marL="309011" indent="-141395">
              <a:buSzPts val="2640"/>
              <a:buNone/>
            </a:pPr>
            <a:endParaRPr dirty="0"/>
          </a:p>
          <a:p>
            <a:pPr marL="309011" indent="-141395">
              <a:buSzPts val="2640"/>
              <a:buNone/>
            </a:pPr>
            <a:endParaRPr dirty="0"/>
          </a:p>
          <a:p>
            <a:pPr marL="309011" indent="-141395">
              <a:buSzPts val="2640"/>
              <a:buNone/>
            </a:pPr>
            <a:endParaRPr dirty="0"/>
          </a:p>
        </p:txBody>
      </p:sp>
      <p:sp>
        <p:nvSpPr>
          <p:cNvPr id="477" name="Google Shape;477;p14"/>
          <p:cNvSpPr txBox="1">
            <a:spLocks noGrp="1"/>
          </p:cNvSpPr>
          <p:nvPr>
            <p:ph type="title"/>
          </p:nvPr>
        </p:nvSpPr>
        <p:spPr>
          <a:xfrm>
            <a:off x="484717" y="751187"/>
            <a:ext cx="11222376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>
              <a:buSzPts val="3400"/>
            </a:pPr>
            <a:r>
              <a:rPr lang="en-US"/>
              <a:t>PROGRAM EXPECTATIONS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5"/>
          <p:cNvSpPr txBox="1">
            <a:spLocks noGrp="1"/>
          </p:cNvSpPr>
          <p:nvPr>
            <p:ph type="body" idx="1"/>
          </p:nvPr>
        </p:nvSpPr>
        <p:spPr>
          <a:xfrm>
            <a:off x="484717" y="1706884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11" indent="-309011">
              <a:spcBef>
                <a:spcPts val="0"/>
              </a:spcBef>
              <a:buSzPts val="2610"/>
            </a:pPr>
            <a:r>
              <a:rPr lang="en-US" u="sng" dirty="0"/>
              <a:t>Expectations and policies form</a:t>
            </a:r>
            <a:r>
              <a:rPr lang="en-US" dirty="0"/>
              <a:t>: Each teacher! </a:t>
            </a:r>
            <a:endParaRPr dirty="0">
              <a:solidFill>
                <a:srgbClr val="FF0000"/>
              </a:solidFill>
            </a:endParaRPr>
          </a:p>
          <a:p>
            <a:pPr marL="309011" indent="-309011">
              <a:buSzPts val="2610"/>
            </a:pPr>
            <a:r>
              <a:rPr lang="en-US" u="sng" dirty="0"/>
              <a:t>Teacher information form </a:t>
            </a:r>
            <a:r>
              <a:rPr lang="en-US" dirty="0"/>
              <a:t>: To be filled out by each teacher.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309011" indent="-309011">
              <a:buSzPts val="2610"/>
            </a:pPr>
            <a:r>
              <a:rPr lang="en-US" dirty="0">
                <a:solidFill>
                  <a:srgbClr val="FF0000"/>
                </a:solidFill>
              </a:rPr>
              <a:t>Both Google forms</a:t>
            </a:r>
            <a:endParaRPr dirty="0"/>
          </a:p>
          <a:p>
            <a:pPr marL="309011" indent="-141395">
              <a:buSzPts val="2640"/>
              <a:buNone/>
            </a:pPr>
            <a:endParaRPr dirty="0"/>
          </a:p>
          <a:p>
            <a:pPr marL="309011" indent="-309011">
              <a:buSzPts val="2610"/>
            </a:pPr>
            <a:r>
              <a:rPr lang="en-US" dirty="0"/>
              <a:t>Kit request form: To be filled out by the Lead Teacher. Must list all teachers utilizing any portion of the kits.</a:t>
            </a:r>
            <a:endParaRPr dirty="0"/>
          </a:p>
          <a:p>
            <a:pPr marL="309011" indent="-309011">
              <a:buSzPts val="2610"/>
              <a:buFont typeface="Noto Sans Symbols"/>
              <a:buChar char="⮚"/>
            </a:pPr>
            <a:r>
              <a:rPr lang="en-US" dirty="0"/>
              <a:t>Must list all participating teachers and contact information</a:t>
            </a:r>
            <a:endParaRPr dirty="0"/>
          </a:p>
          <a:p>
            <a:pPr marL="309011" indent="-309011">
              <a:buSzPts val="2610"/>
              <a:buFont typeface="Noto Sans Symbols"/>
              <a:buChar char="⮚"/>
            </a:pPr>
            <a:r>
              <a:rPr lang="en-US" dirty="0"/>
              <a:t>After Rotation Survey for teachers and Students</a:t>
            </a:r>
            <a:endParaRPr dirty="0"/>
          </a:p>
          <a:p>
            <a:pPr marL="0" indent="0">
              <a:buSzPts val="2640"/>
              <a:buNone/>
            </a:pPr>
            <a:endParaRPr dirty="0"/>
          </a:p>
          <a:p>
            <a:pPr marL="309011" indent="-141395">
              <a:buSzPts val="2640"/>
              <a:buNone/>
            </a:pPr>
            <a:endParaRPr dirty="0"/>
          </a:p>
          <a:p>
            <a:pPr marL="0" indent="0">
              <a:buSzPts val="2640"/>
              <a:buNone/>
            </a:pPr>
            <a:endParaRPr dirty="0"/>
          </a:p>
        </p:txBody>
      </p:sp>
      <p:sp>
        <p:nvSpPr>
          <p:cNvPr id="483" name="Google Shape;483;p15"/>
          <p:cNvSpPr txBox="1">
            <a:spLocks noGrp="1"/>
          </p:cNvSpPr>
          <p:nvPr>
            <p:ph type="title"/>
          </p:nvPr>
        </p:nvSpPr>
        <p:spPr>
          <a:xfrm>
            <a:off x="484717" y="751187"/>
            <a:ext cx="11222376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>
              <a:buSzPts val="3400"/>
            </a:pPr>
            <a:r>
              <a:rPr lang="en-US"/>
              <a:t>REQUIRED DOCUMENTS: </a:t>
            </a:r>
            <a:r>
              <a:rPr lang="en-US">
                <a:solidFill>
                  <a:srgbClr val="FF0000"/>
                </a:solidFill>
              </a:rPr>
              <a:t>DATES TO BE DETERMINED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6"/>
          <p:cNvSpPr txBox="1">
            <a:spLocks noGrp="1"/>
          </p:cNvSpPr>
          <p:nvPr>
            <p:ph type="ctrTitle"/>
          </p:nvPr>
        </p:nvSpPr>
        <p:spPr>
          <a:xfrm>
            <a:off x="1676400" y="824896"/>
            <a:ext cx="8839200" cy="458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lt1"/>
              </a:buClr>
            </a:pPr>
            <a:r>
              <a:rPr lang="en-US">
                <a:solidFill>
                  <a:schemeClr val="lt1"/>
                </a:solidFill>
              </a:rPr>
              <a:t>KIT SCHEDULING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7"/>
          <p:cNvSpPr txBox="1">
            <a:spLocks noGrp="1"/>
          </p:cNvSpPr>
          <p:nvPr>
            <p:ph type="body" idx="1"/>
          </p:nvPr>
        </p:nvSpPr>
        <p:spPr>
          <a:xfrm>
            <a:off x="457200" y="1524001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11" indent="-309011">
              <a:spcBef>
                <a:spcPts val="0"/>
              </a:spcBef>
              <a:buSzPts val="2610"/>
            </a:pPr>
            <a:r>
              <a:rPr lang="en-US" sz="2900"/>
              <a:t>How to unpack: Put refrigerator and freezer items away ASAP.</a:t>
            </a:r>
            <a:endParaRPr/>
          </a:p>
          <a:p>
            <a:pPr marL="309011" indent="-309011">
              <a:buSzPts val="2610"/>
            </a:pPr>
            <a:r>
              <a:rPr lang="en-US" sz="2900"/>
              <a:t>Equipment and supplied checklist: Check that you receive what is indicated on the list.</a:t>
            </a:r>
            <a:endParaRPr/>
          </a:p>
          <a:p>
            <a:pPr marL="309011" indent="-309011">
              <a:buSzPts val="2610"/>
            </a:pPr>
            <a:r>
              <a:rPr lang="en-US" sz="2900"/>
              <a:t>Resource Binder</a:t>
            </a:r>
            <a:endParaRPr/>
          </a:p>
          <a:p>
            <a:pPr marL="309011" indent="-309011">
              <a:buSzPts val="2610"/>
            </a:pPr>
            <a:r>
              <a:rPr lang="en-US" sz="2900"/>
              <a:t>How to store: Keep track of kit contents. </a:t>
            </a:r>
            <a:endParaRPr/>
          </a:p>
          <a:p>
            <a:pPr marL="309011" indent="-309011">
              <a:buSzPts val="2610"/>
            </a:pPr>
            <a:r>
              <a:rPr lang="en-US" sz="2900"/>
              <a:t>How to pack: Try to put items back in appropriate labeled bin</a:t>
            </a:r>
            <a:endParaRPr/>
          </a:p>
          <a:p>
            <a:pPr marL="309011" indent="-309011">
              <a:buSzPts val="2610"/>
            </a:pPr>
            <a:r>
              <a:rPr lang="en-US" sz="2900"/>
              <a:t>All plastic ware, dyes, equipment, columns and reagents must be returned. Even empty bottles!</a:t>
            </a:r>
            <a:endParaRPr/>
          </a:p>
          <a:p>
            <a:pPr marL="0" indent="0">
              <a:buSzPts val="2640"/>
              <a:buNone/>
            </a:pPr>
            <a:endParaRPr/>
          </a:p>
          <a:p>
            <a:pPr marL="0" indent="0">
              <a:buSzPts val="2640"/>
              <a:buNone/>
            </a:pPr>
            <a:endParaRPr/>
          </a:p>
        </p:txBody>
      </p:sp>
      <p:sp>
        <p:nvSpPr>
          <p:cNvPr id="494" name="Google Shape;494;p17"/>
          <p:cNvSpPr txBox="1">
            <a:spLocks noGrp="1"/>
          </p:cNvSpPr>
          <p:nvPr>
            <p:ph type="title"/>
          </p:nvPr>
        </p:nvSpPr>
        <p:spPr>
          <a:xfrm>
            <a:off x="484717" y="617180"/>
            <a:ext cx="11222376" cy="626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>
              <a:buSzPts val="3470"/>
            </a:pPr>
            <a:r>
              <a:rPr lang="en-US" sz="3471"/>
              <a:t>KIT CONTENTS  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body" idx="1"/>
          </p:nvPr>
        </p:nvSpPr>
        <p:spPr>
          <a:xfrm>
            <a:off x="152401" y="914401"/>
            <a:ext cx="8305801" cy="4175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2160"/>
              <a:buNone/>
            </a:pPr>
            <a:endParaRPr sz="2400" dirty="0"/>
          </a:p>
          <a:p>
            <a:pPr marL="309011" indent="-309011">
              <a:spcBef>
                <a:spcPts val="1200"/>
              </a:spcBef>
              <a:buSzPts val="1800"/>
            </a:pPr>
            <a:r>
              <a:rPr lang="en-US" sz="2000" dirty="0"/>
              <a:t>4A: Post Stain: We will no longer provide a Bottle of 1xSB with </a:t>
            </a:r>
            <a:r>
              <a:rPr lang="en-US" sz="2000" dirty="0" err="1"/>
              <a:t>Sybersafe</a:t>
            </a:r>
            <a:endParaRPr sz="2000" dirty="0"/>
          </a:p>
          <a:p>
            <a:pPr marL="609555" lvl="1" indent="-300543">
              <a:spcBef>
                <a:spcPts val="1800"/>
              </a:spcBef>
              <a:buSzPts val="1561"/>
            </a:pPr>
            <a:r>
              <a:rPr lang="en-US" sz="1735" dirty="0"/>
              <a:t>4A/Colony PCR: </a:t>
            </a:r>
            <a:r>
              <a:rPr lang="en-US" sz="1735" dirty="0" err="1"/>
              <a:t>SyberSafe</a:t>
            </a:r>
            <a:r>
              <a:rPr lang="en-US" sz="1735" dirty="0"/>
              <a:t> will be replaced with Gel Green. Same dilution. Still light sensitive</a:t>
            </a:r>
            <a:endParaRPr dirty="0"/>
          </a:p>
          <a:p>
            <a:pPr marL="309011" indent="-309011">
              <a:spcBef>
                <a:spcPts val="1800"/>
              </a:spcBef>
              <a:buSzPts val="1800"/>
            </a:pPr>
            <a:r>
              <a:rPr lang="en-US" sz="2000" dirty="0"/>
              <a:t>6A –  Protein purification preparation. Only will give out “transomed cells’ if requested.</a:t>
            </a:r>
            <a:endParaRPr dirty="0"/>
          </a:p>
          <a:p>
            <a:pPr marL="309011" indent="-309011">
              <a:spcBef>
                <a:spcPts val="1800"/>
              </a:spcBef>
              <a:buSzPts val="1800"/>
            </a:pPr>
            <a:r>
              <a:rPr lang="en-US" sz="2000" dirty="0">
                <a:solidFill>
                  <a:srgbClr val="414042"/>
                </a:solidFill>
              </a:rPr>
              <a:t>The Amgen Biotech Experience (ABE) offers lab-based, classroom-based (non-lab), and Web-based investigations in biotechnology. </a:t>
            </a:r>
            <a:endParaRPr lang="en-US" dirty="0"/>
          </a:p>
          <a:p>
            <a:pPr marL="309011" indent="-141395">
              <a:spcBef>
                <a:spcPts val="1400"/>
              </a:spcBef>
              <a:buSzPts val="2640"/>
              <a:buNone/>
            </a:pPr>
            <a:endParaRPr dirty="0"/>
          </a:p>
          <a:p>
            <a:pPr marL="0" indent="0">
              <a:buSzPts val="2640"/>
              <a:buNone/>
            </a:pPr>
            <a:endParaRPr dirty="0"/>
          </a:p>
          <a:p>
            <a:pPr marL="309011" indent="-141395">
              <a:buSzPts val="2640"/>
              <a:buNone/>
            </a:pPr>
            <a:endParaRPr dirty="0"/>
          </a:p>
          <a:p>
            <a:pPr marL="309011" indent="-141395">
              <a:buSzPts val="2640"/>
              <a:buNone/>
            </a:pPr>
            <a:endParaRPr dirty="0"/>
          </a:p>
          <a:p>
            <a:pPr marL="309011" indent="-141395">
              <a:buSzPts val="2640"/>
              <a:buNone/>
            </a:pPr>
            <a:endParaRPr dirty="0"/>
          </a:p>
          <a:p>
            <a:pPr marL="309011" indent="-141395">
              <a:buSzPts val="2640"/>
              <a:buNone/>
            </a:pPr>
            <a:endParaRPr dirty="0"/>
          </a:p>
        </p:txBody>
      </p:sp>
      <p:sp>
        <p:nvSpPr>
          <p:cNvPr id="500" name="Google Shape;500;p18"/>
          <p:cNvSpPr txBox="1">
            <a:spLocks noGrp="1"/>
          </p:cNvSpPr>
          <p:nvPr>
            <p:ph type="title"/>
          </p:nvPr>
        </p:nvSpPr>
        <p:spPr>
          <a:xfrm>
            <a:off x="484717" y="751187"/>
            <a:ext cx="11222376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>
              <a:buSzPts val="3400"/>
            </a:pPr>
            <a:r>
              <a:rPr lang="en-US"/>
              <a:t>THE ADDITIONAL LABS  CHANGES</a:t>
            </a:r>
            <a:endParaRPr/>
          </a:p>
        </p:txBody>
      </p:sp>
      <p:pic>
        <p:nvPicPr>
          <p:cNvPr id="501" name="Google Shape;50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0468780" y="1155393"/>
            <a:ext cx="1447800" cy="193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7763" y="1347572"/>
            <a:ext cx="19304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18" descr="SYBR™ Safe DNA Gel Stain"/>
          <p:cNvPicPr preferRelativeResize="0"/>
          <p:nvPr/>
        </p:nvPicPr>
        <p:blipFill rotWithShape="1">
          <a:blip r:embed="rId5">
            <a:alphaModFix/>
          </a:blip>
          <a:srcRect l="15539" t="10845" r="12769" b="14499"/>
          <a:stretch/>
        </p:blipFill>
        <p:spPr>
          <a:xfrm>
            <a:off x="8915400" y="2899356"/>
            <a:ext cx="1625600" cy="1562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18"/>
          <p:cNvPicPr preferRelativeResize="0"/>
          <p:nvPr/>
        </p:nvPicPr>
        <p:blipFill rotWithShape="1">
          <a:blip r:embed="rId6">
            <a:alphaModFix/>
          </a:blip>
          <a:srcRect l="18000" t="22890" r="14444" b="21555"/>
          <a:stretch/>
        </p:blipFill>
        <p:spPr>
          <a:xfrm>
            <a:off x="10695285" y="2899357"/>
            <a:ext cx="1462596" cy="1503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9"/>
          <p:cNvSpPr txBox="1">
            <a:spLocks noGrp="1"/>
          </p:cNvSpPr>
          <p:nvPr>
            <p:ph type="body" idx="1"/>
          </p:nvPr>
        </p:nvSpPr>
        <p:spPr>
          <a:xfrm>
            <a:off x="152400" y="990601"/>
            <a:ext cx="8229600" cy="4099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2160"/>
              <a:buNone/>
            </a:pPr>
            <a:endParaRPr sz="2400"/>
          </a:p>
          <a:p>
            <a:pPr marL="309011" indent="-141395">
              <a:buSzPts val="2640"/>
              <a:buNone/>
            </a:pPr>
            <a:endParaRPr/>
          </a:p>
          <a:p>
            <a:pPr marL="0" indent="0">
              <a:buSzPts val="2640"/>
              <a:buNone/>
            </a:pPr>
            <a:endParaRPr/>
          </a:p>
          <a:p>
            <a:pPr marL="309011" indent="-141395">
              <a:buSzPts val="2640"/>
              <a:buNone/>
            </a:pPr>
            <a:endParaRPr/>
          </a:p>
          <a:p>
            <a:pPr marL="309011" indent="-141395">
              <a:buSzPts val="2640"/>
              <a:buNone/>
            </a:pPr>
            <a:endParaRPr/>
          </a:p>
          <a:p>
            <a:pPr marL="309011" indent="-141395">
              <a:buSzPts val="2640"/>
              <a:buNone/>
            </a:pPr>
            <a:endParaRPr/>
          </a:p>
          <a:p>
            <a:pPr marL="309011" indent="-141395">
              <a:buSzPts val="2640"/>
              <a:buNone/>
            </a:pPr>
            <a:endParaRPr/>
          </a:p>
        </p:txBody>
      </p:sp>
      <p:sp>
        <p:nvSpPr>
          <p:cNvPr id="511" name="Google Shape;511;p19"/>
          <p:cNvSpPr txBox="1">
            <a:spLocks noGrp="1"/>
          </p:cNvSpPr>
          <p:nvPr>
            <p:ph type="title"/>
          </p:nvPr>
        </p:nvSpPr>
        <p:spPr>
          <a:xfrm>
            <a:off x="484717" y="751187"/>
            <a:ext cx="11222376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>
              <a:buSzPts val="3400"/>
            </a:pPr>
            <a:r>
              <a:rPr lang="en-US"/>
              <a:t>THE ADDITIONAL LABS  CHANGES</a:t>
            </a:r>
            <a:endParaRPr/>
          </a:p>
        </p:txBody>
      </p:sp>
      <p:sp>
        <p:nvSpPr>
          <p:cNvPr id="512" name="Google Shape;512;p19"/>
          <p:cNvSpPr txBox="1"/>
          <p:nvPr/>
        </p:nvSpPr>
        <p:spPr>
          <a:xfrm>
            <a:off x="609600" y="1450026"/>
            <a:ext cx="10363200" cy="532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891" indent="-342891" defTabSz="1219170">
              <a:buClr>
                <a:srgbClr val="0062C3"/>
              </a:buClr>
              <a:buSzPts val="2000"/>
              <a:buFont typeface="Arial"/>
              <a:buChar char="•"/>
            </a:pPr>
            <a:r>
              <a:rPr lang="en-US" sz="2000" b="1" kern="0" dirty="0">
                <a:solidFill>
                  <a:srgbClr val="414042"/>
                </a:solidFill>
                <a:latin typeface="Arial"/>
                <a:cs typeface="Arial"/>
                <a:sym typeface="Arial"/>
              </a:rPr>
              <a:t>ABE’s classroom-based </a:t>
            </a:r>
            <a:r>
              <a:rPr lang="en-US" sz="2000" b="1" i="1" kern="0" dirty="0">
                <a:solidFill>
                  <a:srgbClr val="414042"/>
                </a:solidFill>
                <a:latin typeface="Arial"/>
                <a:cs typeface="Arial"/>
                <a:sym typeface="Arial"/>
              </a:rPr>
              <a:t>Exploring Precision Medicine </a:t>
            </a:r>
            <a:r>
              <a:rPr lang="en-US" sz="2000" b="1" kern="0" dirty="0">
                <a:solidFill>
                  <a:srgbClr val="414042"/>
                </a:solidFill>
                <a:latin typeface="Arial"/>
                <a:cs typeface="Arial"/>
                <a:sym typeface="Arial"/>
              </a:rPr>
              <a:t>mirrors the lab-based method but is designed for classroom use.  PTC” bitter taste testing” PCR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891" indent="-342891" defTabSz="1219170">
              <a:buClr>
                <a:srgbClr val="0062C3"/>
              </a:buClr>
              <a:buSzPts val="2000"/>
              <a:buFont typeface="Arial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check out our </a:t>
            </a:r>
            <a:r>
              <a:rPr lang="en-US" sz="2000" u="sng" kern="0" dirty="0">
                <a:solidFill>
                  <a:srgbClr val="004F9C"/>
                </a:solidFill>
                <a:latin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classroom-based version.</a:t>
            </a: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 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2000" b="1" kern="0" dirty="0">
              <a:solidFill>
                <a:srgbClr val="414042"/>
              </a:solidFill>
              <a:latin typeface="Arial"/>
              <a:cs typeface="Arial"/>
              <a:sym typeface="Arial"/>
            </a:endParaRPr>
          </a:p>
          <a:p>
            <a:pPr marL="342891" indent="-342891" defTabSz="1219170">
              <a:buClr>
                <a:srgbClr val="0062C3"/>
              </a:buClr>
              <a:buSzPts val="2000"/>
              <a:buFont typeface="Arial"/>
              <a:buChar char="•"/>
            </a:pPr>
            <a:r>
              <a:rPr lang="en-US" sz="2000" b="1" kern="0" dirty="0">
                <a:solidFill>
                  <a:srgbClr val="414042"/>
                </a:solidFill>
                <a:latin typeface="Arial"/>
                <a:cs typeface="Arial"/>
                <a:sym typeface="Arial"/>
              </a:rPr>
              <a:t>The module explores the connections between genes and traits. Students learn how slight genetic differences can impact how well a patient responds to certain medications.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891" indent="-215895" defTabSz="1219170">
              <a:buClr>
                <a:srgbClr val="0062C3"/>
              </a:buClr>
              <a:buSzPts val="2000"/>
            </a:pPr>
            <a:endParaRPr sz="2000" b="1" kern="0" dirty="0">
              <a:solidFill>
                <a:srgbClr val="414042"/>
              </a:solidFill>
              <a:latin typeface="Arial"/>
              <a:cs typeface="Arial"/>
              <a:sym typeface="Arial"/>
            </a:endParaRPr>
          </a:p>
          <a:p>
            <a:pPr marL="342891" indent="-342891" defTabSz="1219170">
              <a:buClr>
                <a:srgbClr val="0062C3"/>
              </a:buClr>
              <a:buSzPts val="2000"/>
              <a:buFont typeface="Arial"/>
              <a:buChar char="•"/>
            </a:pPr>
            <a:r>
              <a:rPr lang="en-US" sz="2000" b="1" kern="0" dirty="0">
                <a:solidFill>
                  <a:srgbClr val="414042"/>
                </a:solidFill>
                <a:latin typeface="Arial"/>
                <a:cs typeface="Arial"/>
                <a:sym typeface="Arial"/>
              </a:rPr>
              <a:t>Working with classmates and using online resources, students examine how variations in a gene influence individuals’ abilities to taste the bitter compound “PTC,” and then consider how tiny differences in individuals' DNA might be responsible for variations in drug metabolism</a:t>
            </a:r>
          </a:p>
          <a:p>
            <a:pPr marL="342891" indent="-342891" defTabSz="1219170">
              <a:buClr>
                <a:srgbClr val="0062C3"/>
              </a:buClr>
              <a:buSzPts val="2000"/>
              <a:buFont typeface="Arial"/>
              <a:buChar char="•"/>
            </a:pPr>
            <a:endParaRPr lang="en-US" sz="2000" b="1" kern="0" dirty="0">
              <a:solidFill>
                <a:srgbClr val="414042"/>
              </a:solidFill>
              <a:latin typeface="Arial"/>
              <a:cs typeface="Arial"/>
              <a:sym typeface="Arial"/>
            </a:endParaRPr>
          </a:p>
          <a:p>
            <a:pPr marL="342891" indent="-342891" defTabSz="1219170">
              <a:buClr>
                <a:srgbClr val="0062C3"/>
              </a:buClr>
              <a:buSzPts val="2000"/>
              <a:buFont typeface="Arial"/>
              <a:buChar char="•"/>
            </a:pPr>
            <a:r>
              <a:rPr lang="en-US" sz="2000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IN OUR NEXT GRANT CYCLE, WE WILL BE OFFERING THE PTC LAB SEQUENCE</a:t>
            </a:r>
            <a:endParaRPr sz="1400" kern="0" dirty="0">
              <a:solidFill>
                <a:srgbClr val="0070C0"/>
              </a:solidFill>
              <a:latin typeface="Arial"/>
              <a:cs typeface="Arial"/>
              <a:sym typeface="Arial"/>
            </a:endParaRPr>
          </a:p>
          <a:p>
            <a:pPr marL="342891" indent="-215895" defTabSz="1219170">
              <a:buClr>
                <a:srgbClr val="0062C3"/>
              </a:buClr>
              <a:buSzPts val="2000"/>
            </a:pPr>
            <a:endParaRPr sz="2000" b="1" kern="0" dirty="0">
              <a:solidFill>
                <a:srgbClr val="0070C0"/>
              </a:solidFill>
              <a:latin typeface="Arial"/>
              <a:cs typeface="Arial"/>
              <a:sym typeface="Arial"/>
            </a:endParaRPr>
          </a:p>
          <a:p>
            <a:pPr marL="342891" indent="-215895" defTabSz="1219170">
              <a:buClr>
                <a:srgbClr val="0062C3"/>
              </a:buClr>
              <a:buSzPts val="2000"/>
            </a:pP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>
          <a:extLst>
            <a:ext uri="{FF2B5EF4-FFF2-40B4-BE49-F238E27FC236}">
              <a16:creationId xmlns:a16="http://schemas.microsoft.com/office/drawing/2014/main" id="{42331BF9-2EA9-087F-CA20-FF07C3CB8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9">
            <a:extLst>
              <a:ext uri="{FF2B5EF4-FFF2-40B4-BE49-F238E27FC236}">
                <a16:creationId xmlns:a16="http://schemas.microsoft.com/office/drawing/2014/main" id="{BAAA662D-BDC6-4934-7AFC-D9D25B3119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2400" y="990601"/>
            <a:ext cx="8229600" cy="4099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2160"/>
              <a:buNone/>
            </a:pPr>
            <a:endParaRPr sz="2400" dirty="0"/>
          </a:p>
          <a:p>
            <a:pPr marL="309011" indent="-141395">
              <a:buSzPts val="2640"/>
              <a:buNone/>
            </a:pPr>
            <a:endParaRPr dirty="0"/>
          </a:p>
          <a:p>
            <a:pPr marL="0" indent="0">
              <a:buSzPts val="2640"/>
              <a:buNone/>
            </a:pPr>
            <a:endParaRPr dirty="0"/>
          </a:p>
          <a:p>
            <a:pPr marL="309011" indent="-141395">
              <a:buSzPts val="2640"/>
              <a:buNone/>
            </a:pPr>
            <a:endParaRPr dirty="0"/>
          </a:p>
          <a:p>
            <a:pPr marL="309011" indent="-141395">
              <a:buSzPts val="2640"/>
              <a:buNone/>
            </a:pPr>
            <a:endParaRPr dirty="0"/>
          </a:p>
          <a:p>
            <a:pPr marL="309011" indent="-141395">
              <a:buSzPts val="2640"/>
              <a:buNone/>
            </a:pPr>
            <a:endParaRPr dirty="0"/>
          </a:p>
          <a:p>
            <a:pPr marL="309011" indent="-141395">
              <a:buSzPts val="2640"/>
              <a:buNone/>
            </a:pPr>
            <a:endParaRPr dirty="0"/>
          </a:p>
        </p:txBody>
      </p:sp>
      <p:sp>
        <p:nvSpPr>
          <p:cNvPr id="511" name="Google Shape;511;p19">
            <a:extLst>
              <a:ext uri="{FF2B5EF4-FFF2-40B4-BE49-F238E27FC236}">
                <a16:creationId xmlns:a16="http://schemas.microsoft.com/office/drawing/2014/main" id="{A2A4C378-0FE8-54A4-B008-9F9F74546B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4717" y="751187"/>
            <a:ext cx="11222376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>
              <a:buSzPts val="3400"/>
            </a:pPr>
            <a:r>
              <a:rPr lang="en-US" dirty="0"/>
              <a:t>THE ADDITIONAL LABS  CHANGES: Forensics</a:t>
            </a:r>
            <a:endParaRPr dirty="0"/>
          </a:p>
        </p:txBody>
      </p:sp>
      <p:sp>
        <p:nvSpPr>
          <p:cNvPr id="512" name="Google Shape;512;p19">
            <a:extLst>
              <a:ext uri="{FF2B5EF4-FFF2-40B4-BE49-F238E27FC236}">
                <a16:creationId xmlns:a16="http://schemas.microsoft.com/office/drawing/2014/main" id="{8F0EFDB3-DB29-A51A-FC46-43CD8B5244D6}"/>
              </a:ext>
            </a:extLst>
          </p:cNvPr>
          <p:cNvSpPr txBox="1"/>
          <p:nvPr/>
        </p:nvSpPr>
        <p:spPr>
          <a:xfrm>
            <a:off x="829056" y="2675322"/>
            <a:ext cx="10363200" cy="27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891" indent="-342891" defTabSz="1219170">
              <a:buClr>
                <a:srgbClr val="0062C3"/>
              </a:buClr>
              <a:buSzPts val="2000"/>
              <a:buFont typeface="Arial"/>
              <a:buChar char="•"/>
            </a:pPr>
            <a:r>
              <a:rPr lang="en-US" sz="2800" b="1" kern="0" dirty="0">
                <a:solidFill>
                  <a:srgbClr val="414042"/>
                </a:solidFill>
                <a:latin typeface="Arial"/>
                <a:cs typeface="Arial"/>
                <a:sym typeface="Arial"/>
              </a:rPr>
              <a:t>The Missing Crown dye-based lab will be discontinued.</a:t>
            </a:r>
            <a:endParaRPr lang="en-US" sz="2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US" sz="2800" b="1" kern="0" dirty="0">
              <a:solidFill>
                <a:srgbClr val="414042"/>
              </a:solidFill>
              <a:latin typeface="Arial"/>
              <a:cs typeface="Arial"/>
              <a:sym typeface="Arial"/>
            </a:endParaRPr>
          </a:p>
          <a:p>
            <a:pPr marL="342891" indent="-342891" defTabSz="1219170">
              <a:buClr>
                <a:srgbClr val="0062C3"/>
              </a:buClr>
              <a:buSzPts val="2000"/>
              <a:buFont typeface="Arial"/>
              <a:buChar char="•"/>
            </a:pPr>
            <a:r>
              <a:rPr lang="en-US" sz="2800" b="1" kern="0" dirty="0">
                <a:solidFill>
                  <a:srgbClr val="414042"/>
                </a:solidFill>
                <a:latin typeface="Arial"/>
                <a:cs typeface="Arial"/>
                <a:sym typeface="Arial"/>
              </a:rPr>
              <a:t>ABE extension labs “Kitty Paternity” and </a:t>
            </a:r>
            <a:r>
              <a:rPr lang="en-US" sz="2800" b="1" kern="0">
                <a:solidFill>
                  <a:srgbClr val="414042"/>
                </a:solidFill>
                <a:latin typeface="Arial"/>
                <a:cs typeface="Arial"/>
                <a:sym typeface="Arial"/>
              </a:rPr>
              <a:t>Doggy Drool</a:t>
            </a:r>
            <a:r>
              <a:rPr lang="en-US" sz="2800" b="1" kern="0" dirty="0">
                <a:solidFill>
                  <a:srgbClr val="414042"/>
                </a:solidFill>
                <a:latin typeface="Arial"/>
                <a:cs typeface="Arial"/>
                <a:sym typeface="Arial"/>
              </a:rPr>
              <a:t>” </a:t>
            </a:r>
            <a:r>
              <a:rPr lang="en-US" sz="2800" b="1" kern="0">
                <a:solidFill>
                  <a:srgbClr val="414042"/>
                </a:solidFill>
                <a:latin typeface="Arial"/>
                <a:cs typeface="Arial"/>
                <a:sym typeface="Arial"/>
              </a:rPr>
              <a:t>will now </a:t>
            </a:r>
            <a:r>
              <a:rPr lang="en-US" sz="2800" b="1" kern="0" dirty="0">
                <a:solidFill>
                  <a:srgbClr val="414042"/>
                </a:solidFill>
                <a:latin typeface="Arial"/>
                <a:cs typeface="Arial"/>
                <a:sym typeface="Arial"/>
              </a:rPr>
              <a:t>be offered.</a:t>
            </a:r>
            <a:endParaRPr lang="en-US" sz="2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891" indent="-215895" defTabSz="1219170">
              <a:buClr>
                <a:srgbClr val="0062C3"/>
              </a:buClr>
              <a:buSzPts val="2000"/>
            </a:pPr>
            <a:endParaRPr lang="en-US" sz="2000" b="1" kern="0" dirty="0">
              <a:solidFill>
                <a:srgbClr val="414042"/>
              </a:solidFill>
              <a:latin typeface="Arial"/>
              <a:cs typeface="Arial"/>
              <a:sym typeface="Arial"/>
            </a:endParaRPr>
          </a:p>
          <a:p>
            <a:pPr marL="342891" indent="-215895" defTabSz="1219170">
              <a:buClr>
                <a:srgbClr val="0062C3"/>
              </a:buClr>
              <a:buSzPts val="2000"/>
            </a:pPr>
            <a:endParaRPr sz="2000" b="1" kern="0" dirty="0">
              <a:solidFill>
                <a:srgbClr val="0070C0"/>
              </a:solidFill>
              <a:latin typeface="Arial"/>
              <a:cs typeface="Arial"/>
              <a:sym typeface="Arial"/>
            </a:endParaRPr>
          </a:p>
          <a:p>
            <a:pPr marL="342891" indent="-215895" defTabSz="1219170">
              <a:buClr>
                <a:srgbClr val="0062C3"/>
              </a:buClr>
              <a:buSzPts val="2000"/>
            </a:pPr>
            <a:endParaRPr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033076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0"/>
          <p:cNvSpPr txBox="1">
            <a:spLocks noGrp="1"/>
          </p:cNvSpPr>
          <p:nvPr>
            <p:ph type="body" idx="1"/>
          </p:nvPr>
        </p:nvSpPr>
        <p:spPr>
          <a:xfrm>
            <a:off x="393277" y="1352685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11" indent="-309011">
              <a:spcBef>
                <a:spcPts val="0"/>
              </a:spcBef>
              <a:buSzPts val="2610"/>
            </a:pPr>
            <a:r>
              <a:rPr lang="en-US" sz="2800" dirty="0"/>
              <a:t>Biotech student award (electronic certificate)</a:t>
            </a:r>
            <a:endParaRPr sz="2800" dirty="0"/>
          </a:p>
          <a:p>
            <a:pPr marL="309011" indent="-309011">
              <a:buSzPts val="2610"/>
            </a:pPr>
            <a:r>
              <a:rPr lang="en-US" sz="2800" dirty="0"/>
              <a:t>Bring your students to URI day for only participating workshop teachers</a:t>
            </a:r>
          </a:p>
          <a:p>
            <a:pPr marL="309011" indent="-309011">
              <a:buSzPts val="2610"/>
            </a:pPr>
            <a:r>
              <a:rPr lang="en-US" sz="2800" dirty="0"/>
              <a:t>Amgen Volunteer program ( offered though the program office).</a:t>
            </a:r>
            <a:endParaRPr sz="2800" dirty="0"/>
          </a:p>
          <a:p>
            <a:pPr marL="309011" indent="-309011">
              <a:buSzPts val="2610"/>
            </a:pPr>
            <a:r>
              <a:rPr lang="en-US" sz="2800" dirty="0"/>
              <a:t>Albert </a:t>
            </a:r>
            <a:r>
              <a:rPr lang="en-US" sz="2800" dirty="0" err="1"/>
              <a:t>Kausch</a:t>
            </a:r>
            <a:endParaRPr sz="2800" dirty="0"/>
          </a:p>
          <a:p>
            <a:pPr marL="609555" lvl="1" indent="-300543">
              <a:buSzPts val="2340"/>
            </a:pPr>
            <a:r>
              <a:rPr lang="en-US" sz="2800" dirty="0"/>
              <a:t>CMB 190: Issues in Biotechnology</a:t>
            </a:r>
            <a:endParaRPr sz="2800" dirty="0"/>
          </a:p>
          <a:p>
            <a:pPr marL="609555" lvl="1" indent="-300543">
              <a:buSzPts val="2340"/>
            </a:pPr>
            <a:r>
              <a:rPr lang="en-US" sz="2800" dirty="0"/>
              <a:t>available to High School (HS) </a:t>
            </a:r>
            <a:endParaRPr sz="2800" dirty="0"/>
          </a:p>
          <a:p>
            <a:pPr marL="609555" lvl="1" indent="-300543">
              <a:buSzPts val="2340"/>
            </a:pPr>
            <a:r>
              <a:rPr lang="en-US" sz="2800" dirty="0"/>
              <a:t>3 college credits for a fee </a:t>
            </a:r>
            <a:endParaRPr sz="2800" dirty="0"/>
          </a:p>
        </p:txBody>
      </p:sp>
      <p:sp>
        <p:nvSpPr>
          <p:cNvPr id="518" name="Google Shape;518;p20"/>
          <p:cNvSpPr txBox="1">
            <a:spLocks noGrp="1"/>
          </p:cNvSpPr>
          <p:nvPr>
            <p:ph type="title"/>
          </p:nvPr>
        </p:nvSpPr>
        <p:spPr>
          <a:xfrm>
            <a:off x="484717" y="751187"/>
            <a:ext cx="11222376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>
              <a:buSzPts val="3400"/>
            </a:pPr>
            <a:r>
              <a:rPr lang="en-US"/>
              <a:t>WHAT WE OFFER AND HOPE TO  OFFER AGAIN</a:t>
            </a:r>
            <a:r>
              <a:rPr lang="en-US">
                <a:solidFill>
                  <a:srgbClr val="0062C3"/>
                </a:solidFill>
              </a:rPr>
              <a:t>?</a:t>
            </a:r>
            <a:r>
              <a:rPr lang="en-US">
                <a:solidFill>
                  <a:srgbClr val="FF0000"/>
                </a:solidFill>
              </a:rPr>
              <a:t>  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"/>
          <p:cNvSpPr txBox="1">
            <a:spLocks noGrp="1"/>
          </p:cNvSpPr>
          <p:nvPr>
            <p:ph type="body" idx="1"/>
          </p:nvPr>
        </p:nvSpPr>
        <p:spPr>
          <a:xfrm>
            <a:off x="484717" y="1706883"/>
            <a:ext cx="11222400" cy="41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11" indent="-309011">
              <a:spcBef>
                <a:spcPts val="0"/>
              </a:spcBef>
              <a:buSzPts val="2610"/>
            </a:pPr>
            <a:r>
              <a:rPr lang="en-US" dirty="0"/>
              <a:t>Doreen Osgood</a:t>
            </a:r>
            <a:endParaRPr dirty="0"/>
          </a:p>
          <a:p>
            <a:pPr marL="309011" indent="-309011">
              <a:buSzPts val="2610"/>
            </a:pPr>
            <a:r>
              <a:rPr lang="en-US" dirty="0"/>
              <a:t>Arielle Chaves</a:t>
            </a:r>
            <a:endParaRPr dirty="0"/>
          </a:p>
          <a:p>
            <a:pPr marL="309011" indent="-309011">
              <a:buSzPts val="2610"/>
            </a:pPr>
            <a:r>
              <a:rPr lang="en-US" dirty="0"/>
              <a:t>Emma </a:t>
            </a:r>
            <a:r>
              <a:rPr lang="en-US" dirty="0" err="1"/>
              <a:t>Pimer</a:t>
            </a:r>
            <a:endParaRPr lang="en-US" dirty="0"/>
          </a:p>
          <a:p>
            <a:pPr marL="309011" indent="-309011">
              <a:buSzPts val="2610"/>
            </a:pPr>
            <a:r>
              <a:rPr lang="en-US" dirty="0"/>
              <a:t>Alex Sucuqui</a:t>
            </a:r>
            <a:endParaRPr dirty="0"/>
          </a:p>
          <a:p>
            <a:pPr marL="309011" indent="-141395">
              <a:buSzPts val="2640"/>
              <a:buNone/>
            </a:pPr>
            <a:endParaRPr dirty="0"/>
          </a:p>
          <a:p>
            <a:pPr marL="0" indent="0">
              <a:buSzPts val="2640"/>
              <a:buNone/>
            </a:pPr>
            <a:endParaRPr dirty="0"/>
          </a:p>
          <a:p>
            <a:pPr marL="309011" indent="-141395">
              <a:buSzPts val="2640"/>
              <a:buNone/>
            </a:pPr>
            <a:endParaRPr dirty="0"/>
          </a:p>
        </p:txBody>
      </p:sp>
      <p:sp>
        <p:nvSpPr>
          <p:cNvPr id="400" name="Google Shape;400;p2"/>
          <p:cNvSpPr txBox="1">
            <a:spLocks noGrp="1"/>
          </p:cNvSpPr>
          <p:nvPr>
            <p:ph type="title"/>
          </p:nvPr>
        </p:nvSpPr>
        <p:spPr>
          <a:xfrm>
            <a:off x="484717" y="751187"/>
            <a:ext cx="11222376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>
              <a:buSzPts val="3400"/>
            </a:pPr>
            <a:r>
              <a:rPr lang="en-US"/>
              <a:t>RI ABE SITE OFFICE</a:t>
            </a:r>
            <a:endParaRPr/>
          </a:p>
        </p:txBody>
      </p:sp>
      <p:sp>
        <p:nvSpPr>
          <p:cNvPr id="2" name="Google Shape;254;p4">
            <a:extLst>
              <a:ext uri="{FF2B5EF4-FFF2-40B4-BE49-F238E27FC236}">
                <a16:creationId xmlns:a16="http://schemas.microsoft.com/office/drawing/2014/main" id="{8984580E-6F8A-E997-C4A2-0AD23D7C2EA9}"/>
              </a:ext>
            </a:extLst>
          </p:cNvPr>
          <p:cNvSpPr/>
          <p:nvPr/>
        </p:nvSpPr>
        <p:spPr>
          <a:xfrm>
            <a:off x="5082767" y="1319932"/>
            <a:ext cx="6271752" cy="1029168"/>
          </a:xfrm>
          <a:prstGeom prst="rect">
            <a:avLst/>
          </a:prstGeom>
          <a:solidFill>
            <a:srgbClr val="0021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1867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Center for Biotechnology and Life Sciences</a:t>
            </a:r>
          </a:p>
          <a:p>
            <a:pPr algn="ctr" defTabSz="1219170">
              <a:buClr>
                <a:srgbClr val="000000"/>
              </a:buClr>
            </a:pPr>
            <a:r>
              <a:rPr lang="en-US" sz="1867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120 Flagg Rd, Kingston, RI 02881</a:t>
            </a:r>
          </a:p>
          <a:p>
            <a:pPr defTabSz="1219170">
              <a:buClr>
                <a:srgbClr val="000000"/>
              </a:buClr>
            </a:pPr>
            <a:br>
              <a:rPr lang="en-US" sz="14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</a:br>
            <a:endParaRPr sz="1400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" name="Google Shape;255;p4">
            <a:extLst>
              <a:ext uri="{FF2B5EF4-FFF2-40B4-BE49-F238E27FC236}">
                <a16:creationId xmlns:a16="http://schemas.microsoft.com/office/drawing/2014/main" id="{9B3C9FCB-A8BF-A97F-5D8C-A2A0FD18CB7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3010" y="1356063"/>
            <a:ext cx="4534479" cy="24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5341D6-7A2C-2E5B-5F9D-CF7113765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2767" y="2385231"/>
            <a:ext cx="6271752" cy="373682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071882-38D5-48B5-B460-D7B7311A4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677" y="1514859"/>
            <a:ext cx="5532035" cy="1692347"/>
          </a:xfrm>
        </p:spPr>
        <p:txBody>
          <a:bodyPr/>
          <a:lstStyle/>
          <a:p>
            <a:r>
              <a:rPr lang="en-US" sz="2400" dirty="0"/>
              <a:t>In 1990, leaders at Amgen set out to help teach high school students in their community about biotechnology. Using the latest tools and science, they created ABE. </a:t>
            </a:r>
          </a:p>
          <a:p>
            <a:r>
              <a:rPr lang="en-US" sz="2400" dirty="0"/>
              <a:t>Using the latest tools and science, they created ABE. For 34 years, more than 3,600 science educators have participated in ABE.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BC9984-F1F4-E7F5-DE7A-268422049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845" y="552039"/>
            <a:ext cx="11222376" cy="1292621"/>
          </a:xfrm>
        </p:spPr>
        <p:txBody>
          <a:bodyPr/>
          <a:lstStyle/>
          <a:p>
            <a:r>
              <a:rPr lang="en-US" dirty="0"/>
              <a:t>In 2024, the Amgen Biotech Experience (ABE) celebrated reaching 1 million students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189C72-7AD3-6818-111B-B2F8FB272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339" y="1643544"/>
            <a:ext cx="5998984" cy="383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2112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"/>
          <p:cNvSpPr txBox="1">
            <a:spLocks noGrp="1"/>
          </p:cNvSpPr>
          <p:nvPr>
            <p:ph type="body" idx="1"/>
          </p:nvPr>
        </p:nvSpPr>
        <p:spPr>
          <a:xfrm>
            <a:off x="381000" y="1447801"/>
            <a:ext cx="11582400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11" indent="-309011">
              <a:spcBef>
                <a:spcPts val="0"/>
              </a:spcBef>
              <a:buSzPts val="2610"/>
            </a:pPr>
            <a:r>
              <a:rPr lang="en-US" dirty="0" err="1"/>
              <a:t>LabXchange</a:t>
            </a:r>
            <a:endParaRPr dirty="0"/>
          </a:p>
          <a:p>
            <a:pPr marL="309011" indent="-309011">
              <a:buSzPts val="2610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https://www.amgenbiotechexperience.com/</a:t>
            </a:r>
            <a:endParaRPr dirty="0"/>
          </a:p>
          <a:p>
            <a:pPr marL="309011" indent="-309011">
              <a:buSzPts val="2610"/>
            </a:pPr>
            <a:r>
              <a:rPr lang="en-US" dirty="0"/>
              <a:t>M3rlot!</a:t>
            </a:r>
            <a:endParaRPr dirty="0"/>
          </a:p>
          <a:p>
            <a:pPr marL="309011" lvl="1" indent="0">
              <a:buSzPts val="2400"/>
              <a:buNone/>
            </a:pPr>
            <a:endParaRPr dirty="0"/>
          </a:p>
          <a:p>
            <a:pPr marL="0" indent="0">
              <a:buSzPts val="2610"/>
              <a:buNone/>
            </a:pPr>
            <a:r>
              <a:rPr lang="en-US" b="0" i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ABE offers </a:t>
            </a:r>
            <a:r>
              <a:rPr lang="en-US" b="0" i="0" u="sng" dirty="0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lab-based</a:t>
            </a:r>
            <a:r>
              <a:rPr lang="en-US" b="0" i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, </a:t>
            </a:r>
            <a:r>
              <a:rPr lang="en-US" b="0" i="0" u="sng" dirty="0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classroom-based</a:t>
            </a:r>
            <a:r>
              <a:rPr lang="en-US" b="0" i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 (non-lab), and </a:t>
            </a:r>
            <a:r>
              <a:rPr lang="en-US" b="0" i="0" u="sng" dirty="0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web-based investigations</a:t>
            </a:r>
            <a:r>
              <a:rPr lang="en-US" b="0" i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 in biotechnology, and provides professional learning opportunities and resources to support teachers and students in the use of ABE materials.</a:t>
            </a:r>
            <a:endParaRPr dirty="0"/>
          </a:p>
          <a:p>
            <a:pPr marL="309011" indent="-141395">
              <a:buSzPts val="2640"/>
              <a:buNone/>
            </a:pPr>
            <a:endParaRPr dirty="0"/>
          </a:p>
        </p:txBody>
      </p:sp>
      <p:sp>
        <p:nvSpPr>
          <p:cNvPr id="419" name="Google Shape;419;p5"/>
          <p:cNvSpPr txBox="1">
            <a:spLocks noGrp="1"/>
          </p:cNvSpPr>
          <p:nvPr>
            <p:ph type="title"/>
          </p:nvPr>
        </p:nvSpPr>
        <p:spPr>
          <a:xfrm>
            <a:off x="484717" y="751187"/>
            <a:ext cx="11222376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>
              <a:buSzPts val="3400"/>
            </a:pPr>
            <a:r>
              <a:rPr lang="en-US"/>
              <a:t>ABE RESOURCES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8"/>
          <p:cNvSpPr txBox="1"/>
          <p:nvPr/>
        </p:nvSpPr>
        <p:spPr>
          <a:xfrm>
            <a:off x="226141" y="74548"/>
            <a:ext cx="11631563" cy="6894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View the entire </a:t>
            </a:r>
            <a:r>
              <a:rPr lang="en-US" i="1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Foundations of Biotech </a:t>
            </a:r>
            <a:r>
              <a:rPr lang="en-US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package of materials (all of the below sequences are included):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indent="-114297" defTabSz="1219170">
              <a:buClr>
                <a:srgbClr val="0063C3"/>
              </a:buClr>
              <a:buSzPts val="1800"/>
              <a:buFont typeface="Arial"/>
              <a:buChar char="•"/>
            </a:pPr>
            <a:r>
              <a:rPr lang="en-US" u="sng" kern="0" dirty="0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Teacher Guide</a:t>
            </a:r>
            <a:r>
              <a:rPr lang="en-US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 [7 MB] </a:t>
            </a:r>
            <a:r>
              <a:rPr lang="en-US" i="1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(password protected) </a:t>
            </a:r>
            <a:r>
              <a:rPr lang="en-US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| </a:t>
            </a:r>
            <a:r>
              <a:rPr lang="en-US" u="sng" kern="0" dirty="0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Guía del </a:t>
            </a:r>
            <a:r>
              <a:rPr lang="en-US" u="sng" kern="0" dirty="0" err="1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profesor</a:t>
            </a:r>
            <a:r>
              <a:rPr lang="en-US" u="sng" kern="0" dirty="0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—</a:t>
            </a:r>
            <a:r>
              <a:rPr lang="en-US" u="sng" kern="0" dirty="0" err="1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todas</a:t>
            </a:r>
            <a:r>
              <a:rPr lang="en-US" u="sng" kern="0" dirty="0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 kern="0" dirty="0" err="1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secuencias</a:t>
            </a:r>
            <a:r>
              <a:rPr lang="en-US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 </a:t>
            </a:r>
            <a:r>
              <a:rPr lang="en-US" i="1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(</a:t>
            </a:r>
            <a:r>
              <a:rPr lang="en-US" i="1" kern="0" dirty="0" err="1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protección</a:t>
            </a:r>
            <a:r>
              <a:rPr lang="en-US" i="1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i="1" kern="0" dirty="0" err="1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por</a:t>
            </a:r>
            <a:r>
              <a:rPr lang="en-US" i="1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i="1" kern="0" dirty="0" err="1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contraseña</a:t>
            </a:r>
            <a:r>
              <a:rPr lang="en-US" i="1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)</a:t>
            </a:r>
            <a:endParaRPr kern="0" dirty="0">
              <a:solidFill>
                <a:srgbClr val="414042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14297" defTabSz="1219170">
              <a:buClr>
                <a:srgbClr val="0063C3"/>
              </a:buClr>
              <a:buSzPts val="1800"/>
              <a:buFont typeface="Arial"/>
              <a:buChar char="•"/>
            </a:pPr>
            <a:r>
              <a:rPr lang="en-US" u="sng" kern="0" dirty="0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Guide</a:t>
            </a:r>
            <a:r>
              <a:rPr lang="en-US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 [6 MB] | </a:t>
            </a:r>
            <a:r>
              <a:rPr lang="en-US" u="sng" kern="0" dirty="0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Guía del </a:t>
            </a:r>
            <a:r>
              <a:rPr lang="en-US" u="sng" kern="0" dirty="0" err="1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estudiante</a:t>
            </a:r>
            <a:r>
              <a:rPr lang="en-US" u="sng" kern="0" dirty="0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—</a:t>
            </a:r>
            <a:r>
              <a:rPr lang="en-US" u="sng" kern="0" dirty="0" err="1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todas</a:t>
            </a:r>
            <a:r>
              <a:rPr lang="en-US" u="sng" kern="0" dirty="0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 kern="0" dirty="0" err="1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secuencias</a:t>
            </a:r>
            <a:endParaRPr kern="0" dirty="0">
              <a:solidFill>
                <a:srgbClr val="414042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defTabSz="1219170">
              <a:buClr>
                <a:srgbClr val="000000"/>
              </a:buClr>
            </a:pPr>
            <a:endParaRPr b="1" kern="0" dirty="0">
              <a:solidFill>
                <a:srgbClr val="157493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defTabSz="1219170">
              <a:buClr>
                <a:srgbClr val="000000"/>
              </a:buClr>
            </a:pPr>
            <a:endParaRPr b="1" kern="0" dirty="0">
              <a:solidFill>
                <a:srgbClr val="157493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defTabSz="1219170">
              <a:buClr>
                <a:srgbClr val="000000"/>
              </a:buClr>
            </a:pPr>
            <a:r>
              <a:rPr lang="en-US" b="1" kern="0" dirty="0">
                <a:solidFill>
                  <a:srgbClr val="157493"/>
                </a:solidFill>
                <a:latin typeface="IBM Plex Sans"/>
                <a:ea typeface="IBM Plex Sans"/>
                <a:cs typeface="IBM Plex Sans"/>
                <a:sym typeface="IBM Plex Sans"/>
              </a:rPr>
              <a:t>SEQUENCE OPTIONS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b="1" kern="0" dirty="0">
                <a:solidFill>
                  <a:srgbClr val="157493"/>
                </a:solidFill>
                <a:latin typeface="IBM Plex Sans"/>
                <a:ea typeface="IBM Plex Sans"/>
                <a:cs typeface="IBM Plex Sans"/>
                <a:sym typeface="IBM Plex Sans"/>
              </a:rPr>
              <a:t>Abridged Genetic Engineering Sequence (16–18 class sessions)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The </a:t>
            </a:r>
            <a:r>
              <a:rPr lang="en-US" i="1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Abridged Genetic Engineering Sequence </a:t>
            </a:r>
            <a:r>
              <a:rPr lang="en-US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is identical to the </a:t>
            </a:r>
            <a:r>
              <a:rPr lang="en-US" i="1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Complete Genetic Engineering Sequence</a:t>
            </a:r>
            <a:r>
              <a:rPr lang="en-US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 except that students are provided with the recombinant plasmid rather than creating it themselves.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indent="-114297" defTabSz="1219170">
              <a:buClr>
                <a:srgbClr val="0063C3"/>
              </a:buClr>
              <a:buSzPts val="1800"/>
              <a:buFont typeface="Arial"/>
              <a:buChar char="•"/>
            </a:pPr>
            <a:r>
              <a:rPr lang="en-US" u="sng" kern="0" dirty="0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Teacher Guide</a:t>
            </a:r>
            <a:r>
              <a:rPr lang="en-US" i="1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 (password protected) </a:t>
            </a:r>
            <a:r>
              <a:rPr lang="en-US" b="1" kern="0" dirty="0">
                <a:solidFill>
                  <a:srgbClr val="A50021"/>
                </a:solidFill>
                <a:latin typeface="Arial"/>
                <a:cs typeface="Arial"/>
                <a:sym typeface="Arial"/>
              </a:rPr>
              <a:t>M3rlot!</a:t>
            </a:r>
            <a:endParaRPr kern="0" dirty="0">
              <a:solidFill>
                <a:srgbClr val="414042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14297" defTabSz="1219170">
              <a:buClr>
                <a:srgbClr val="0063C3"/>
              </a:buClr>
              <a:buSzPts val="1800"/>
              <a:buFont typeface="Arial"/>
              <a:buChar char="•"/>
            </a:pPr>
            <a:r>
              <a:rPr lang="en-US" u="sng" kern="0" dirty="0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Guide</a:t>
            </a:r>
            <a:endParaRPr kern="0" dirty="0">
              <a:solidFill>
                <a:srgbClr val="414042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defTabSz="1219170">
              <a:buClr>
                <a:srgbClr val="000000"/>
              </a:buClr>
            </a:pPr>
            <a:r>
              <a:rPr lang="en-US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Related Resources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indent="-114297" defTabSz="1219170">
              <a:buClr>
                <a:srgbClr val="0063C3"/>
              </a:buClr>
              <a:buSzPts val="1800"/>
              <a:buFont typeface="Arial"/>
              <a:buChar char="•"/>
            </a:pPr>
            <a:r>
              <a:rPr lang="en-US" u="sng" kern="0" dirty="0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 of Laboratory Reagents</a:t>
            </a:r>
            <a:endParaRPr kern="0" dirty="0">
              <a:solidFill>
                <a:srgbClr val="414042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14297" defTabSz="1219170">
              <a:buClr>
                <a:srgbClr val="0063C3"/>
              </a:buClr>
              <a:buSzPts val="1800"/>
              <a:buFont typeface="Arial"/>
              <a:buChar char="•"/>
            </a:pPr>
            <a:r>
              <a:rPr lang="en-US" u="sng" kern="0" dirty="0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Abridged Genetic Engineering Pathway PowerPoint</a:t>
            </a:r>
            <a:endParaRPr kern="0" dirty="0">
              <a:solidFill>
                <a:srgbClr val="414042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14297" defTabSz="1219170">
              <a:buClr>
                <a:srgbClr val="0063C3"/>
              </a:buClr>
              <a:buSzPts val="1800"/>
              <a:buFont typeface="Arial"/>
              <a:buChar char="•"/>
            </a:pPr>
            <a:r>
              <a:rPr lang="en-US" u="sng" kern="0" dirty="0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 of Laboratory Reagents</a:t>
            </a:r>
            <a:endParaRPr u="sng" kern="0" dirty="0">
              <a:solidFill>
                <a:srgbClr val="0063C3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defTabSz="1219170">
              <a:buClr>
                <a:srgbClr val="000000"/>
              </a:buClr>
            </a:pPr>
            <a:endParaRPr u="sng" kern="0" dirty="0">
              <a:solidFill>
                <a:srgbClr val="0063C3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defTabSz="1219170">
              <a:buClr>
                <a:srgbClr val="000000"/>
              </a:buClr>
            </a:pPr>
            <a:endParaRPr kern="0" dirty="0">
              <a:solidFill>
                <a:srgbClr val="414042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defTabSz="1219170">
              <a:buClr>
                <a:srgbClr val="000000"/>
              </a:buClr>
            </a:pPr>
            <a:r>
              <a:rPr lang="en-US" b="1" kern="0" dirty="0">
                <a:solidFill>
                  <a:srgbClr val="157493"/>
                </a:solidFill>
                <a:latin typeface="IBM Plex Sans"/>
                <a:ea typeface="IBM Plex Sans"/>
                <a:cs typeface="IBM Plex Sans"/>
                <a:sym typeface="IBM Plex Sans"/>
              </a:rPr>
              <a:t>Colony PCR (1–2 class sessions)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The </a:t>
            </a:r>
            <a:r>
              <a:rPr lang="en-US" i="1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Colony PCR</a:t>
            </a:r>
            <a:r>
              <a:rPr lang="en-US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 lab is designed to be used as part of </a:t>
            </a:r>
            <a:r>
              <a:rPr lang="en-US" i="1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Foundations of Biotech</a:t>
            </a:r>
            <a:r>
              <a:rPr lang="en-US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. In this lab, students sample a colony from one of their plates and perform PCR on it to confirm the presence of the desired plasmid.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indent="-114297" defTabSz="1219170">
              <a:buClr>
                <a:srgbClr val="0063C3"/>
              </a:buClr>
              <a:buSzPts val="1800"/>
              <a:buFont typeface="Arial"/>
              <a:buChar char="•"/>
            </a:pPr>
            <a:r>
              <a:rPr lang="en-US" u="sng" kern="0" dirty="0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Teacher Guide</a:t>
            </a:r>
            <a:r>
              <a:rPr lang="en-US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 </a:t>
            </a:r>
            <a:r>
              <a:rPr lang="en-US" i="1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(password protected) </a:t>
            </a:r>
            <a:r>
              <a:rPr lang="en-US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| </a:t>
            </a:r>
            <a:r>
              <a:rPr lang="en-US" u="sng" kern="0" dirty="0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Guía para </a:t>
            </a:r>
            <a:r>
              <a:rPr lang="en-US" u="sng" kern="0" dirty="0" err="1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</a:t>
            </a:r>
            <a:r>
              <a:rPr lang="en-US" u="sng" kern="0" dirty="0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 kern="0" dirty="0" err="1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profesor</a:t>
            </a:r>
            <a:r>
              <a:rPr lang="en-US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 </a:t>
            </a:r>
            <a:r>
              <a:rPr lang="en-US" i="1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(</a:t>
            </a:r>
            <a:r>
              <a:rPr lang="en-US" i="1" kern="0" dirty="0" err="1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protección</a:t>
            </a:r>
            <a:r>
              <a:rPr lang="en-US" i="1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i="1" kern="0" dirty="0" err="1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por</a:t>
            </a:r>
            <a:r>
              <a:rPr lang="en-US" i="1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i="1" kern="0" dirty="0" err="1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contraseña</a:t>
            </a:r>
            <a:r>
              <a:rPr lang="en-US" i="1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)</a:t>
            </a:r>
            <a:endParaRPr kern="0" dirty="0">
              <a:solidFill>
                <a:srgbClr val="414042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14297" defTabSz="1219170">
              <a:buClr>
                <a:srgbClr val="0063C3"/>
              </a:buClr>
              <a:buSzPts val="1800"/>
              <a:buFont typeface="Arial"/>
              <a:buChar char="•"/>
            </a:pPr>
            <a:r>
              <a:rPr lang="en-US" u="sng" kern="0" dirty="0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Guide</a:t>
            </a:r>
            <a:r>
              <a:rPr lang="en-US" kern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 | </a:t>
            </a:r>
            <a:r>
              <a:rPr lang="en-US" u="sng" kern="0" dirty="0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Guía para </a:t>
            </a:r>
            <a:r>
              <a:rPr lang="en-US" u="sng" kern="0" dirty="0" err="1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</a:t>
            </a:r>
            <a:r>
              <a:rPr lang="en-US" u="sng" kern="0" dirty="0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 kern="0" dirty="0" err="1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estudiante</a:t>
            </a:r>
            <a:endParaRPr kern="0" dirty="0">
              <a:solidFill>
                <a:srgbClr val="414042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defTabSz="1219170">
              <a:buClr>
                <a:srgbClr val="000000"/>
              </a:buClr>
            </a:pPr>
            <a:b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"/>
          <p:cNvSpPr txBox="1">
            <a:spLocks noGrp="1"/>
          </p:cNvSpPr>
          <p:nvPr>
            <p:ph type="body" idx="1"/>
          </p:nvPr>
        </p:nvSpPr>
        <p:spPr>
          <a:xfrm>
            <a:off x="484717" y="1706884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11" indent="-309011">
              <a:spcBef>
                <a:spcPts val="0"/>
              </a:spcBef>
              <a:buSzPts val="2610"/>
            </a:pPr>
            <a:r>
              <a:rPr lang="en-US" dirty="0"/>
              <a:t>ABE RI website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https://amgenbiotechexperience.net/rhodeisland/node/511</a:t>
            </a:r>
            <a:endParaRPr dirty="0"/>
          </a:p>
          <a:p>
            <a:pPr marL="609555" lvl="1" indent="-300543">
              <a:buSzPts val="2160"/>
            </a:pPr>
            <a:r>
              <a:rPr lang="en-US" sz="2400" dirty="0"/>
              <a:t>Access directly or through the Amgen Biotech Experience Website  (register)</a:t>
            </a:r>
            <a:endParaRPr dirty="0"/>
          </a:p>
          <a:p>
            <a:pPr marL="309011" indent="-309011">
              <a:buSzPts val="2610"/>
            </a:pPr>
            <a:r>
              <a:rPr lang="en-US" dirty="0"/>
              <a:t>ABE RI website</a:t>
            </a:r>
            <a:endParaRPr dirty="0"/>
          </a:p>
          <a:p>
            <a:pPr marL="609555" lvl="1" indent="-300543">
              <a:buSzPts val="2340"/>
            </a:pPr>
            <a:r>
              <a:rPr lang="en-US" dirty="0"/>
              <a:t>Resources for each lab: 1, 2a, 4a, 5  and 6 and Colony PCR</a:t>
            </a:r>
            <a:endParaRPr dirty="0"/>
          </a:p>
          <a:p>
            <a:pPr marL="609555" lvl="1" indent="-300543">
              <a:buSzPts val="2340"/>
            </a:pPr>
            <a:r>
              <a:rPr lang="en-US" dirty="0"/>
              <a:t>Quick guides for Gel making and resource binder information</a:t>
            </a:r>
            <a:endParaRPr dirty="0"/>
          </a:p>
          <a:p>
            <a:pPr marL="0" indent="0">
              <a:buSzPts val="2640"/>
              <a:buNone/>
            </a:pPr>
            <a:endParaRPr dirty="0"/>
          </a:p>
          <a:p>
            <a:pPr marL="309011" indent="-141395">
              <a:buSzPts val="2640"/>
              <a:buNone/>
            </a:pPr>
            <a:endParaRPr dirty="0"/>
          </a:p>
        </p:txBody>
      </p:sp>
      <p:sp>
        <p:nvSpPr>
          <p:cNvPr id="425" name="Google Shape;425;p6"/>
          <p:cNvSpPr txBox="1">
            <a:spLocks noGrp="1"/>
          </p:cNvSpPr>
          <p:nvPr>
            <p:ph type="title"/>
          </p:nvPr>
        </p:nvSpPr>
        <p:spPr>
          <a:xfrm>
            <a:off x="484717" y="751187"/>
            <a:ext cx="11222376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>
              <a:buSzPts val="3400"/>
            </a:pPr>
            <a:r>
              <a:rPr lang="en-US"/>
              <a:t>ABE RI RESOURCES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9"/>
          <p:cNvSpPr txBox="1">
            <a:spLocks noGrp="1"/>
          </p:cNvSpPr>
          <p:nvPr>
            <p:ph type="body" idx="1"/>
          </p:nvPr>
        </p:nvSpPr>
        <p:spPr>
          <a:xfrm>
            <a:off x="484717" y="1352685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11" indent="-309011">
              <a:spcBef>
                <a:spcPts val="0"/>
              </a:spcBef>
              <a:buSzPts val="2610"/>
            </a:pPr>
            <a:r>
              <a:rPr lang="en-US" dirty="0"/>
              <a:t>Manuals/Guides</a:t>
            </a:r>
            <a:endParaRPr dirty="0"/>
          </a:p>
          <a:p>
            <a:pPr marL="609555" lvl="1" indent="-300543">
              <a:buSzPts val="2340"/>
            </a:pPr>
            <a:r>
              <a:rPr lang="en-US" dirty="0"/>
              <a:t>All sequences available online for print</a:t>
            </a:r>
            <a:endParaRPr dirty="0"/>
          </a:p>
          <a:p>
            <a:pPr marL="918565" lvl="2" indent="-309011">
              <a:buSzPts val="2160"/>
            </a:pPr>
            <a:r>
              <a:rPr lang="en-US" dirty="0"/>
              <a:t>Website; curriculum; teacher/student guides</a:t>
            </a:r>
            <a:endParaRPr dirty="0"/>
          </a:p>
          <a:p>
            <a:pPr marL="918565" lvl="2" indent="-309011">
              <a:buSzPts val="2160"/>
            </a:pPr>
            <a:r>
              <a:rPr lang="en-US" dirty="0"/>
              <a:t>Teacher guide password protected: </a:t>
            </a:r>
            <a:endParaRPr dirty="0"/>
          </a:p>
          <a:p>
            <a:pPr marL="1219110" lvl="3" indent="-300543">
              <a:buSzPts val="1890"/>
            </a:pPr>
            <a:r>
              <a:rPr lang="en-US" dirty="0"/>
              <a:t>M3rlot!</a:t>
            </a:r>
            <a:endParaRPr dirty="0"/>
          </a:p>
          <a:p>
            <a:pPr marL="309011" indent="-309011">
              <a:buSzPts val="2610"/>
            </a:pPr>
            <a:r>
              <a:rPr lang="en-US" dirty="0"/>
              <a:t>If using 2015; Begin at Tab C</a:t>
            </a:r>
          </a:p>
          <a:p>
            <a:pPr marL="309011" indent="-309011">
              <a:buSzPts val="2610"/>
            </a:pPr>
            <a:r>
              <a:rPr lang="en-US" dirty="0"/>
              <a:t>ABR RI Resource Binder: one copy will be in your kit. Please return. PDF also available on the </a:t>
            </a:r>
            <a:r>
              <a:rPr lang="en-US" dirty="0">
                <a:hlinkClick r:id="rId3"/>
              </a:rPr>
              <a:t>Amgen Biotech Experience RI website</a:t>
            </a:r>
            <a:endParaRPr dirty="0"/>
          </a:p>
        </p:txBody>
      </p:sp>
      <p:sp>
        <p:nvSpPr>
          <p:cNvPr id="445" name="Google Shape;445;p9"/>
          <p:cNvSpPr txBox="1">
            <a:spLocks noGrp="1"/>
          </p:cNvSpPr>
          <p:nvPr>
            <p:ph type="title"/>
          </p:nvPr>
        </p:nvSpPr>
        <p:spPr>
          <a:xfrm>
            <a:off x="484717" y="751187"/>
            <a:ext cx="11222376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>
              <a:buSzPts val="3400"/>
            </a:pPr>
            <a:r>
              <a:rPr lang="en-US"/>
              <a:t>LAB GUIDES: CURRENT 2019</a:t>
            </a:r>
            <a:endParaRPr/>
          </a:p>
        </p:txBody>
      </p:sp>
      <p:pic>
        <p:nvPicPr>
          <p:cNvPr id="446" name="Google Shape;44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81627" y="2911471"/>
            <a:ext cx="416560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061825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2"/>
          <p:cNvSpPr txBox="1">
            <a:spLocks noGrp="1"/>
          </p:cNvSpPr>
          <p:nvPr>
            <p:ph type="ctrTitle"/>
          </p:nvPr>
        </p:nvSpPr>
        <p:spPr>
          <a:xfrm>
            <a:off x="1676400" y="824896"/>
            <a:ext cx="9448800" cy="458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lt1"/>
              </a:buClr>
            </a:pPr>
            <a:r>
              <a:rPr lang="en-US">
                <a:solidFill>
                  <a:schemeClr val="lt1"/>
                </a:solidFill>
              </a:rPr>
              <a:t>PROGRAM</a:t>
            </a:r>
            <a:br>
              <a:rPr lang="en-US">
                <a:solidFill>
                  <a:schemeClr val="lt1"/>
                </a:solidFill>
              </a:rPr>
            </a:br>
            <a:r>
              <a:rPr lang="en-US">
                <a:solidFill>
                  <a:schemeClr val="lt1"/>
                </a:solidFill>
              </a:rPr>
              <a:t>EXPECTATIONS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3"/>
          <p:cNvSpPr txBox="1">
            <a:spLocks noGrp="1"/>
          </p:cNvSpPr>
          <p:nvPr>
            <p:ph type="body" idx="1"/>
          </p:nvPr>
        </p:nvSpPr>
        <p:spPr>
          <a:xfrm>
            <a:off x="484717" y="1706884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11" indent="-309011">
              <a:spcBef>
                <a:spcPts val="0"/>
              </a:spcBef>
              <a:buSzPts val="2340"/>
            </a:pPr>
            <a:r>
              <a:rPr lang="en-US" sz="2600" dirty="0"/>
              <a:t>New teachers need to be trained at an ABE PDI before they can sign up to borrow ABE materials and equipment</a:t>
            </a:r>
            <a:endParaRPr dirty="0"/>
          </a:p>
          <a:p>
            <a:pPr marL="309011" indent="-309011">
              <a:buSzPts val="2340"/>
            </a:pPr>
            <a:r>
              <a:rPr lang="en-US" sz="2600" dirty="0"/>
              <a:t>Do not supply materials and equipment to labs where the teacher has not yet been trained</a:t>
            </a:r>
            <a:endParaRPr dirty="0"/>
          </a:p>
          <a:p>
            <a:pPr marL="309011" indent="-309011">
              <a:buSzPts val="2340"/>
            </a:pPr>
            <a:r>
              <a:rPr lang="en-US" sz="2600" dirty="0"/>
              <a:t>Annually, each teacher who participates in the ABE program should submit a signed copy of the Amgen Biotech Experience Expectations and Policies Form (sent part of the google form) before participating in our program.</a:t>
            </a:r>
            <a:endParaRPr dirty="0"/>
          </a:p>
        </p:txBody>
      </p:sp>
      <p:sp>
        <p:nvSpPr>
          <p:cNvPr id="471" name="Google Shape;471;p13"/>
          <p:cNvSpPr txBox="1">
            <a:spLocks noGrp="1"/>
          </p:cNvSpPr>
          <p:nvPr>
            <p:ph type="title"/>
          </p:nvPr>
        </p:nvSpPr>
        <p:spPr>
          <a:xfrm>
            <a:off x="484717" y="751187"/>
            <a:ext cx="11222376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>
              <a:buSzPts val="3400"/>
            </a:pPr>
            <a:r>
              <a:rPr lang="en-US"/>
              <a:t>POLICIES FOR ABE SCHOOL SITES – FROM P.O.</a:t>
            </a:r>
            <a:endParaRPr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2016 Amgen Corporate Template_16x9_INTERNAL">
  <a:themeElements>
    <a:clrScheme name="AmgenColors">
      <a:dk1>
        <a:srgbClr val="000000"/>
      </a:dk1>
      <a:lt1>
        <a:srgbClr val="FFFFFF"/>
      </a:lt1>
      <a:dk2>
        <a:srgbClr val="716F73"/>
      </a:dk2>
      <a:lt2>
        <a:srgbClr val="00BCE4"/>
      </a:lt2>
      <a:accent1>
        <a:srgbClr val="0063C3"/>
      </a:accent1>
      <a:accent2>
        <a:srgbClr val="88C765"/>
      </a:accent2>
      <a:accent3>
        <a:srgbClr val="F3C108"/>
      </a:accent3>
      <a:accent4>
        <a:srgbClr val="D34D2F"/>
      </a:accent4>
      <a:accent5>
        <a:srgbClr val="597B7C"/>
      </a:accent5>
      <a:accent6>
        <a:srgbClr val="005480"/>
      </a:accent6>
      <a:hlink>
        <a:srgbClr val="2DBCB6"/>
      </a:hlink>
      <a:folHlink>
        <a:srgbClr val="B2A9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1051</Words>
  <Application>Microsoft Office PowerPoint</Application>
  <PresentationFormat>Widescreen</PresentationFormat>
  <Paragraphs>129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Arial</vt:lpstr>
      <vt:lpstr>Calibri</vt:lpstr>
      <vt:lpstr>IBM Plex Sans</vt:lpstr>
      <vt:lpstr>Noto Sans Symbols</vt:lpstr>
      <vt:lpstr>2016 Amgen Corporate Template_16x9_INTERNAL</vt:lpstr>
      <vt:lpstr>AMGEN BIOTECH EXPERIENCE</vt:lpstr>
      <vt:lpstr>RI ABE SITE OFFICE</vt:lpstr>
      <vt:lpstr>In 2024, the Amgen Biotech Experience (ABE) celebrated reaching 1 million students  </vt:lpstr>
      <vt:lpstr>ABE RESOURCES</vt:lpstr>
      <vt:lpstr>PowerPoint Presentation</vt:lpstr>
      <vt:lpstr>ABE RI RESOURCES</vt:lpstr>
      <vt:lpstr>LAB GUIDES: CURRENT 2019</vt:lpstr>
      <vt:lpstr>PROGRAM EXPECTATIONS</vt:lpstr>
      <vt:lpstr>POLICIES FOR ABE SCHOOL SITES – FROM P.O.</vt:lpstr>
      <vt:lpstr>PROGRAM EXPECTATIONS</vt:lpstr>
      <vt:lpstr>REQUIRED DOCUMENTS: DATES TO BE DETERMINED</vt:lpstr>
      <vt:lpstr>KIT SCHEDULING </vt:lpstr>
      <vt:lpstr>KIT CONTENTS  </vt:lpstr>
      <vt:lpstr>THE ADDITIONAL LABS  CHANGES</vt:lpstr>
      <vt:lpstr>THE ADDITIONAL LABS  CHANGES</vt:lpstr>
      <vt:lpstr>THE ADDITIONAL LABS  CHANGES: Forensics</vt:lpstr>
      <vt:lpstr>WHAT WE OFFER AND HOPE TO  OFFER AGAIN?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Doreen Osgood</dc:creator>
  <cp:lastModifiedBy>Doreen Osgood</cp:lastModifiedBy>
  <cp:revision>2</cp:revision>
  <dcterms:created xsi:type="dcterms:W3CDTF">2025-06-05T12:01:36Z</dcterms:created>
  <dcterms:modified xsi:type="dcterms:W3CDTF">2026-06-08T11:50:45Z</dcterms:modified>
</cp:coreProperties>
</file>