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22"/>
  </p:notesMasterIdLst>
  <p:sldIdLst>
    <p:sldId id="257" r:id="rId3"/>
    <p:sldId id="262" r:id="rId4"/>
    <p:sldId id="276" r:id="rId5"/>
    <p:sldId id="269" r:id="rId6"/>
    <p:sldId id="263" r:id="rId7"/>
    <p:sldId id="272" r:id="rId8"/>
    <p:sldId id="280" r:id="rId9"/>
    <p:sldId id="273" r:id="rId10"/>
    <p:sldId id="274" r:id="rId11"/>
    <p:sldId id="271" r:id="rId12"/>
    <p:sldId id="275" r:id="rId13"/>
    <p:sldId id="268" r:id="rId14"/>
    <p:sldId id="278" r:id="rId15"/>
    <p:sldId id="279" r:id="rId16"/>
    <p:sldId id="264" r:id="rId17"/>
    <p:sldId id="277" r:id="rId18"/>
    <p:sldId id="281" r:id="rId19"/>
    <p:sldId id="282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6B6D0-F601-48DE-836C-4DE4140C547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05DDA-EABE-4453-8E33-B8F0A3019E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19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 if we are trying to PCR the ‘</a:t>
            </a:r>
            <a:r>
              <a:rPr lang="en-GB" dirty="0" err="1"/>
              <a:t>rfp</a:t>
            </a:r>
            <a:r>
              <a:rPr lang="en-GB" dirty="0"/>
              <a:t>’ gene where might we find it and what templates can we screen?</a:t>
            </a:r>
          </a:p>
          <a:p>
            <a:endParaRPr lang="en-GB" dirty="0"/>
          </a:p>
          <a:p>
            <a:r>
              <a:rPr lang="en-GB" dirty="0"/>
              <a:t>The R-plasmid would make a good start</a:t>
            </a:r>
          </a:p>
          <a:p>
            <a:r>
              <a:rPr lang="en-GB" dirty="0"/>
              <a:t>R is based on A, and actually the primers anneal to the plasmid backbone common to both plasmids – so you can expect products from both that will give a size difference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09550-ABB2-4E5E-8B02-E61CE329044B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07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 if we are trying to PCR the ‘</a:t>
            </a:r>
            <a:r>
              <a:rPr lang="en-GB" dirty="0" err="1"/>
              <a:t>rfp</a:t>
            </a:r>
            <a:r>
              <a:rPr lang="en-GB" dirty="0"/>
              <a:t>’ gene where might we find it and what templates can we screen?</a:t>
            </a:r>
          </a:p>
          <a:p>
            <a:endParaRPr lang="en-GB" dirty="0"/>
          </a:p>
          <a:p>
            <a:r>
              <a:rPr lang="en-GB" dirty="0"/>
              <a:t>The R-plasmid would make a good start</a:t>
            </a:r>
          </a:p>
          <a:p>
            <a:r>
              <a:rPr lang="en-GB" dirty="0"/>
              <a:t>R is based on A, and actually the primers anneal to the plasmid backbone common to both plasmids – so you can expect products from both that will give a size difference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09550-ABB2-4E5E-8B02-E61CE329044B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324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Is </a:t>
            </a:r>
            <a:r>
              <a:rPr lang="en-GB" dirty="0" err="1"/>
              <a:t>rfp</a:t>
            </a:r>
            <a:r>
              <a:rPr lang="en-GB" dirty="0"/>
              <a:t> detectable in the ligation reaction?</a:t>
            </a:r>
          </a:p>
          <a:p>
            <a:endParaRPr lang="en-GB" dirty="0"/>
          </a:p>
          <a:p>
            <a:r>
              <a:rPr lang="en-GB" dirty="0"/>
              <a:t>Using the PCR after ligation, then running the products on an agarose gel, allows students to identify whether the ligation reaction</a:t>
            </a:r>
            <a:r>
              <a:rPr lang="en-GB" baseline="0" dirty="0"/>
              <a:t> has successfully created </a:t>
            </a:r>
            <a:r>
              <a:rPr lang="en-GB" baseline="0" dirty="0" err="1"/>
              <a:t>pARA</a:t>
            </a:r>
            <a:r>
              <a:rPr lang="en-GB" baseline="0" dirty="0"/>
              <a:t>-R, because if </a:t>
            </a:r>
            <a:r>
              <a:rPr lang="en-GB" baseline="0" dirty="0" err="1"/>
              <a:t>pARA</a:t>
            </a:r>
            <a:r>
              <a:rPr lang="en-GB" baseline="0" dirty="0"/>
              <a:t>-R is in the DNA used as template for the PCR, then a 1092 bp fragment will result.</a:t>
            </a:r>
          </a:p>
          <a:p>
            <a:endParaRPr lang="en-GB" baseline="0" dirty="0"/>
          </a:p>
          <a:p>
            <a:r>
              <a:rPr lang="en-GB" baseline="0" dirty="0"/>
              <a:t>This is the basis of LAB 4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09550-ABB2-4E5E-8B02-E61CE329044B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100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Using the PCR after transformation, then running the products on an agarose gel, is even more exciting for me, because it allows correlation between phenotype</a:t>
            </a:r>
            <a:r>
              <a:rPr lang="en-GB" baseline="0" dirty="0"/>
              <a:t> and genotype.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Red colonies should produce a 1092 </a:t>
            </a:r>
            <a:r>
              <a:rPr lang="en-GB" baseline="0" dirty="0" err="1"/>
              <a:t>bp</a:t>
            </a:r>
            <a:r>
              <a:rPr lang="en-GB" baseline="0" dirty="0"/>
              <a:t> band visible after colony PCR by agarose gel electrophoresis.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White colonies should produce a 662 bp band visible after colony PCR by agarose gel electrophoresis (because white colonies contain A plasmid and not R).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This is the basis of LAB 7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Hopefully this will spur students to consider and understand the central dogma of molecular biology (DNA &gt; RNA &gt; protein), a concept that continues to be hard for students to grasp according to education literature and personal experience!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In training we will give you the chance to screen ALL the TEMPLATES, but in the classroom you may choose to just look at Lab 4 or Lab 7 (including some controls every time – are your reagents clean (</a:t>
            </a:r>
            <a:r>
              <a:rPr lang="en-GB" baseline="0" dirty="0" err="1"/>
              <a:t>ie</a:t>
            </a:r>
            <a:r>
              <a:rPr lang="en-GB" baseline="0" dirty="0"/>
              <a:t>. not contaminated with R-plasmid - =water/negative control); positive control – pure R-plasmid)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CBBB3-1455-4106-9A8F-79A3B56D9432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30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b="1" i="1" dirty="0"/>
              <a:t>Step 2: setting up the PCR</a:t>
            </a:r>
          </a:p>
          <a:p>
            <a:endParaRPr lang="en-GB" b="1" i="1" dirty="0"/>
          </a:p>
          <a:p>
            <a:r>
              <a:rPr lang="en-GB" b="0" i="0" dirty="0"/>
              <a:t>Master mix contains</a:t>
            </a:r>
            <a:r>
              <a:rPr lang="en-GB" b="0" i="0" baseline="0" dirty="0"/>
              <a:t> buffer, magnesium chloride, nucleosides and DNA polymerase. Keep on ice to preserve maximum enzyme activity of DNA polymerase.</a:t>
            </a:r>
          </a:p>
          <a:p>
            <a:r>
              <a:rPr lang="en-GB" b="0" i="0" baseline="0" dirty="0"/>
              <a:t>Remember:</a:t>
            </a:r>
          </a:p>
          <a:p>
            <a:pPr marL="171450" indent="-171450">
              <a:buFontTx/>
              <a:buChar char="-"/>
            </a:pPr>
            <a:r>
              <a:rPr lang="en-GB" b="0" i="0" baseline="0" dirty="0"/>
              <a:t>Use fresh tips for each new component you add</a:t>
            </a:r>
          </a:p>
          <a:p>
            <a:pPr marL="171450" indent="-171450">
              <a:buFontTx/>
              <a:buChar char="-"/>
            </a:pPr>
            <a:r>
              <a:rPr lang="en-GB" b="0" i="0" baseline="0" dirty="0"/>
              <a:t>Keep on ice</a:t>
            </a:r>
          </a:p>
          <a:p>
            <a:pPr marL="171450" indent="-171450">
              <a:buFontTx/>
              <a:buChar char="-"/>
            </a:pPr>
            <a:r>
              <a:rPr lang="en-GB" b="0" i="0" baseline="0" dirty="0"/>
              <a:t>Label tubes on the side – with personal identifier - as labels on top rub off easily in thermal cycler</a:t>
            </a:r>
          </a:p>
          <a:p>
            <a:pPr marL="171450" indent="-171450">
              <a:buFontTx/>
              <a:buChar char="-"/>
            </a:pPr>
            <a:r>
              <a:rPr lang="en-GB" b="0" i="0" baseline="0" dirty="0"/>
              <a:t>PCR machine will take about 2 hours to run.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AC03E4D-16CE-4585-AF82-9CFE16D14F6B}" type="slidenum">
              <a:rPr lang="en-GB" altLang="en-US" smtClean="0"/>
              <a:pPr eaLnBrk="1" hangingPunct="1"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1941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09689-4997-5F45-DFAE-18675D34B77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21F4E3-F99D-6C3F-1A65-B353A239DC0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72F75-19BB-93C2-44A5-A6261CE6B70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744D15-E032-48D3-A116-FDAE3A60ADE5}" type="datetime1">
              <a:rPr lang="en-GB"/>
              <a:pPr lvl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38507-D448-CA1E-BB04-A2F1C64E9B7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FACF2-F60B-A18B-7F62-F3D02B4A1A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9DB60D-028E-45A1-B192-8A29D0BC0A8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76961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CEAD6-8B49-479C-8BC6-60CDE7B64F8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58755-8663-1F0B-4DC1-CAD4855D5C0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1D842-0565-F17B-140D-68E8D43379E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D0305F-A2CE-4B41-84A0-81B12E719862}" type="datetime1">
              <a:rPr lang="en-GB"/>
              <a:pPr lvl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7A852-E4B6-3C42-2718-48AC6FB14BF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E4F4D-C1DC-646D-DC07-FBE9FB2D4B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D3ED98-87F7-42B6-BC84-C832C2F14A4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81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E45C6-A941-0D9D-DEB4-7DC81AAB50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00A90-FF2C-A050-EC1E-7B77D513D6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9E050-BB9E-8CE6-24CE-FFE928FD3D4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1E4EB6-DDA3-4118-A06F-F52E1658D817}" type="datetime1">
              <a:rPr lang="en-GB"/>
              <a:pPr lvl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AE004-ECAB-6036-4D1F-529B22EB3D8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4AC2F-10F1-1BE5-E6F8-9C4F7DF5EE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39A5C7B-3235-479D-A872-FC38C74DE49E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284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7A02D-6706-95E7-0D07-D25834BB93E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A446E-8217-0C95-7E4C-F06F17C3BBF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144960-2FC0-B504-A6D1-AD33DFC12C9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71309-C008-743B-320D-92627A92A5C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77787B3-9B83-4CE3-A794-B601BD37E7A1}" type="datetime1">
              <a:rPr lang="en-GB"/>
              <a:pPr lvl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BAAD8-7660-A878-D41D-C3BBF4D8205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4DC13-CD35-3007-3FCA-0A7CF3D32B5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1F8D7C-89D2-48DC-8518-DF339B09DBA9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434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626B8-E141-3CB9-7706-13191303D9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561D93-1D94-2C85-9532-961C2EAAE1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3353BF-1FA6-30DF-DB8D-AB62476C976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AEE1B-D67C-B00E-6EB3-D925727DE87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FEEBFF-99C4-C884-6696-D7790225F089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3DA297-9E51-0732-B8A7-2332D70B11F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A26B1C-4B39-48ED-88A9-F0188098A92B}" type="datetime1">
              <a:rPr lang="en-GB"/>
              <a:pPr lvl="0"/>
              <a:t>29/09/2026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D4D7F4-B35C-6EF5-10FD-DEA16C7289D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9A06B2-F4A5-8D73-6659-46CDE240E6E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9AB2FD-12C9-45C4-9BB6-F33CEC09E8E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464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B0DA0-7E23-171C-6C5E-EE10F31F9F2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0F85CF-C9EF-6F8B-44CE-271D29D79A6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7238EDD-EA5A-4014-8436-ACEEA09BA8D3}" type="datetime1">
              <a:rPr lang="en-GB"/>
              <a:pPr lvl="0"/>
              <a:t>29/09/2026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EFD539-706A-361D-BFEB-5B89911750C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520B04-AA42-190F-5AD5-88D7AF1BDF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76EF7C-96BB-48C5-91BB-A69F8F0E4EC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935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A338DC-197B-2ABC-AF8E-6FE5D1A8A92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A88D8A0-FD8B-4E42-8392-3185834FF8C1}" type="datetime1">
              <a:rPr lang="en-GB"/>
              <a:pPr lvl="0"/>
              <a:t>29/09/2026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1D5EE0-219E-489D-C56C-EFF9EE3F1C0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519FD-B5AD-2824-C8F9-575AD0B54B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F9CF358-2433-4B52-B887-78C15753042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229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A368C-6921-4711-3C92-79281D06C2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02F99-3301-DEC8-3371-F2B96AA97FD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17286-96DF-06AD-F29B-E6614466B15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7CDFD-6DB6-5A3E-0AF0-0FB6D91249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EB8616-9C59-4B19-8645-2BE144711E66}" type="datetime1">
              <a:rPr lang="en-GB"/>
              <a:pPr lvl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0C4ED-2952-3118-2BD4-136BA8B25D8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CB51E-D79F-1D83-DFC6-12B35C62C7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B258A12-DA4E-4BA1-B869-6095827AB91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8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6E512-EABB-F5DC-9323-C94FF070EB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5B614-D0DB-8B04-EE73-4341B410267E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en-GB" sz="3200"/>
            </a:lvl1pPr>
          </a:lstStyle>
          <a:p>
            <a:pPr lv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BD6AC-A3D2-2F56-56BE-55C7142EA1C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A5617-7C29-7AA9-7C9F-6BEB342F293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2920B92-CA7E-4A75-97D1-7CDE907DFFD4}" type="datetime1">
              <a:rPr lang="en-GB"/>
              <a:pPr lvl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41652-68B7-711B-BB58-35BB83438E3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F43775-F77F-A34B-5A80-49CA7CA8882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25EA30-5558-4FD3-83A0-FADE5A83D86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568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A8D69-8C39-9404-E820-6634DBD6ABD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DECB72-4CAE-453B-96C9-836B7AA938B0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A08F1-4B83-FC64-4D77-A1E87F1363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7090B1-C07C-4D1E-AAFA-AF6366DB62E9}" type="datetime1">
              <a:rPr lang="en-GB"/>
              <a:pPr lvl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6A844-250B-8380-1D35-1292C417AD5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A844A-0215-9E65-7794-629D2DEE49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265101-D029-4AC3-815B-FD9D7253947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847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E7A0E4-1D4E-1954-C037-2549A8EC622C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C6FD6-9D9C-B9FA-1368-46A993ACA18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50919-C2E9-C44B-8672-32DF80A3A37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A6692D2-280A-465E-9430-CA231BDD425A}" type="datetime1">
              <a:rPr lang="en-GB"/>
              <a:pPr lvl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7EB24-086E-A0C2-D090-EE3D18CE144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84158-4DCD-346D-5D4B-1EAE123E80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DE35BF-B126-4672-ADC6-60B00EF7A18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386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4219-71BA-4131-B97B-63830C19D574}" type="datetimeFigureOut">
              <a:rPr lang="en-GB" smtClean="0"/>
              <a:pPr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BECA7-240D-4C48-B2D9-343AA704CC5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67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6C775B-15D8-89A8-0F48-379F77D27D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58F7F-A46C-D918-A8BB-7CA82131C8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81AB6-159B-D943-DC26-236C3461A95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709896D3-FF77-461B-9131-14A0F6A9C93A}" type="datetime1">
              <a:rPr lang="en-GB"/>
              <a:pPr lvl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1C068-EFFD-078B-9DF4-EA050293E27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EE5BF-6793-AEB3-9C5C-BC432E79F99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1C687D94-B677-48C9-9571-9B8DC3312CA7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24219-71BA-4131-B97B-63830C19D574}" type="datetimeFigureOut">
              <a:rPr lang="en-GB" smtClean="0"/>
              <a:pPr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BECA7-240D-4C48-B2D9-343AA704CC5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77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doi.org/10.1038/s41526-017-0033-9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63C65FBC-3319-E417-7214-BAFF3A73E5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03" b="28306"/>
          <a:stretch>
            <a:fillRect/>
          </a:stretch>
        </p:blipFill>
        <p:spPr>
          <a:xfrm>
            <a:off x="0" y="0"/>
            <a:ext cx="12191996" cy="59427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F33C337D-5515-AC14-AC17-32DF89B18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94831"/>
            <a:ext cx="12203920" cy="206685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F6D59E2C-8C7E-FB6D-66B3-22023AD83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3732" y="5999872"/>
            <a:ext cx="3326916" cy="8217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501DC008-022E-FB58-91C5-6796A9AD0AF6}"/>
              </a:ext>
            </a:extLst>
          </p:cNvPr>
          <p:cNvSpPr txBox="1"/>
          <p:nvPr/>
        </p:nvSpPr>
        <p:spPr>
          <a:xfrm>
            <a:off x="390524" y="130403"/>
            <a:ext cx="11922331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Amgen Biotech Experience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Community of Practice Network Meeting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58B25E-B1D1-762D-3294-F07FA83AFBE6}"/>
              </a:ext>
            </a:extLst>
          </p:cNvPr>
          <p:cNvSpPr txBox="1"/>
          <p:nvPr/>
        </p:nvSpPr>
        <p:spPr>
          <a:xfrm>
            <a:off x="4880758" y="6234545"/>
            <a:ext cx="2363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</a:t>
            </a:r>
            <a:r>
              <a:rPr lang="en-GB" baseline="30000" dirty="0"/>
              <a:t>th</a:t>
            </a:r>
            <a:r>
              <a:rPr lang="en-GB" dirty="0"/>
              <a:t> November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B65A6447-FE0D-5088-74DC-FB4ADD26B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" r="55" b="39882"/>
          <a:stretch/>
        </p:blipFill>
        <p:spPr>
          <a:xfrm>
            <a:off x="390524" y="1516877"/>
            <a:ext cx="5653576" cy="2946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F6D59E2C-8C7E-FB6D-66B3-22023AD8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732" y="5999872"/>
            <a:ext cx="3326916" cy="8217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501DC008-022E-FB58-91C5-6796A9AD0AF6}"/>
              </a:ext>
            </a:extLst>
          </p:cNvPr>
          <p:cNvSpPr txBox="1"/>
          <p:nvPr/>
        </p:nvSpPr>
        <p:spPr>
          <a:xfrm>
            <a:off x="390524" y="130403"/>
            <a:ext cx="11922331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Amgen Biotech Experience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Community of Practice Network Meeting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CB0FA22-C1DA-9AFF-505E-B5389E7C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News: </a:t>
            </a:r>
            <a:r>
              <a:rPr lang="en-GB" sz="3600" b="0" i="1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Visit to Amgen in Uxbridge for “Mission Week”</a:t>
            </a:r>
            <a:br>
              <a:rPr lang="en-GB" sz="36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</a:br>
            <a:endParaRPr lang="en-GB" sz="36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C4C5D69-30E1-5380-FAA0-9195F7EBDF4D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2" r="3692"/>
          <a:stretch/>
        </p:blipFill>
        <p:spPr>
          <a:xfrm>
            <a:off x="7621979" y="1516877"/>
            <a:ext cx="4359234" cy="3535084"/>
          </a:xfrm>
        </p:spPr>
      </p:pic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510832B6-8DEE-3B2E-C0D6-B06149CFAE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0" t="8674" r="3693" b="7778"/>
          <a:stretch/>
        </p:blipFill>
        <p:spPr>
          <a:xfrm rot="5400000">
            <a:off x="3501858" y="2384500"/>
            <a:ext cx="4099192" cy="45626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6992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07E3D-F5A8-3D7E-8948-E1C6F7860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Main Event: Polymerase Chain Reaction</a:t>
            </a:r>
          </a:p>
        </p:txBody>
      </p:sp>
      <p:pic>
        <p:nvPicPr>
          <p:cNvPr id="4" name="Picture 3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0D7D0B0C-A17E-8096-BD9E-B84CE58CA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038" y="1690688"/>
            <a:ext cx="8083923" cy="45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08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F6D59E2C-8C7E-FB6D-66B3-22023AD83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3732" y="5999872"/>
            <a:ext cx="3326916" cy="8217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501DC008-022E-FB58-91C5-6796A9AD0AF6}"/>
              </a:ext>
            </a:extLst>
          </p:cNvPr>
          <p:cNvSpPr txBox="1"/>
          <p:nvPr/>
        </p:nvSpPr>
        <p:spPr>
          <a:xfrm>
            <a:off x="390524" y="130403"/>
            <a:ext cx="11922331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Amgen Biotech Experience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Community of Practice Network Meeting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D93CA5-AEBB-3D86-C218-1FBB4223C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98"/>
          <a:stretch/>
        </p:blipFill>
        <p:spPr>
          <a:xfrm>
            <a:off x="528047" y="991704"/>
            <a:ext cx="6344113" cy="3243897"/>
          </a:xfrm>
          <a:prstGeom prst="rect">
            <a:avLst/>
          </a:prstGeom>
        </p:spPr>
      </p:pic>
      <p:pic>
        <p:nvPicPr>
          <p:cNvPr id="10" name="Picture 9" descr="A black box with a rectangular object&#10;&#10;Description automatically generated with medium confidence">
            <a:extLst>
              <a:ext uri="{FF2B5EF4-FFF2-40B4-BE49-F238E27FC236}">
                <a16:creationId xmlns:a16="http://schemas.microsoft.com/office/drawing/2014/main" id="{66E543D5-7670-4F36-D16F-8C16B683E2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74563" y="1546190"/>
            <a:ext cx="4435889" cy="3326917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D42C200B-7808-5119-E68A-F222D7346F9F}"/>
              </a:ext>
            </a:extLst>
          </p:cNvPr>
          <p:cNvSpPr/>
          <p:nvPr/>
        </p:nvSpPr>
        <p:spPr>
          <a:xfrm rot="20108023">
            <a:off x="6742153" y="3873993"/>
            <a:ext cx="2373789" cy="7232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8DAA8C-2E0E-90BF-0C33-3CE862BFB52C}"/>
              </a:ext>
            </a:extLst>
          </p:cNvPr>
          <p:cNvSpPr txBox="1"/>
          <p:nvPr/>
        </p:nvSpPr>
        <p:spPr>
          <a:xfrm>
            <a:off x="5367647" y="4598853"/>
            <a:ext cx="1733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Limited to 16 samples, but …</a:t>
            </a:r>
          </a:p>
        </p:txBody>
      </p:sp>
    </p:spTree>
    <p:extLst>
      <p:ext uri="{BB962C8B-B14F-4D97-AF65-F5344CB8AC3E}">
        <p14:creationId xmlns:p14="http://schemas.microsoft.com/office/powerpoint/2010/main" val="365670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F6D59E2C-8C7E-FB6D-66B3-22023AD83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3732" y="5999872"/>
            <a:ext cx="3326916" cy="8217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501DC008-022E-FB58-91C5-6796A9AD0AF6}"/>
              </a:ext>
            </a:extLst>
          </p:cNvPr>
          <p:cNvSpPr txBox="1"/>
          <p:nvPr/>
        </p:nvSpPr>
        <p:spPr>
          <a:xfrm>
            <a:off x="390524" y="130403"/>
            <a:ext cx="11922331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Amgen Biotech Experience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Community of Practice Network Meeting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CB0FA22-C1DA-9AFF-505E-B5389E7C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“Combining </a:t>
            </a:r>
            <a:r>
              <a:rPr lang="en-GB" dirty="0" err="1"/>
              <a:t>MiniOne</a:t>
            </a:r>
            <a:r>
              <a:rPr lang="en-GB" dirty="0"/>
              <a:t> with PCR”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B07B92-5692-B2E5-89C1-72FE7DCC7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825628"/>
            <a:ext cx="10515600" cy="3007630"/>
          </a:xfrm>
        </p:spPr>
        <p:txBody>
          <a:bodyPr>
            <a:normAutofit lnSpcReduction="10000"/>
          </a:bodyPr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There are many opportunities in the ABE process to use PCR</a:t>
            </a:r>
          </a:p>
          <a:p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 4 (A plasmid + Ligation mixture)</a:t>
            </a:r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 4a (R-plasmid + Negative control)</a:t>
            </a:r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 7 (Red Colony + White Colony) &amp; “teacher controls” - 3</a:t>
            </a:r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 7a (Red Colony only) &amp; “teacher controls” - 2</a:t>
            </a:r>
            <a:endParaRPr lang="en-GB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54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24000" y="1268760"/>
            <a:ext cx="615617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24000" y="1196752"/>
            <a:ext cx="6156176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31504" y="188641"/>
            <a:ext cx="375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0070C0"/>
                </a:solidFill>
              </a:rPr>
              <a:t>Template DNA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96"/>
          <a:stretch/>
        </p:blipFill>
        <p:spPr bwMode="auto">
          <a:xfrm>
            <a:off x="1637311" y="1988840"/>
            <a:ext cx="4676403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C759D0-87B8-993B-5BCD-4BFFECB49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1" y="137624"/>
            <a:ext cx="3156676" cy="77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0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24000" y="1268760"/>
            <a:ext cx="615617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24000" y="1196752"/>
            <a:ext cx="6156176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31504" y="188641"/>
            <a:ext cx="375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0070C0"/>
                </a:solidFill>
              </a:rPr>
              <a:t>Template DNA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311" y="1988840"/>
            <a:ext cx="9097426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C759D0-87B8-993B-5BCD-4BFFECB49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1" y="137624"/>
            <a:ext cx="3156676" cy="77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61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24000" y="1268760"/>
            <a:ext cx="615617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24000" y="1196752"/>
            <a:ext cx="6156176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232" y="1628800"/>
            <a:ext cx="5381945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631504" y="188641"/>
            <a:ext cx="375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0070C0"/>
                </a:solidFill>
              </a:rPr>
              <a:t>Template DNA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8B4700-398A-80CB-70CE-CF50EB17F6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1" y="137624"/>
            <a:ext cx="3156676" cy="77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822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Straight Connector 57"/>
          <p:cNvCxnSpPr/>
          <p:nvPr/>
        </p:nvCxnSpPr>
        <p:spPr>
          <a:xfrm>
            <a:off x="1524000" y="1268760"/>
            <a:ext cx="615617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1524000" y="1196752"/>
            <a:ext cx="6156176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114" y="1856284"/>
            <a:ext cx="9103390" cy="50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31504" y="188641"/>
            <a:ext cx="375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0070C0"/>
                </a:solidFill>
              </a:rPr>
              <a:t>Template DNA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7B38F9-4ACB-BBA9-C468-AEAD50BA11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1" y="137624"/>
            <a:ext cx="3156676" cy="77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84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F6D59E2C-8C7E-FB6D-66B3-22023AD83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3732" y="5999872"/>
            <a:ext cx="3326916" cy="8217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501DC008-022E-FB58-91C5-6796A9AD0AF6}"/>
              </a:ext>
            </a:extLst>
          </p:cNvPr>
          <p:cNvSpPr txBox="1"/>
          <p:nvPr/>
        </p:nvSpPr>
        <p:spPr>
          <a:xfrm>
            <a:off x="390524" y="130403"/>
            <a:ext cx="11922331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Amgen Biotech Experience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Community of Practice Network Meeting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CB0FA22-C1DA-9AFF-505E-B5389E7C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alibri" panose="020F0502020204030204" pitchFamily="34" charset="0"/>
                <a:cs typeface="Calibri" panose="020F0502020204030204" pitchFamily="34" charset="0"/>
              </a:rPr>
              <a:t>“Making the most of 16 slots”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49BD711-9420-9D6D-E161-8C943E99B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796708"/>
              </p:ext>
            </p:extLst>
          </p:nvPr>
        </p:nvGraphicFramePr>
        <p:xfrm>
          <a:off x="1198047" y="1995767"/>
          <a:ext cx="8128000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621358149"/>
                    </a:ext>
                  </a:extLst>
                </a:gridCol>
                <a:gridCol w="2104614">
                  <a:extLst>
                    <a:ext uri="{9D8B030D-6E8A-4147-A177-3AD203B41FA5}">
                      <a16:colId xmlns:a16="http://schemas.microsoft.com/office/drawing/2014/main" val="3159887140"/>
                    </a:ext>
                  </a:extLst>
                </a:gridCol>
                <a:gridCol w="1146586">
                  <a:extLst>
                    <a:ext uri="{9D8B030D-6E8A-4147-A177-3AD203B41FA5}">
                      <a16:colId xmlns:a16="http://schemas.microsoft.com/office/drawing/2014/main" val="180578198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4077464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497308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No. samples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No. pairs of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Total Number of tubes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20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Lab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 + 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 pairs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16 tubes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47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Lab 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 +  neg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 pairs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16 tubes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81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Labs 4 + 4a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A, R, neg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(2+1)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 pairs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15 tubes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88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Lab 7 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Red, White + 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(2+3)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 pairs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15 tubes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68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Lab 7a 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 + 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(1+2)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14 pairs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16 tubes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45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“party time *”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A, LIG, R, </a:t>
                      </a:r>
                      <a:r>
                        <a:rPr lang="en-GB" dirty="0" err="1"/>
                        <a:t>rc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wc</a:t>
                      </a:r>
                      <a:r>
                        <a:rPr lang="en-GB" dirty="0"/>
                        <a:t>, (neg)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15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16 tubes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6138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1A1D2E4-8C38-F931-EF0A-F492AFB7BBDD}"/>
              </a:ext>
            </a:extLst>
          </p:cNvPr>
          <p:cNvSpPr txBox="1"/>
          <p:nvPr/>
        </p:nvSpPr>
        <p:spPr>
          <a:xfrm>
            <a:off x="1198047" y="5834743"/>
            <a:ext cx="5434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 - need to have followed Lab 6/6a – bacterial transformation – before doing these PCR reactions</a:t>
            </a:r>
          </a:p>
        </p:txBody>
      </p:sp>
    </p:spTree>
    <p:extLst>
      <p:ext uri="{BB962C8B-B14F-4D97-AF65-F5344CB8AC3E}">
        <p14:creationId xmlns:p14="http://schemas.microsoft.com/office/powerpoint/2010/main" val="2904767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524000" y="1268760"/>
            <a:ext cx="6156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524000" y="1196752"/>
            <a:ext cx="6156176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31504" y="210670"/>
            <a:ext cx="30042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0070C0"/>
                </a:solidFill>
                <a:latin typeface="Calibri" panose="020F0502020204030204" pitchFamily="34" charset="0"/>
              </a:rPr>
              <a:t>PCR Set-Up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87320" y="1444714"/>
            <a:ext cx="21713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Using small PCR tubes, find one labelled PRI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7320" y="307376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Add water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61906" y="4708253"/>
            <a:ext cx="1258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 Add MM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5657" y="1411444"/>
            <a:ext cx="1306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4. Add template DNA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76115" y="4782450"/>
            <a:ext cx="1832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6. Run thermal cycler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546"/>
          <a:stretch/>
        </p:blipFill>
        <p:spPr bwMode="auto">
          <a:xfrm>
            <a:off x="3526138" y="1812017"/>
            <a:ext cx="2016224" cy="5002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30"/>
          <a:stretch/>
        </p:blipFill>
        <p:spPr bwMode="auto">
          <a:xfrm>
            <a:off x="7124088" y="1110501"/>
            <a:ext cx="2174822" cy="5689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7645300" y="3598459"/>
            <a:ext cx="1548318" cy="1290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9" name="Right Arrow 18"/>
          <p:cNvSpPr/>
          <p:nvPr/>
        </p:nvSpPr>
        <p:spPr>
          <a:xfrm rot="18080839">
            <a:off x="4419533" y="4343433"/>
            <a:ext cx="4290312" cy="223014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4" name="TextBox 13"/>
          <p:cNvSpPr txBox="1"/>
          <p:nvPr/>
        </p:nvSpPr>
        <p:spPr>
          <a:xfrm>
            <a:off x="7662088" y="374459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5. Mix with tip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48861E-E2AA-D377-9BF3-40D67F3F96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1" y="137624"/>
            <a:ext cx="3156676" cy="77969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6888A31-5DDF-654B-F002-A525499F245E}"/>
              </a:ext>
            </a:extLst>
          </p:cNvPr>
          <p:cNvSpPr/>
          <p:nvPr/>
        </p:nvSpPr>
        <p:spPr>
          <a:xfrm>
            <a:off x="7167735" y="1461941"/>
            <a:ext cx="360039" cy="3600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/>
              <a:t>DNA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A37CBA1-03C4-C1C3-2050-10FAD7829DB6}"/>
              </a:ext>
            </a:extLst>
          </p:cNvPr>
          <p:cNvSpPr/>
          <p:nvPr/>
        </p:nvSpPr>
        <p:spPr>
          <a:xfrm>
            <a:off x="3551516" y="5301208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MM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3109934-4DE5-BEB2-E33C-D19D3F63CD9E}"/>
              </a:ext>
            </a:extLst>
          </p:cNvPr>
          <p:cNvSpPr/>
          <p:nvPr/>
        </p:nvSpPr>
        <p:spPr>
          <a:xfrm>
            <a:off x="3557633" y="3396790"/>
            <a:ext cx="347806" cy="3478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/>
              <a:t>H2O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B27C1F0-FEE4-24F2-E5F3-1D458F0CE0E2}"/>
              </a:ext>
            </a:extLst>
          </p:cNvPr>
          <p:cNvSpPr/>
          <p:nvPr/>
        </p:nvSpPr>
        <p:spPr>
          <a:xfrm>
            <a:off x="4358809" y="1511919"/>
            <a:ext cx="456181" cy="4561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/>
              <a:t>PRI</a:t>
            </a:r>
          </a:p>
        </p:txBody>
      </p:sp>
    </p:spTree>
    <p:extLst>
      <p:ext uri="{BB962C8B-B14F-4D97-AF65-F5344CB8AC3E}">
        <p14:creationId xmlns:p14="http://schemas.microsoft.com/office/powerpoint/2010/main" val="2679191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501DC008-022E-FB58-91C5-6796A9AD0AF6}"/>
              </a:ext>
            </a:extLst>
          </p:cNvPr>
          <p:cNvSpPr txBox="1"/>
          <p:nvPr/>
        </p:nvSpPr>
        <p:spPr>
          <a:xfrm>
            <a:off x="390524" y="130403"/>
            <a:ext cx="11922331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Amgen Biotech Experience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Community of Practice Network Meeting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820EEF-1370-40BF-3C0D-D910001E0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15725" y="897899"/>
            <a:ext cx="2716968" cy="20377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0FAB76-8031-C155-D6EF-2B3F0924E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267086" y="897899"/>
            <a:ext cx="2716968" cy="20377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65E9EF-3729-783C-EE82-6086BC9D93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6396385" y="897899"/>
            <a:ext cx="2716968" cy="20377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8F4A1D-1AFF-5A94-6300-E70BD4FAD7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9525684" y="897899"/>
            <a:ext cx="2716968" cy="20377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9C3DA5-19F1-E833-13A4-EB69548587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15725" y="3980892"/>
            <a:ext cx="2716968" cy="20377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22FDBB-A8D2-52C4-07DF-223E6F2A2D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267086" y="3980892"/>
            <a:ext cx="2716968" cy="20377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312028-A337-3C5D-6CA3-1375F44BA1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6396385" y="3980892"/>
            <a:ext cx="2716968" cy="20377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2B5965-606C-7DBD-2C1D-360F525624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9525684" y="3980892"/>
            <a:ext cx="2716968" cy="203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2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501DC008-022E-FB58-91C5-6796A9AD0AF6}"/>
              </a:ext>
            </a:extLst>
          </p:cNvPr>
          <p:cNvSpPr txBox="1"/>
          <p:nvPr/>
        </p:nvSpPr>
        <p:spPr>
          <a:xfrm>
            <a:off x="390524" y="130403"/>
            <a:ext cx="11922331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Amgen Biotech Experience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Community of Practice Network Meeting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820EEF-1370-40BF-3C0D-D910001E0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7" r="7282" b="9817"/>
          <a:stretch/>
        </p:blipFill>
        <p:spPr>
          <a:xfrm rot="5400000">
            <a:off x="-453078" y="1861729"/>
            <a:ext cx="4821744" cy="31345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0FAB76-8031-C155-D6EF-2B3F0924E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454763" y="1620845"/>
            <a:ext cx="4821744" cy="36163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65E9EF-3729-783C-EE82-6086BC9D93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7603487" y="1620845"/>
            <a:ext cx="4821744" cy="361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4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F6D59E2C-8C7E-FB6D-66B3-22023AD83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3732" y="5999872"/>
            <a:ext cx="3326916" cy="8217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501DC008-022E-FB58-91C5-6796A9AD0AF6}"/>
              </a:ext>
            </a:extLst>
          </p:cNvPr>
          <p:cNvSpPr txBox="1"/>
          <p:nvPr/>
        </p:nvSpPr>
        <p:spPr>
          <a:xfrm>
            <a:off x="269669" y="188498"/>
            <a:ext cx="11922331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Amgen Biotech Experience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Community of Practice Network Meeting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CB0FA22-C1DA-9AFF-505E-B5389E7C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alibri" panose="020F0502020204030204" pitchFamily="34" charset="0"/>
                <a:cs typeface="Calibri" panose="020F0502020204030204" pitchFamily="34" charset="0"/>
              </a:rPr>
              <a:t>71 minutes later ….</a:t>
            </a:r>
            <a:endParaRPr lang="en-GB" sz="4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248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F6D59E2C-8C7E-FB6D-66B3-22023AD83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3732" y="5999872"/>
            <a:ext cx="3326916" cy="8217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501DC008-022E-FB58-91C5-6796A9AD0AF6}"/>
              </a:ext>
            </a:extLst>
          </p:cNvPr>
          <p:cNvSpPr txBox="1"/>
          <p:nvPr/>
        </p:nvSpPr>
        <p:spPr>
          <a:xfrm>
            <a:off x="269669" y="188498"/>
            <a:ext cx="11922331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Amgen Biotech Experience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Community of Practice Network Meeting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CB0FA22-C1DA-9AFF-505E-B5389E7C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alibri" panose="020F0502020204030204" pitchFamily="34" charset="0"/>
                <a:cs typeface="Calibri" panose="020F0502020204030204" pitchFamily="34" charset="0"/>
              </a:rPr>
              <a:t>Electrophoresis time</a:t>
            </a:r>
            <a:endParaRPr lang="en-GB" sz="4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A3AF1C5-85F3-4116-EB4F-198D081C8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450" y="1879601"/>
            <a:ext cx="10515600" cy="4351336"/>
          </a:xfrm>
        </p:spPr>
        <p:txBody>
          <a:bodyPr/>
          <a:lstStyle/>
          <a:p>
            <a:r>
              <a:rPr lang="en-GB" dirty="0"/>
              <a:t>Comb limited to 6 or 9 slots, and you need a size marker on each gel </a:t>
            </a:r>
          </a:p>
        </p:txBody>
      </p:sp>
      <p:pic>
        <p:nvPicPr>
          <p:cNvPr id="9" name="Content Placeholder 6" descr="A close-up of a syringe and a syringe&#10;&#10;Description automatically generated with low confidence">
            <a:extLst>
              <a:ext uri="{FF2B5EF4-FFF2-40B4-BE49-F238E27FC236}">
                <a16:creationId xmlns:a16="http://schemas.microsoft.com/office/drawing/2014/main" id="{CC83CA39-C0AE-CED1-5204-5A3C0B535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792" y="2416590"/>
            <a:ext cx="6379367" cy="42529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2066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F6D59E2C-8C7E-FB6D-66B3-22023AD83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486" y="403006"/>
            <a:ext cx="3326916" cy="8217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501DC008-022E-FB58-91C5-6796A9AD0AF6}"/>
              </a:ext>
            </a:extLst>
          </p:cNvPr>
          <p:cNvSpPr txBox="1"/>
          <p:nvPr/>
        </p:nvSpPr>
        <p:spPr>
          <a:xfrm>
            <a:off x="26072" y="131691"/>
            <a:ext cx="8000816" cy="23083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Amgen Biotech Experience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Community of Practice Network Meeting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CB0FA22-C1DA-9AFF-505E-B5389E7C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alibri" panose="020F0502020204030204" pitchFamily="34" charset="0"/>
                <a:cs typeface="Calibri" panose="020F0502020204030204" pitchFamily="34" charset="0"/>
              </a:rPr>
              <a:t>Electrophoresis time</a:t>
            </a:r>
            <a:endParaRPr lang="en-GB" sz="4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A3AF1C5-85F3-4116-EB4F-198D081C8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450" y="1879601"/>
            <a:ext cx="10515600" cy="435133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Marker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Negative Ct.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A-plasmid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R-plasmid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Ligation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Colony</a:t>
            </a:r>
          </a:p>
        </p:txBody>
      </p:sp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CC83CA39-C0AE-CED1-5204-5A3C0B535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5" t="29896" r="28502" b="12770"/>
          <a:stretch/>
        </p:blipFill>
        <p:spPr>
          <a:xfrm rot="5400000">
            <a:off x="4158979" y="2006321"/>
            <a:ext cx="5044498" cy="45481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49EAED-20F3-6C37-7C16-44C88DE87990}"/>
              </a:ext>
            </a:extLst>
          </p:cNvPr>
          <p:cNvSpPr txBox="1"/>
          <p:nvPr/>
        </p:nvSpPr>
        <p:spPr>
          <a:xfrm>
            <a:off x="5181600" y="2946400"/>
            <a:ext cx="3439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1        2        3         4        5         6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48EA04-C004-BE10-9FD1-9133A986C589}"/>
              </a:ext>
            </a:extLst>
          </p:cNvPr>
          <p:cNvSpPr txBox="1"/>
          <p:nvPr/>
        </p:nvSpPr>
        <p:spPr>
          <a:xfrm>
            <a:off x="4542971" y="3787543"/>
            <a:ext cx="638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3 kb</a:t>
            </a:r>
          </a:p>
        </p:txBody>
      </p:sp>
    </p:spTree>
    <p:extLst>
      <p:ext uri="{BB962C8B-B14F-4D97-AF65-F5344CB8AC3E}">
        <p14:creationId xmlns:p14="http://schemas.microsoft.com/office/powerpoint/2010/main" val="194648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F6D59E2C-8C7E-FB6D-66B3-22023AD83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486" y="403006"/>
            <a:ext cx="3326916" cy="8217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CB0FA22-C1DA-9AFF-505E-B5389E7C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alibri" panose="020F0502020204030204" pitchFamily="34" charset="0"/>
                <a:cs typeface="Calibri" panose="020F0502020204030204" pitchFamily="34" charset="0"/>
              </a:rPr>
              <a:t>PCR and ISS</a:t>
            </a:r>
            <a:endParaRPr lang="en-GB" sz="4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7B35DA-E979-BCD1-405C-8F6E0C28F3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317" t="15952" r="2254" b="15476"/>
          <a:stretch/>
        </p:blipFill>
        <p:spPr>
          <a:xfrm>
            <a:off x="838197" y="1690688"/>
            <a:ext cx="5094515" cy="47026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DA98531-6A05-48EC-DDB9-9C74978004F4}"/>
              </a:ext>
            </a:extLst>
          </p:cNvPr>
          <p:cNvSpPr txBox="1"/>
          <p:nvPr/>
        </p:nvSpPr>
        <p:spPr>
          <a:xfrm>
            <a:off x="6259290" y="5792892"/>
            <a:ext cx="609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0" dirty="0">
                <a:solidFill>
                  <a:srgbClr val="222222"/>
                </a:solidFill>
                <a:effectLst/>
                <a:latin typeface="-apple-system"/>
              </a:rPr>
              <a:t>https://rdcu.be/d0Mg2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2C5487-EFA9-2EB6-DB1C-5447EC4375A7}"/>
              </a:ext>
            </a:extLst>
          </p:cNvPr>
          <p:cNvSpPr txBox="1"/>
          <p:nvPr/>
        </p:nvSpPr>
        <p:spPr>
          <a:xfrm>
            <a:off x="6259290" y="1747595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 err="1">
                <a:solidFill>
                  <a:srgbClr val="222222"/>
                </a:solidFill>
                <a:effectLst/>
              </a:rPr>
              <a:t>Boguraev</a:t>
            </a:r>
            <a:r>
              <a:rPr lang="en-GB" sz="1600" b="0" i="0" dirty="0">
                <a:solidFill>
                  <a:srgbClr val="222222"/>
                </a:solidFill>
                <a:effectLst/>
              </a:rPr>
              <a:t>, AS., Christensen, H.C., Bonneau, A.R. </a:t>
            </a:r>
            <a:r>
              <a:rPr lang="en-GB" sz="1600" b="0" i="1" dirty="0">
                <a:solidFill>
                  <a:srgbClr val="222222"/>
                </a:solidFill>
                <a:effectLst/>
              </a:rPr>
              <a:t>et al.</a:t>
            </a:r>
            <a:r>
              <a:rPr lang="en-GB" sz="1600" b="0" i="0" dirty="0">
                <a:solidFill>
                  <a:srgbClr val="222222"/>
                </a:solidFill>
                <a:effectLst/>
              </a:rPr>
              <a:t> </a:t>
            </a:r>
          </a:p>
          <a:p>
            <a:r>
              <a:rPr lang="en-GB" sz="1600" b="0" i="0" dirty="0">
                <a:solidFill>
                  <a:srgbClr val="222222"/>
                </a:solidFill>
                <a:effectLst/>
              </a:rPr>
              <a:t>Successful amplification of DNA aboard </a:t>
            </a:r>
            <a:br>
              <a:rPr lang="en-GB" sz="1600" b="0" i="0" dirty="0">
                <a:solidFill>
                  <a:srgbClr val="222222"/>
                </a:solidFill>
                <a:effectLst/>
              </a:rPr>
            </a:br>
            <a:r>
              <a:rPr lang="en-GB" sz="1600" b="0" i="0" dirty="0">
                <a:solidFill>
                  <a:srgbClr val="222222"/>
                </a:solidFill>
                <a:effectLst/>
              </a:rPr>
              <a:t>the International Space Station. </a:t>
            </a:r>
          </a:p>
          <a:p>
            <a:endParaRPr lang="en-GB" sz="1600" dirty="0">
              <a:solidFill>
                <a:srgbClr val="222222"/>
              </a:solidFill>
            </a:endParaRPr>
          </a:p>
          <a:p>
            <a:r>
              <a:rPr lang="en-GB" sz="1600" b="0" i="1" dirty="0" err="1">
                <a:solidFill>
                  <a:srgbClr val="222222"/>
                </a:solidFill>
                <a:effectLst/>
              </a:rPr>
              <a:t>npj</a:t>
            </a:r>
            <a:r>
              <a:rPr lang="en-GB" sz="1600" b="0" i="1" dirty="0">
                <a:solidFill>
                  <a:srgbClr val="222222"/>
                </a:solidFill>
                <a:effectLst/>
              </a:rPr>
              <a:t> Microgravity</a:t>
            </a:r>
            <a:r>
              <a:rPr lang="en-GB" sz="1600" b="0" i="0" dirty="0">
                <a:solidFill>
                  <a:srgbClr val="222222"/>
                </a:solidFill>
                <a:effectLst/>
              </a:rPr>
              <a:t> </a:t>
            </a:r>
            <a:r>
              <a:rPr lang="en-GB" sz="1600" b="1" i="0" dirty="0">
                <a:solidFill>
                  <a:srgbClr val="222222"/>
                </a:solidFill>
                <a:effectLst/>
              </a:rPr>
              <a:t>3</a:t>
            </a:r>
            <a:r>
              <a:rPr lang="en-GB" sz="1600" b="0" i="0" dirty="0">
                <a:solidFill>
                  <a:srgbClr val="222222"/>
                </a:solidFill>
                <a:effectLst/>
              </a:rPr>
              <a:t>, 26 (2017). </a:t>
            </a:r>
          </a:p>
          <a:p>
            <a:r>
              <a:rPr lang="en-GB" sz="1600" b="0" i="0" dirty="0">
                <a:solidFill>
                  <a:srgbClr val="222222"/>
                </a:solidFill>
                <a:effectLst/>
                <a:hlinkClick r:id="rId4"/>
              </a:rPr>
              <a:t>https://doi.org/10.1038/s41526-017-0033-9</a:t>
            </a:r>
            <a:r>
              <a:rPr lang="en-GB" sz="1600" b="0" i="0" dirty="0">
                <a:solidFill>
                  <a:srgbClr val="222222"/>
                </a:solidFill>
                <a:effectLst/>
              </a:rPr>
              <a:t> </a:t>
            </a:r>
            <a:endParaRPr lang="en-GB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1B0DDD-ED71-60AC-7ED4-661B51FABCBC}"/>
              </a:ext>
            </a:extLst>
          </p:cNvPr>
          <p:cNvSpPr txBox="1"/>
          <p:nvPr/>
        </p:nvSpPr>
        <p:spPr>
          <a:xfrm>
            <a:off x="6251120" y="3524022"/>
            <a:ext cx="569728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222222"/>
                </a:solidFill>
                <a:effectLst/>
              </a:rPr>
              <a:t>We describe DNA amplification aboard the International Space Station (ISS) through the use of a miniaturized </a:t>
            </a:r>
            <a:r>
              <a:rPr lang="en-GB" sz="1600" b="0" i="0" dirty="0" err="1">
                <a:solidFill>
                  <a:srgbClr val="222222"/>
                </a:solidFill>
                <a:effectLst/>
              </a:rPr>
              <a:t>miniPCR</a:t>
            </a:r>
            <a:r>
              <a:rPr lang="en-GB" sz="1600" b="0" i="0" dirty="0">
                <a:solidFill>
                  <a:srgbClr val="222222"/>
                </a:solidFill>
                <a:effectLst/>
              </a:rPr>
              <a:t> system. Target sequences in plasmid, zebrafish genomic DNA, and </a:t>
            </a:r>
            <a:r>
              <a:rPr lang="en-GB" sz="1600" b="0" i="0" dirty="0" err="1">
                <a:solidFill>
                  <a:srgbClr val="222222"/>
                </a:solidFill>
                <a:effectLst/>
              </a:rPr>
              <a:t>bisulfite</a:t>
            </a:r>
            <a:r>
              <a:rPr lang="en-GB" sz="1600" b="0" i="0" dirty="0">
                <a:solidFill>
                  <a:srgbClr val="222222"/>
                </a:solidFill>
                <a:effectLst/>
              </a:rPr>
              <a:t>-treated DNA were successfully amplified under a variety of conditions. … Our findings establish proof of concept for targeted detection of DNA sequences during spaceflight and lay a foundation for future uses ranging from environmental monitoring to on-orbit diagnostics.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100686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F6D59E2C-8C7E-FB6D-66B3-22023AD83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486" y="403006"/>
            <a:ext cx="3326916" cy="8217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CB0FA22-C1DA-9AFF-505E-B5389E7C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alibri" panose="020F0502020204030204" pitchFamily="34" charset="0"/>
                <a:cs typeface="Calibri" panose="020F0502020204030204" pitchFamily="34" charset="0"/>
              </a:rPr>
              <a:t>PCR and ISS</a:t>
            </a:r>
            <a:endParaRPr lang="en-GB" sz="48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A98531-6A05-48EC-DDB9-9C74978004F4}"/>
              </a:ext>
            </a:extLst>
          </p:cNvPr>
          <p:cNvSpPr txBox="1"/>
          <p:nvPr/>
        </p:nvSpPr>
        <p:spPr>
          <a:xfrm>
            <a:off x="6636211" y="4580845"/>
            <a:ext cx="2672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0" dirty="0">
                <a:solidFill>
                  <a:srgbClr val="222222"/>
                </a:solidFill>
                <a:effectLst/>
                <a:latin typeface="-apple-system"/>
              </a:rPr>
              <a:t>https://rdcu.be/d0Mg2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F3E8CA-9C60-6749-FBA1-E6F48483AA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52" b="41905"/>
          <a:stretch/>
        </p:blipFill>
        <p:spPr>
          <a:xfrm>
            <a:off x="736150" y="1690688"/>
            <a:ext cx="8572500" cy="289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4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D78C1B0-BE23-4B30-0ADD-88040240AC2A}"/>
              </a:ext>
            </a:extLst>
          </p:cNvPr>
          <p:cNvSpPr/>
          <p:nvPr/>
        </p:nvSpPr>
        <p:spPr>
          <a:xfrm>
            <a:off x="340614" y="1081826"/>
            <a:ext cx="6745574" cy="94832"/>
          </a:xfrm>
          <a:prstGeom prst="rect">
            <a:avLst/>
          </a:prstGeom>
          <a:gradFill>
            <a:gsLst>
              <a:gs pos="0">
                <a:srgbClr val="8CA5EC"/>
              </a:gs>
              <a:gs pos="100000">
                <a:srgbClr val="BAC8F1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B03DA22E-0C66-7EA4-77DE-400DC84BA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5558" y="117299"/>
            <a:ext cx="3156673" cy="7796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731592B6-F070-2D58-41FA-B745D5166B2F}"/>
              </a:ext>
            </a:extLst>
          </p:cNvPr>
          <p:cNvSpPr txBox="1"/>
          <p:nvPr/>
        </p:nvSpPr>
        <p:spPr>
          <a:xfrm>
            <a:off x="431349" y="222254"/>
            <a:ext cx="2566536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0" i="0" u="none" strike="noStrike" kern="1200" cap="none" spc="0" baseline="0" dirty="0">
                <a:solidFill>
                  <a:srgbClr val="0063C3"/>
                </a:solidFill>
                <a:uFillTx/>
                <a:latin typeface="Calibri" pitchFamily="34"/>
              </a:rPr>
              <a:t>Summary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55DCE159-6F17-1589-2694-FFB9710D4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48821" y="4409271"/>
            <a:ext cx="3156674" cy="177562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E102094-2FB2-9011-EC6B-D6048FF7D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49" y="1833563"/>
            <a:ext cx="10515600" cy="4351336"/>
          </a:xfrm>
        </p:spPr>
        <p:txBody>
          <a:bodyPr/>
          <a:lstStyle/>
          <a:p>
            <a:r>
              <a:rPr lang="en-GB" dirty="0"/>
              <a:t>Easy set-up (20 / 70 / 10 / 20 = 2 hours)</a:t>
            </a:r>
          </a:p>
          <a:p>
            <a:r>
              <a:rPr lang="en-GB" dirty="0"/>
              <a:t>Multiple opportunities to gets hands-on with PCR</a:t>
            </a:r>
          </a:p>
          <a:p>
            <a:r>
              <a:rPr lang="en-GB" dirty="0"/>
              <a:t>Group size needn’t limit your use of MO</a:t>
            </a:r>
          </a:p>
          <a:p>
            <a:r>
              <a:rPr lang="en-GB" dirty="0"/>
              <a:t>Engaging link to ISS (and of course COVID-times)</a:t>
            </a:r>
          </a:p>
          <a:p>
            <a:endParaRPr lang="en-GB" sz="2800" dirty="0"/>
          </a:p>
          <a:p>
            <a:r>
              <a:rPr lang="en-GB" dirty="0"/>
              <a:t>If you haven’t booked your loan, contact hubs ASAP</a:t>
            </a:r>
            <a:endParaRPr lang="en-GB" sz="2800" dirty="0"/>
          </a:p>
          <a:p>
            <a:r>
              <a:rPr lang="en-GB" dirty="0"/>
              <a:t>Don’t forget to Google “</a:t>
            </a:r>
            <a:r>
              <a:rPr lang="en-GB" dirty="0" err="1"/>
              <a:t>Biorad</a:t>
            </a:r>
            <a:r>
              <a:rPr lang="en-GB" dirty="0"/>
              <a:t> PCR song”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948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1044</Words>
  <Application>Microsoft Office PowerPoint</Application>
  <PresentationFormat>Widescreen</PresentationFormat>
  <Paragraphs>150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-apple-system</vt:lpstr>
      <vt:lpstr>Aptos</vt:lpstr>
      <vt:lpstr>Arial</vt:lpstr>
      <vt:lpstr>Calibri</vt:lpstr>
      <vt:lpstr>Calibri Light</vt:lpstr>
      <vt:lpstr>Office Theme</vt:lpstr>
      <vt:lpstr>Office Theme</vt:lpstr>
      <vt:lpstr>PowerPoint Presentation</vt:lpstr>
      <vt:lpstr>News: Visit to Amgen in Uxbridge for “Mission Week” </vt:lpstr>
      <vt:lpstr>The Main Event: Polymerase Chain Reaction</vt:lpstr>
      <vt:lpstr>PowerPoint Presentation</vt:lpstr>
      <vt:lpstr>“Combining MiniOne with PCR”</vt:lpstr>
      <vt:lpstr>PowerPoint Presentation</vt:lpstr>
      <vt:lpstr>PowerPoint Presentation</vt:lpstr>
      <vt:lpstr>PowerPoint Presentation</vt:lpstr>
      <vt:lpstr>PowerPoint Presentation</vt:lpstr>
      <vt:lpstr>“Making the most of 16 slots”</vt:lpstr>
      <vt:lpstr>PowerPoint Presentation</vt:lpstr>
      <vt:lpstr>PowerPoint Presentation</vt:lpstr>
      <vt:lpstr>PowerPoint Presentation</vt:lpstr>
      <vt:lpstr>71 minutes later ….</vt:lpstr>
      <vt:lpstr>Electrophoresis time</vt:lpstr>
      <vt:lpstr>Electrophoresis time</vt:lpstr>
      <vt:lpstr>PCR and ISS</vt:lpstr>
      <vt:lpstr>PCR and ISS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Sumudu Cruz Dabrera</dc:creator>
  <cp:lastModifiedBy>Philippa Mulberry</cp:lastModifiedBy>
  <cp:revision>8</cp:revision>
  <dcterms:created xsi:type="dcterms:W3CDTF">2024-03-08T10:34:20Z</dcterms:created>
  <dcterms:modified xsi:type="dcterms:W3CDTF">2026-09-29T15:11:11Z</dcterms:modified>
</cp:coreProperties>
</file>